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omments/modernComment_14D_85580E5.xml" ContentType="application/vnd.ms-powerpoint.comments+xml"/>
  <Override PartName="/ppt/comments/modernComment_145_8E9F6C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9"/>
  </p:notesMasterIdLst>
  <p:sldIdLst>
    <p:sldId id="256" r:id="rId5"/>
    <p:sldId id="337" r:id="rId6"/>
    <p:sldId id="336" r:id="rId7"/>
    <p:sldId id="259" r:id="rId8"/>
    <p:sldId id="335" r:id="rId9"/>
    <p:sldId id="334" r:id="rId10"/>
    <p:sldId id="310" r:id="rId11"/>
    <p:sldId id="338" r:id="rId12"/>
    <p:sldId id="311" r:id="rId13"/>
    <p:sldId id="314" r:id="rId14"/>
    <p:sldId id="315" r:id="rId15"/>
    <p:sldId id="318" r:id="rId16"/>
    <p:sldId id="317" r:id="rId17"/>
    <p:sldId id="341" r:id="rId18"/>
    <p:sldId id="321" r:id="rId19"/>
    <p:sldId id="342" r:id="rId20"/>
    <p:sldId id="323" r:id="rId21"/>
    <p:sldId id="327" r:id="rId22"/>
    <p:sldId id="329" r:id="rId23"/>
    <p:sldId id="330" r:id="rId24"/>
    <p:sldId id="332" r:id="rId25"/>
    <p:sldId id="301" r:id="rId26"/>
    <p:sldId id="260" r:id="rId27"/>
    <p:sldId id="344" r:id="rId28"/>
    <p:sldId id="333" r:id="rId29"/>
    <p:sldId id="302" r:id="rId30"/>
    <p:sldId id="309" r:id="rId31"/>
    <p:sldId id="339" r:id="rId32"/>
    <p:sldId id="343" r:id="rId33"/>
    <p:sldId id="324" r:id="rId34"/>
    <p:sldId id="325" r:id="rId35"/>
    <p:sldId id="345" r:id="rId36"/>
    <p:sldId id="346" r:id="rId37"/>
    <p:sldId id="270" r:id="rId38"/>
  </p:sldIdLst>
  <p:sldSz cx="13004800" cy="7315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27C14C-9859-E9F3-E8FB-9F23FA3E1B02}" name="Meghan  Brennan" initials="MB" userId="S::MBrennan@camberpg.com::a0a0c45f-ec0a-4eff-a2d2-74d3e50c1378" providerId="AD"/>
  <p188:author id="{02276B57-A3E3-A1BE-5C02-54ADA6342774}" name="Mariaelena J. Paris" initials="MP" userId="S::mjparis@camberpg.com::1520a40f-9321-4a54-ad0c-f498f056f6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04D"/>
    <a:srgbClr val="D8D294"/>
    <a:srgbClr val="F0F0F0"/>
    <a:srgbClr val="FFFFFF"/>
    <a:srgbClr val="39A4B1"/>
    <a:srgbClr val="FFFB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BA859-E88D-F418-3BE8-28F542C4C349}" v="3006" dt="2025-12-11T12:08:38.731"/>
    <p1510:client id="{2D973186-662C-186A-5615-3C0F5F60072D}" v="1103" dt="2025-12-10T21:48:46.651"/>
    <p1510:client id="{2E9D13DF-FE20-0D19-B394-16CEAA9412F1}" v="281" dt="2025-12-12T12:04:45.179"/>
    <p1510:client id="{49FE94CC-1D9C-4FE1-A6BD-57ECDA6C9468}" v="210" dt="2025-12-11T20:29:33.819"/>
    <p1510:client id="{8AD14D96-0AD7-EA46-554D-FE1AFF0C91CC}" v="316" dt="2025-12-11T10:55:34.777"/>
    <p1510:client id="{F17C205D-3D89-997B-7F7C-DB4AB5BD7951}" v="3107" dt="2025-12-11T21:21:03.72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omments/modernComment_145_8E9F6C5.xml><?xml version="1.0" encoding="utf-8"?>
<p188:cmLst xmlns:a="http://schemas.openxmlformats.org/drawingml/2006/main" xmlns:r="http://schemas.openxmlformats.org/officeDocument/2006/relationships" xmlns:p188="http://schemas.microsoft.com/office/powerpoint/2018/8/main">
  <p188:cm id="{675CF64F-1E6E-4AF6-B5F8-1722B7536EC5}" authorId="{02276B57-A3E3-A1BE-5C02-54ADA6342774}" created="2025-12-09T16:46:58.084">
    <pc:sldMkLst xmlns:pc="http://schemas.microsoft.com/office/powerpoint/2013/main/command">
      <pc:docMk/>
      <pc:sldMk cId="149550789" sldId="325"/>
    </pc:sldMkLst>
    <p188:txBody>
      <a:bodyPr/>
      <a:lstStyle/>
      <a:p>
        <a:r>
          <a:rPr lang="en-US"/>
          <a:t>Highlight that these units will only be in buildings 2 and 4</a:t>
        </a:r>
      </a:p>
    </p188:txBody>
  </p188:cm>
</p188:cmLst>
</file>

<file path=ppt/comments/modernComment_14D_85580E5.xml><?xml version="1.0" encoding="utf-8"?>
<p188:cmLst xmlns:a="http://schemas.openxmlformats.org/drawingml/2006/main" xmlns:r="http://schemas.openxmlformats.org/officeDocument/2006/relationships" xmlns:p188="http://schemas.microsoft.com/office/powerpoint/2018/8/main">
  <p188:cm id="{2CA91E37-C41A-4DBB-A68F-3BB571ED8F04}" authorId="{02276B57-A3E3-A1BE-5C02-54ADA6342774}" created="2025-12-09T16:30:02.670">
    <pc:sldMkLst xmlns:pc="http://schemas.microsoft.com/office/powerpoint/2013/main/command">
      <pc:docMk/>
      <pc:sldMk cId="139821285" sldId="333"/>
    </pc:sldMkLst>
    <p188:txBody>
      <a:bodyPr/>
      <a:lstStyle/>
      <a:p>
        <a:r>
          <a:rPr lang="en-US"/>
          <a:t>Walk resident's through RA request policy here and provide the policy memo as part of the handout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1143000" y="685800"/>
            <a:ext cx="4572000" cy="3429000"/>
          </a:xfrm>
          <a:prstGeom prst="rect">
            <a:avLst/>
          </a:prstGeom>
        </p:spPr>
        <p:txBody>
          <a:bodyPr/>
          <a:lstStyle/>
          <a:p>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66325" latinLnBrk="0">
      <a:defRPr sz="1300">
        <a:latin typeface="+mn-lt"/>
        <a:ea typeface="+mn-ea"/>
        <a:cs typeface="+mn-cs"/>
        <a:sym typeface="Calibri"/>
      </a:defRPr>
    </a:lvl1pPr>
    <a:lvl2pPr indent="228600" defTabSz="966325" latinLnBrk="0">
      <a:defRPr sz="1300">
        <a:latin typeface="+mn-lt"/>
        <a:ea typeface="+mn-ea"/>
        <a:cs typeface="+mn-cs"/>
        <a:sym typeface="Calibri"/>
      </a:defRPr>
    </a:lvl2pPr>
    <a:lvl3pPr indent="457200" defTabSz="966325" latinLnBrk="0">
      <a:defRPr sz="1300">
        <a:latin typeface="+mn-lt"/>
        <a:ea typeface="+mn-ea"/>
        <a:cs typeface="+mn-cs"/>
        <a:sym typeface="Calibri"/>
      </a:defRPr>
    </a:lvl3pPr>
    <a:lvl4pPr indent="685800" defTabSz="966325" latinLnBrk="0">
      <a:defRPr sz="1300">
        <a:latin typeface="+mn-lt"/>
        <a:ea typeface="+mn-ea"/>
        <a:cs typeface="+mn-cs"/>
        <a:sym typeface="Calibri"/>
      </a:defRPr>
    </a:lvl4pPr>
    <a:lvl5pPr indent="914400" defTabSz="966325" latinLnBrk="0">
      <a:defRPr sz="1300">
        <a:latin typeface="+mn-lt"/>
        <a:ea typeface="+mn-ea"/>
        <a:cs typeface="+mn-cs"/>
        <a:sym typeface="Calibri"/>
      </a:defRPr>
    </a:lvl5pPr>
    <a:lvl6pPr indent="1143000" defTabSz="966325" latinLnBrk="0">
      <a:defRPr sz="1300">
        <a:latin typeface="+mn-lt"/>
        <a:ea typeface="+mn-ea"/>
        <a:cs typeface="+mn-cs"/>
        <a:sym typeface="Calibri"/>
      </a:defRPr>
    </a:lvl6pPr>
    <a:lvl7pPr indent="1371600" defTabSz="966325" latinLnBrk="0">
      <a:defRPr sz="1300">
        <a:latin typeface="+mn-lt"/>
        <a:ea typeface="+mn-ea"/>
        <a:cs typeface="+mn-cs"/>
        <a:sym typeface="Calibri"/>
      </a:defRPr>
    </a:lvl7pPr>
    <a:lvl8pPr indent="1600200" defTabSz="966325" latinLnBrk="0">
      <a:defRPr sz="1300">
        <a:latin typeface="+mn-lt"/>
        <a:ea typeface="+mn-ea"/>
        <a:cs typeface="+mn-cs"/>
        <a:sym typeface="Calibri"/>
      </a:defRPr>
    </a:lvl8pPr>
    <a:lvl9pPr indent="1828800" defTabSz="966325" latinLnBrk="0">
      <a:defRPr sz="13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1" name="Body Level One…"/>
          <p:cNvSpPr txBox="1">
            <a:spLocks noGrp="1"/>
          </p:cNvSpPr>
          <p:nvPr>
            <p:ph type="body" sz="quarter" idx="1"/>
          </p:nvPr>
        </p:nvSpPr>
        <p:spPr>
          <a:xfrm>
            <a:off x="234086" y="176780"/>
            <a:ext cx="12462620" cy="367455"/>
          </a:xfrm>
          <a:prstGeom prst="rect">
            <a:avLst/>
          </a:prstGeom>
        </p:spPr>
        <p:txBody>
          <a:bodyPr/>
          <a:lstStyle>
            <a:lvl1pPr marL="0" indent="0">
              <a:spcBef>
                <a:spcPts val="500"/>
              </a:spcBef>
              <a:buSzTx/>
              <a:buNone/>
              <a:defRPr sz="2300">
                <a:solidFill>
                  <a:srgbClr val="808080"/>
                </a:solidFill>
              </a:defRPr>
            </a:lvl1pPr>
            <a:lvl2pPr marL="714615" indent="-231494">
              <a:spcBef>
                <a:spcPts val="500"/>
              </a:spcBef>
              <a:defRPr sz="2300">
                <a:solidFill>
                  <a:srgbClr val="808080"/>
                </a:solidFill>
              </a:defRPr>
            </a:lvl2pPr>
            <a:lvl3pPr marL="1188476" indent="-222235">
              <a:spcBef>
                <a:spcPts val="500"/>
              </a:spcBef>
              <a:defRPr sz="2300">
                <a:solidFill>
                  <a:srgbClr val="808080"/>
                </a:solidFill>
              </a:defRPr>
            </a:lvl3pPr>
            <a:lvl4pPr marL="1713925" indent="-264566">
              <a:spcBef>
                <a:spcPts val="500"/>
              </a:spcBef>
              <a:defRPr sz="2300">
                <a:solidFill>
                  <a:srgbClr val="808080"/>
                </a:solidFill>
              </a:defRPr>
            </a:lvl4pPr>
            <a:lvl5pPr marL="2197047" indent="-264566">
              <a:spcBef>
                <a:spcPts val="500"/>
              </a:spcBef>
              <a:defRPr sz="23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 name="Rectangle 1"/>
          <p:cNvSpPr/>
          <p:nvPr/>
        </p:nvSpPr>
        <p:spPr>
          <a:xfrm>
            <a:off x="-1" y="0"/>
            <a:ext cx="13004802" cy="7315200"/>
          </a:xfrm>
          <a:prstGeom prst="rect">
            <a:avLst/>
          </a:prstGeom>
          <a:solidFill>
            <a:srgbClr val="12304D"/>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3" name="Picture 2" descr="Picture 2"/>
          <p:cNvPicPr>
            <a:picLocks noChangeAspect="1"/>
          </p:cNvPicPr>
          <p:nvPr/>
        </p:nvPicPr>
        <p:blipFill>
          <a:blip r:embed="rId2"/>
          <a:srcRect r="67926"/>
          <a:stretch>
            <a:fillRect/>
          </a:stretch>
        </p:blipFill>
        <p:spPr>
          <a:xfrm>
            <a:off x="11684000" y="-249116"/>
            <a:ext cx="1135182" cy="1620717"/>
          </a:xfrm>
          <a:prstGeom prst="rect">
            <a:avLst/>
          </a:prstGeom>
          <a:ln w="12700">
            <a:miter lim="400000"/>
          </a:ln>
        </p:spPr>
      </p:pic>
      <p:sp>
        <p:nvSpPr>
          <p:cNvPr id="14" name="Slide Number"/>
          <p:cNvSpPr txBox="1">
            <a:spLocks noGrp="1"/>
          </p:cNvSpPr>
          <p:nvPr>
            <p:ph type="sldNum" sz="quarter" idx="2"/>
          </p:nvPr>
        </p:nvSpPr>
        <p:spPr>
          <a:xfrm>
            <a:off x="8998887" y="6780106"/>
            <a:ext cx="321221" cy="30629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1" name="Body Level One…"/>
          <p:cNvSpPr txBox="1">
            <a:spLocks noGrp="1"/>
          </p:cNvSpPr>
          <p:nvPr>
            <p:ph type="body" sz="quarter" idx="1"/>
          </p:nvPr>
        </p:nvSpPr>
        <p:spPr>
          <a:xfrm>
            <a:off x="234086" y="176780"/>
            <a:ext cx="12462620" cy="367455"/>
          </a:xfrm>
          <a:prstGeom prst="rect">
            <a:avLst/>
          </a:prstGeom>
        </p:spPr>
        <p:txBody>
          <a:bodyPr/>
          <a:lstStyle>
            <a:lvl1pPr marL="0" indent="0">
              <a:spcBef>
                <a:spcPts val="500"/>
              </a:spcBef>
              <a:buSzTx/>
              <a:buNone/>
              <a:defRPr sz="2300">
                <a:solidFill>
                  <a:srgbClr val="808080"/>
                </a:solidFill>
              </a:defRPr>
            </a:lvl1pPr>
            <a:lvl2pPr marL="714615" indent="-231494">
              <a:spcBef>
                <a:spcPts val="500"/>
              </a:spcBef>
              <a:defRPr sz="2300">
                <a:solidFill>
                  <a:srgbClr val="808080"/>
                </a:solidFill>
              </a:defRPr>
            </a:lvl2pPr>
            <a:lvl3pPr marL="1188476" indent="-222235">
              <a:spcBef>
                <a:spcPts val="500"/>
              </a:spcBef>
              <a:defRPr sz="2300">
                <a:solidFill>
                  <a:srgbClr val="808080"/>
                </a:solidFill>
              </a:defRPr>
            </a:lvl3pPr>
            <a:lvl4pPr marL="1713925" indent="-264566">
              <a:spcBef>
                <a:spcPts val="500"/>
              </a:spcBef>
              <a:defRPr sz="2300">
                <a:solidFill>
                  <a:srgbClr val="808080"/>
                </a:solidFill>
              </a:defRPr>
            </a:lvl4pPr>
            <a:lvl5pPr marL="2197047" indent="-264566">
              <a:spcBef>
                <a:spcPts val="500"/>
              </a:spcBef>
              <a:defRPr sz="23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998887" y="6780106"/>
            <a:ext cx="321221" cy="30629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9" name="Body Level One…"/>
          <p:cNvSpPr txBox="1">
            <a:spLocks noGrp="1"/>
          </p:cNvSpPr>
          <p:nvPr>
            <p:ph type="body" sz="quarter" idx="1"/>
          </p:nvPr>
        </p:nvSpPr>
        <p:spPr>
          <a:xfrm>
            <a:off x="234089" y="176780"/>
            <a:ext cx="12462617" cy="367455"/>
          </a:xfrm>
          <a:prstGeom prst="rect">
            <a:avLst/>
          </a:prstGeom>
        </p:spPr>
        <p:txBody>
          <a:bodyPr/>
          <a:lstStyle>
            <a:lvl1pPr marL="0" indent="0">
              <a:spcBef>
                <a:spcPts val="500"/>
              </a:spcBef>
              <a:buSzTx/>
              <a:buNone/>
              <a:defRPr sz="2300">
                <a:solidFill>
                  <a:srgbClr val="808080"/>
                </a:solidFill>
              </a:defRPr>
            </a:lvl1pPr>
            <a:lvl2pPr marL="714615" indent="-231494">
              <a:spcBef>
                <a:spcPts val="500"/>
              </a:spcBef>
              <a:defRPr sz="2300">
                <a:solidFill>
                  <a:srgbClr val="808080"/>
                </a:solidFill>
              </a:defRPr>
            </a:lvl2pPr>
            <a:lvl3pPr marL="1188476" indent="-222235">
              <a:spcBef>
                <a:spcPts val="500"/>
              </a:spcBef>
              <a:defRPr sz="2300">
                <a:solidFill>
                  <a:srgbClr val="808080"/>
                </a:solidFill>
              </a:defRPr>
            </a:lvl3pPr>
            <a:lvl4pPr marL="1713925" indent="-264566">
              <a:spcBef>
                <a:spcPts val="500"/>
              </a:spcBef>
              <a:defRPr sz="2300">
                <a:solidFill>
                  <a:srgbClr val="808080"/>
                </a:solidFill>
              </a:defRPr>
            </a:lvl4pPr>
            <a:lvl5pPr marL="2197047" indent="-264566">
              <a:spcBef>
                <a:spcPts val="500"/>
              </a:spcBef>
              <a:defRPr sz="23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8998887" y="6780106"/>
            <a:ext cx="321221" cy="30629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Title Text"/>
          <p:cNvSpPr txBox="1">
            <a:spLocks noGrp="1"/>
          </p:cNvSpPr>
          <p:nvPr>
            <p:ph type="title"/>
          </p:nvPr>
        </p:nvSpPr>
        <p:spPr>
          <a:xfrm>
            <a:off x="1625600" y="1197187"/>
            <a:ext cx="9753600" cy="2546775"/>
          </a:xfrm>
          <a:prstGeom prst="rect">
            <a:avLst/>
          </a:prstGeom>
        </p:spPr>
        <p:txBody>
          <a:bodyPr anchor="b"/>
          <a:lstStyle>
            <a:lvl1pPr>
              <a:defRPr sz="6400"/>
            </a:lvl1pPr>
          </a:lstStyle>
          <a:p>
            <a:r>
              <a:t>Title Text</a:t>
            </a:r>
          </a:p>
        </p:txBody>
      </p:sp>
      <p:sp>
        <p:nvSpPr>
          <p:cNvPr id="47" name="Body Level One…"/>
          <p:cNvSpPr txBox="1">
            <a:spLocks noGrp="1"/>
          </p:cNvSpPr>
          <p:nvPr>
            <p:ph type="body" sz="quarter" idx="1"/>
          </p:nvPr>
        </p:nvSpPr>
        <p:spPr>
          <a:xfrm>
            <a:off x="1625600" y="3842174"/>
            <a:ext cx="9753600" cy="1766148"/>
          </a:xfrm>
          <a:prstGeom prst="rect">
            <a:avLst/>
          </a:prstGeom>
        </p:spPr>
        <p:txBody>
          <a:bodyPr/>
          <a:lstStyle>
            <a:lvl1pPr marL="0" indent="0" algn="ctr">
              <a:spcBef>
                <a:spcPts val="600"/>
              </a:spcBef>
              <a:buSzTx/>
              <a:buNone/>
              <a:defRPr sz="2500"/>
            </a:lvl1pPr>
            <a:lvl2pPr marL="0" indent="0" algn="ctr">
              <a:spcBef>
                <a:spcPts val="600"/>
              </a:spcBef>
              <a:buSzTx/>
              <a:buNone/>
              <a:defRPr sz="2500"/>
            </a:lvl2pPr>
            <a:lvl3pPr marL="0" indent="0" algn="ctr">
              <a:spcBef>
                <a:spcPts val="600"/>
              </a:spcBef>
              <a:buSzTx/>
              <a:buNone/>
              <a:defRPr sz="2500"/>
            </a:lvl3pPr>
            <a:lvl4pPr marL="0" indent="0" algn="ctr">
              <a:spcBef>
                <a:spcPts val="600"/>
              </a:spcBef>
              <a:buSzTx/>
              <a:buNone/>
              <a:defRPr sz="2500"/>
            </a:lvl4pPr>
            <a:lvl5pPr marL="0" indent="0" algn="ctr">
              <a:spcBef>
                <a:spcPts val="600"/>
              </a:spcBef>
              <a:buSzTx/>
              <a:buNone/>
              <a:defRPr sz="25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6FDB-31A0-86E7-0CEF-6B390683B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CB18C-ED01-CBD2-D3A8-853C3AB132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EB70D-4B17-A604-2248-266387546A76}"/>
              </a:ext>
            </a:extLst>
          </p:cNvPr>
          <p:cNvSpPr>
            <a:spLocks noGrp="1"/>
          </p:cNvSpPr>
          <p:nvPr>
            <p:ph type="dt" sz="half" idx="10"/>
          </p:nvPr>
        </p:nvSpPr>
        <p:spPr/>
        <p:txBody>
          <a:bodyPr/>
          <a:lstStyle/>
          <a:p>
            <a:fld id="{F73B71E4-16B4-4A26-BF1C-BE3B8155A81D}" type="datetimeFigureOut">
              <a:rPr lang="en-US" smtClean="0"/>
              <a:t>2/5/2026</a:t>
            </a:fld>
            <a:endParaRPr lang="en-US"/>
          </a:p>
        </p:txBody>
      </p:sp>
      <p:sp>
        <p:nvSpPr>
          <p:cNvPr id="5" name="Footer Placeholder 4">
            <a:extLst>
              <a:ext uri="{FF2B5EF4-FFF2-40B4-BE49-F238E27FC236}">
                <a16:creationId xmlns:a16="http://schemas.microsoft.com/office/drawing/2014/main" id="{A2B38083-6751-9D06-7C2C-7C60E98BB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8AABF-5088-0742-2D46-22213E4CB295}"/>
              </a:ext>
            </a:extLst>
          </p:cNvPr>
          <p:cNvSpPr>
            <a:spLocks noGrp="1"/>
          </p:cNvSpPr>
          <p:nvPr>
            <p:ph type="sldNum" sz="quarter" idx="12"/>
          </p:nvPr>
        </p:nvSpPr>
        <p:spPr/>
        <p:txBody>
          <a:bodyPr/>
          <a:lstStyle/>
          <a:p>
            <a:fld id="{42FCEFE9-53E8-4F98-A604-88783882A88E}" type="slidenum">
              <a:rPr lang="en-US" smtClean="0"/>
              <a:t>‹#›</a:t>
            </a:fld>
            <a:endParaRPr lang="en-US"/>
          </a:p>
        </p:txBody>
      </p:sp>
    </p:spTree>
    <p:extLst>
      <p:ext uri="{BB962C8B-B14F-4D97-AF65-F5344CB8AC3E}">
        <p14:creationId xmlns:p14="http://schemas.microsoft.com/office/powerpoint/2010/main" val="16476895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50240" y="292945"/>
            <a:ext cx="11704320" cy="1219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313" tIns="48313" rIns="48313" bIns="48313" anchor="ctr">
            <a:normAutofit/>
          </a:bodyPr>
          <a:lstStyle/>
          <a:p>
            <a:r>
              <a:t>Title Text</a:t>
            </a:r>
          </a:p>
        </p:txBody>
      </p:sp>
      <p:sp>
        <p:nvSpPr>
          <p:cNvPr id="3" name="Body Level One…"/>
          <p:cNvSpPr txBox="1">
            <a:spLocks noGrp="1"/>
          </p:cNvSpPr>
          <p:nvPr>
            <p:ph type="body" idx="1"/>
          </p:nvPr>
        </p:nvSpPr>
        <p:spPr>
          <a:xfrm>
            <a:off x="650240" y="1706882"/>
            <a:ext cx="11704320" cy="4827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313" tIns="48313" rIns="48313" bIns="48313">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33340" y="6661573"/>
            <a:ext cx="321221" cy="306295"/>
          </a:xfrm>
          <a:prstGeom prst="rect">
            <a:avLst/>
          </a:prstGeom>
          <a:ln w="12700">
            <a:miter lim="400000"/>
          </a:ln>
        </p:spPr>
        <p:txBody>
          <a:bodyPr wrap="none" lIns="48313" tIns="48313" rIns="48313" bIns="48313">
            <a:spAutoFit/>
          </a:bodyPr>
          <a:lstStyle>
            <a:lvl1pPr algn="r">
              <a:defRPr sz="1500">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ransition spd="med"/>
  <p:txStyles>
    <p:titleStyle>
      <a:lvl1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700" b="0" i="0" u="none" strike="noStrike" cap="none" spc="0" baseline="0">
          <a:solidFill>
            <a:srgbClr val="1F497D"/>
          </a:solidFill>
          <a:uFillTx/>
          <a:latin typeface="Arial"/>
          <a:ea typeface="Arial"/>
          <a:cs typeface="Arial"/>
          <a:sym typeface="Arial"/>
        </a:defRPr>
      </a:lvl9pPr>
    </p:titleStyle>
    <p:bodyStyle>
      <a:lvl1pPr marL="362339" marR="0" indent="-362339"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1pPr>
      <a:lvl2pPr marL="825329" marR="0" indent="-342210"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2pPr>
      <a:lvl3pPr marL="1294761" marR="0" indent="-328522"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3pPr>
      <a:lvl4pPr marL="1840457" marR="0" indent="-391098"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4pPr>
      <a:lvl5pPr marL="2323578" marR="0" indent="-391098"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5pPr>
      <a:lvl6pPr marL="2806700" marR="0" indent="-391098"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6pPr>
      <a:lvl7pPr marL="3289822" marR="0" indent="-391098"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7pPr>
      <a:lvl8pPr marL="3772939" marR="0" indent="-391097"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8pPr>
      <a:lvl9pPr marL="4256059" marR="0" indent="-391097" algn="l" defTabSz="914400" rtl="0" latinLnBrk="0">
        <a:lnSpc>
          <a:spcPct val="100000"/>
        </a:lnSpc>
        <a:spcBef>
          <a:spcPts val="800"/>
        </a:spcBef>
        <a:spcAft>
          <a:spcPts val="0"/>
        </a:spcAft>
        <a:buClrTx/>
        <a:buSzPct val="100000"/>
        <a:buFontTx/>
        <a:buChar char="»"/>
        <a:tabLst/>
        <a:defRPr sz="3400" b="0" i="0" u="none" strike="noStrike" cap="none" spc="0" baseline="0">
          <a:solidFill>
            <a:srgbClr val="000000"/>
          </a:solidFill>
          <a:uFillTx/>
          <a:latin typeface="Arial"/>
          <a:ea typeface="Arial"/>
          <a:cs typeface="Arial"/>
          <a:sym typeface="Arial"/>
        </a:defRPr>
      </a:lvl9pPr>
    </p:bodyStyle>
    <p:otherStyle>
      <a:lvl1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1pPr>
      <a:lvl2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2pPr>
      <a:lvl3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3pPr>
      <a:lvl4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4pPr>
      <a:lvl5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5pPr>
      <a:lvl6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6pPr>
      <a:lvl7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7pPr>
      <a:lvl8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8pPr>
      <a:lvl9pPr marL="0" marR="0" indent="0" algn="r" defTabSz="966325"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4D_85580E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45_8E9F6C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304D"/>
        </a:solidFill>
        <a:effectLst/>
      </p:bgPr>
    </p:bg>
    <p:spTree>
      <p:nvGrpSpPr>
        <p:cNvPr id="1" name=""/>
        <p:cNvGrpSpPr/>
        <p:nvPr/>
      </p:nvGrpSpPr>
      <p:grpSpPr>
        <a:xfrm>
          <a:off x="0" y="0"/>
          <a:ext cx="0" cy="0"/>
          <a:chOff x="0" y="0"/>
          <a:chExt cx="0" cy="0"/>
        </a:xfrm>
      </p:grpSpPr>
      <p:pic>
        <p:nvPicPr>
          <p:cNvPr id="61" name="CAMBER-logo-final_lt blue.png" descr="CAMBER-logo-final_lt blue.png"/>
          <p:cNvPicPr>
            <a:picLocks noChangeAspect="1"/>
          </p:cNvPicPr>
          <p:nvPr/>
        </p:nvPicPr>
        <p:blipFill>
          <a:blip r:embed="rId2"/>
          <a:srcRect t="1675" b="43653"/>
          <a:stretch>
            <a:fillRect/>
          </a:stretch>
        </p:blipFill>
        <p:spPr>
          <a:xfrm>
            <a:off x="5942574" y="3331545"/>
            <a:ext cx="7315202" cy="3999262"/>
          </a:xfrm>
          <a:prstGeom prst="rect">
            <a:avLst/>
          </a:prstGeom>
          <a:ln w="12700">
            <a:miter lim="400000"/>
          </a:ln>
        </p:spPr>
      </p:pic>
      <p:sp>
        <p:nvSpPr>
          <p:cNvPr id="58" name="This is a Large Header…"/>
          <p:cNvSpPr txBox="1"/>
          <p:nvPr/>
        </p:nvSpPr>
        <p:spPr>
          <a:xfrm>
            <a:off x="1485824" y="143931"/>
            <a:ext cx="10033152" cy="5747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gn="ctr">
              <a:lnSpc>
                <a:spcPct val="90000"/>
              </a:lnSpc>
              <a:defRPr sz="6800">
                <a:solidFill>
                  <a:srgbClr val="FEFBF6"/>
                </a:solidFill>
              </a:defRPr>
            </a:pPr>
            <a:r>
              <a:rPr lang="en-US" sz="3400">
                <a:latin typeface="Poppins"/>
                <a:cs typeface="Poppins"/>
              </a:rPr>
              <a:t>LINDEN PLAZA</a:t>
            </a:r>
          </a:p>
          <a:p>
            <a:pPr algn="ctr">
              <a:lnSpc>
                <a:spcPct val="90000"/>
              </a:lnSpc>
              <a:defRPr sz="6800">
                <a:solidFill>
                  <a:srgbClr val="FEFBF6"/>
                </a:solidFill>
              </a:defRPr>
            </a:pPr>
            <a:endParaRPr lang="en-US" sz="3400">
              <a:latin typeface="Poppins"/>
              <a:cs typeface="Poppins"/>
            </a:endParaRPr>
          </a:p>
          <a:p>
            <a:pPr algn="ctr">
              <a:lnSpc>
                <a:spcPct val="90000"/>
              </a:lnSpc>
              <a:defRPr sz="6800">
                <a:solidFill>
                  <a:srgbClr val="FEFBF6"/>
                </a:solidFill>
              </a:defRPr>
            </a:pPr>
            <a:r>
              <a:rPr lang="en-US" sz="3400">
                <a:latin typeface="Poppins"/>
                <a:cs typeface="Poppins"/>
              </a:rPr>
              <a:t>RESIDENT WORKSHOP</a:t>
            </a:r>
          </a:p>
          <a:p>
            <a:pPr algn="ctr">
              <a:lnSpc>
                <a:spcPct val="90000"/>
              </a:lnSpc>
              <a:defRPr sz="6800">
                <a:solidFill>
                  <a:srgbClr val="FEFBF6"/>
                </a:solidFill>
              </a:defRPr>
            </a:pPr>
            <a:endParaRPr lang="en-US" sz="3400">
              <a:latin typeface="Poppins"/>
              <a:cs typeface="Poppins"/>
            </a:endParaRPr>
          </a:p>
          <a:p>
            <a:pPr>
              <a:lnSpc>
                <a:spcPct val="90000"/>
              </a:lnSpc>
              <a:defRPr sz="6800">
                <a:solidFill>
                  <a:srgbClr val="FEFBF6"/>
                </a:solidFill>
              </a:defRPr>
            </a:pPr>
            <a:r>
              <a:rPr lang="en-US" sz="3400">
                <a:latin typeface="Poppins"/>
                <a:cs typeface="Poppins"/>
              </a:rPr>
              <a:t>Presentation Regarding: </a:t>
            </a:r>
          </a:p>
          <a:p>
            <a:pPr marL="457200" indent="-457200">
              <a:lnSpc>
                <a:spcPct val="90000"/>
              </a:lnSpc>
              <a:buFont typeface="Arial" panose="020B0604020202020204" pitchFamily="34" charset="0"/>
              <a:buChar char="•"/>
              <a:defRPr sz="6800">
                <a:solidFill>
                  <a:srgbClr val="FEFBF6"/>
                </a:solidFill>
              </a:defRPr>
            </a:pPr>
            <a:r>
              <a:rPr lang="en-US" sz="3400">
                <a:latin typeface="Poppins"/>
                <a:cs typeface="Poppins"/>
              </a:rPr>
              <a:t>Aging in Place</a:t>
            </a:r>
          </a:p>
          <a:p>
            <a:pPr marL="457200" indent="-457200">
              <a:lnSpc>
                <a:spcPct val="90000"/>
              </a:lnSpc>
              <a:buFont typeface="Arial" panose="020B0604020202020204" pitchFamily="34" charset="0"/>
              <a:buChar char="•"/>
              <a:defRPr sz="6800">
                <a:solidFill>
                  <a:srgbClr val="FEFBF6"/>
                </a:solidFill>
              </a:defRPr>
            </a:pPr>
            <a:r>
              <a:rPr lang="en-US" sz="3400">
                <a:latin typeface="Poppins"/>
                <a:cs typeface="Poppins"/>
              </a:rPr>
              <a:t>Hearing &amp; Visually Impaired Fixtures</a:t>
            </a:r>
          </a:p>
          <a:p>
            <a:pPr marL="457200" indent="-457200">
              <a:lnSpc>
                <a:spcPct val="90000"/>
              </a:lnSpc>
              <a:buFont typeface="Arial" panose="020B0604020202020204" pitchFamily="34" charset="0"/>
              <a:buChar char="•"/>
              <a:defRPr sz="6800">
                <a:solidFill>
                  <a:srgbClr val="FEFBF6"/>
                </a:solidFill>
              </a:defRPr>
            </a:pPr>
            <a:r>
              <a:rPr lang="en-US" sz="3400">
                <a:latin typeface="Poppins"/>
                <a:cs typeface="Poppins"/>
              </a:rPr>
              <a:t>Uniform Accessibility Standard Apartments</a:t>
            </a:r>
          </a:p>
          <a:p>
            <a:pPr algn="ctr">
              <a:lnSpc>
                <a:spcPct val="90000"/>
              </a:lnSpc>
              <a:defRPr sz="6800">
                <a:solidFill>
                  <a:srgbClr val="FEFBF6"/>
                </a:solidFill>
              </a:defRPr>
            </a:pPr>
            <a:endParaRPr lang="en-US" sz="3400">
              <a:latin typeface="Poppins"/>
              <a:cs typeface="Poppins"/>
            </a:endParaRPr>
          </a:p>
          <a:p>
            <a:pPr algn="ctr">
              <a:lnSpc>
                <a:spcPct val="90000"/>
              </a:lnSpc>
              <a:defRPr sz="6800">
                <a:solidFill>
                  <a:srgbClr val="FEFBF6"/>
                </a:solidFill>
              </a:defRPr>
            </a:pPr>
            <a:endParaRPr lang="en-US"/>
          </a:p>
          <a:p>
            <a:pPr>
              <a:lnSpc>
                <a:spcPct val="90000"/>
              </a:lnSpc>
              <a:defRPr sz="6800">
                <a:solidFill>
                  <a:srgbClr val="FEFBF6"/>
                </a:solidFill>
              </a:defRPr>
            </a:pPr>
            <a:endParaRPr lang="en-US" sz="3400">
              <a:latin typeface="Poppins"/>
              <a:cs typeface="Poppins"/>
            </a:endParaRPr>
          </a:p>
        </p:txBody>
      </p:sp>
      <p:pic>
        <p:nvPicPr>
          <p:cNvPr id="60" name="Picture 8" descr="Picture 8"/>
          <p:cNvPicPr>
            <a:picLocks noChangeAspect="1"/>
          </p:cNvPicPr>
          <p:nvPr/>
        </p:nvPicPr>
        <p:blipFill>
          <a:blip r:embed="rId3"/>
          <a:stretch>
            <a:fillRect/>
          </a:stretch>
        </p:blipFill>
        <p:spPr>
          <a:xfrm>
            <a:off x="183265" y="5813585"/>
            <a:ext cx="3419398" cy="156581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020A80F3-68C8-C647-056E-0E789941C938}"/>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9E443B02-ADE9-EDE0-FF55-22068C78F172}"/>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511B5BF8-B1F4-AC49-F2ED-FE4D6B1A638F}"/>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1257BE09-8446-607E-76CE-6302FBE9712D}"/>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10</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8A766ECB-F861-7F2D-0AF1-AB091A800431}"/>
              </a:ext>
            </a:extLst>
          </p:cNvPr>
          <p:cNvSpPr txBox="1"/>
          <p:nvPr/>
        </p:nvSpPr>
        <p:spPr>
          <a:xfrm>
            <a:off x="428331" y="6683867"/>
            <a:ext cx="151259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Package</a:t>
            </a:r>
          </a:p>
          <a:p>
            <a:endParaRPr lang="en-US">
              <a:latin typeface="Poppins"/>
              <a:cs typeface="Poppins"/>
            </a:endParaRPr>
          </a:p>
        </p:txBody>
      </p:sp>
      <p:sp>
        <p:nvSpPr>
          <p:cNvPr id="7" name="Rectangle 9">
            <a:extLst>
              <a:ext uri="{FF2B5EF4-FFF2-40B4-BE49-F238E27FC236}">
                <a16:creationId xmlns:a16="http://schemas.microsoft.com/office/drawing/2014/main" id="{C7200E1C-D3AE-C989-094F-9F0266E86F18}"/>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B4E19C1F-A954-6956-5FE7-9DDAA9266550}"/>
              </a:ext>
            </a:extLst>
          </p:cNvPr>
          <p:cNvSpPr txBox="1"/>
          <p:nvPr/>
        </p:nvSpPr>
        <p:spPr>
          <a:xfrm>
            <a:off x="372472" y="1030441"/>
            <a:ext cx="4610122" cy="3831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solidFill>
                  <a:srgbClr val="12304D"/>
                </a:solidFill>
                <a:latin typeface="Poppins"/>
                <a:cs typeface="Poppins"/>
              </a:rPr>
              <a:t>Kitchen Package Features</a:t>
            </a:r>
          </a:p>
          <a:p>
            <a:endParaRPr lang="en-US" sz="1800">
              <a:solidFill>
                <a:srgbClr val="12304D"/>
              </a:solidFill>
              <a:latin typeface="Poppins"/>
              <a:cs typeface="Poppins"/>
            </a:endParaRPr>
          </a:p>
          <a:p>
            <a:pPr marL="228600" indent="-228600">
              <a:buAutoNum type="arabicPeriod"/>
            </a:pPr>
            <a:r>
              <a:rPr lang="en-US" sz="2000">
                <a:solidFill>
                  <a:srgbClr val="12304D"/>
                </a:solidFill>
                <a:latin typeface="Poppins"/>
                <a:cs typeface="Poppins"/>
              </a:rPr>
              <a:t>Open Shelving</a:t>
            </a:r>
          </a:p>
          <a:p>
            <a:pPr marL="228600" indent="-228600">
              <a:buAutoNum type="arabicPeriod"/>
            </a:pPr>
            <a:endParaRPr lang="en-US" sz="2000">
              <a:solidFill>
                <a:srgbClr val="12304D"/>
              </a:solidFill>
              <a:latin typeface="Poppins"/>
              <a:cs typeface="Poppins"/>
            </a:endParaRPr>
          </a:p>
          <a:p>
            <a:pPr marL="228600" indent="-228600">
              <a:buAutoNum type="arabicPeriod"/>
            </a:pPr>
            <a:r>
              <a:rPr lang="en-US" sz="2000">
                <a:solidFill>
                  <a:srgbClr val="12304D"/>
                </a:solidFill>
                <a:latin typeface="Poppins"/>
                <a:cs typeface="Poppins"/>
              </a:rPr>
              <a:t> Lever Faucets Controls</a:t>
            </a:r>
          </a:p>
          <a:p>
            <a:pPr marL="228600" indent="-228600">
              <a:buAutoNum type="arabicPeriod"/>
            </a:pPr>
            <a:endParaRPr lang="en-US" sz="2000">
              <a:solidFill>
                <a:srgbClr val="12304D"/>
              </a:solidFill>
              <a:latin typeface="Poppins"/>
              <a:cs typeface="Poppins"/>
            </a:endParaRPr>
          </a:p>
          <a:p>
            <a:pPr marL="228600" indent="-228600">
              <a:buAutoNum type="arabicPeriod"/>
            </a:pPr>
            <a:r>
              <a:rPr lang="en-US" sz="2000">
                <a:solidFill>
                  <a:srgbClr val="12304D"/>
                </a:solidFill>
                <a:latin typeface="Poppins"/>
                <a:cs typeface="Poppins"/>
              </a:rPr>
              <a:t>Cabinet Handles </a:t>
            </a:r>
          </a:p>
          <a:p>
            <a:pPr marL="228600" indent="-228600">
              <a:buAutoNum type="arabicPeriod"/>
            </a:pPr>
            <a:endParaRPr lang="en-US" sz="2000">
              <a:solidFill>
                <a:srgbClr val="12304D"/>
              </a:solidFill>
              <a:latin typeface="Poppins"/>
              <a:cs typeface="Poppins"/>
            </a:endParaRPr>
          </a:p>
          <a:p>
            <a:pPr marL="228600" indent="-228600">
              <a:buAutoNum type="arabicPeriod"/>
            </a:pPr>
            <a:r>
              <a:rPr lang="en-US" sz="2000">
                <a:solidFill>
                  <a:srgbClr val="12304D"/>
                </a:solidFill>
                <a:latin typeface="Poppins"/>
                <a:cs typeface="Poppins"/>
              </a:rPr>
              <a:t>Undercabinet Task Lighting</a:t>
            </a:r>
          </a:p>
          <a:p>
            <a:endParaRPr lang="en-US" sz="1400">
              <a:latin typeface="Poppins"/>
              <a:cs typeface="Poppins"/>
            </a:endParaRPr>
          </a:p>
          <a:p>
            <a:endParaRPr lang="en-US" sz="1400">
              <a:latin typeface="Poppins"/>
              <a:cs typeface="Poppins"/>
            </a:endParaRP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kitchen with black cabinets and a sink&#10;&#10;AI-generated content may be incorrect.">
            <a:extLst>
              <a:ext uri="{FF2B5EF4-FFF2-40B4-BE49-F238E27FC236}">
                <a16:creationId xmlns:a16="http://schemas.microsoft.com/office/drawing/2014/main" id="{25BD1157-8761-28CE-6CBA-AEC1E293C773}"/>
              </a:ext>
            </a:extLst>
          </p:cNvPr>
          <p:cNvPicPr>
            <a:picLocks noChangeAspect="1"/>
          </p:cNvPicPr>
          <p:nvPr/>
        </p:nvPicPr>
        <p:blipFill>
          <a:blip r:embed="rId3"/>
          <a:stretch>
            <a:fillRect/>
          </a:stretch>
        </p:blipFill>
        <p:spPr>
          <a:xfrm rot="5400000">
            <a:off x="4826417" y="1807745"/>
            <a:ext cx="5452961" cy="4200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36805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75AFCDA2-5DB6-C482-8C8D-BE3F1A09D0A1}"/>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B285755F-7BFC-ACC9-DC0F-C67D1B545D38}"/>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19281E43-A7D7-00AB-914A-9E6EFE965DD5}"/>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B794E4DC-03EB-6C8A-DAC8-74A7EA5D26DD}"/>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11</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80492665-864D-297D-AE16-5BE5E5F8C504}"/>
              </a:ext>
            </a:extLst>
          </p:cNvPr>
          <p:cNvSpPr txBox="1"/>
          <p:nvPr/>
        </p:nvSpPr>
        <p:spPr>
          <a:xfrm>
            <a:off x="428331" y="6683867"/>
            <a:ext cx="151259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Package</a:t>
            </a:r>
          </a:p>
          <a:p>
            <a:endParaRPr lang="en-US">
              <a:latin typeface="Poppins"/>
              <a:cs typeface="Poppins"/>
            </a:endParaRPr>
          </a:p>
        </p:txBody>
      </p:sp>
      <p:sp>
        <p:nvSpPr>
          <p:cNvPr id="7" name="Rectangle 9">
            <a:extLst>
              <a:ext uri="{FF2B5EF4-FFF2-40B4-BE49-F238E27FC236}">
                <a16:creationId xmlns:a16="http://schemas.microsoft.com/office/drawing/2014/main" id="{1D706E7B-68BB-0A38-B066-12091D375C85}"/>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968C9312-AA38-868D-D611-44556AE93EF4}"/>
              </a:ext>
            </a:extLst>
          </p:cNvPr>
          <p:cNvSpPr txBox="1"/>
          <p:nvPr/>
        </p:nvSpPr>
        <p:spPr>
          <a:xfrm>
            <a:off x="366796" y="1021111"/>
            <a:ext cx="4636494" cy="1631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Kitchen Package Features</a:t>
            </a:r>
          </a:p>
          <a:p>
            <a:endParaRPr lang="en-US" sz="2000">
              <a:latin typeface="Poppins"/>
              <a:cs typeface="Poppins"/>
            </a:endParaRPr>
          </a:p>
          <a:p>
            <a:r>
              <a:rPr lang="en-US" sz="2000">
                <a:latin typeface="Poppins"/>
                <a:cs typeface="Poppins"/>
              </a:rPr>
              <a:t>2. Lever Faucet Control</a:t>
            </a:r>
          </a:p>
          <a:p>
            <a:pPr marL="228600" indent="-228600">
              <a:buAutoNum type="arabicPeriod"/>
            </a:pPr>
            <a:endParaRPr lang="en-US" sz="1400">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sink in a kitchen&#10;&#10;AI-generated content may be incorrect.">
            <a:extLst>
              <a:ext uri="{FF2B5EF4-FFF2-40B4-BE49-F238E27FC236}">
                <a16:creationId xmlns:a16="http://schemas.microsoft.com/office/drawing/2014/main" id="{60274278-62AA-E1C1-770E-24B7D6BE3B63}"/>
              </a:ext>
            </a:extLst>
          </p:cNvPr>
          <p:cNvPicPr>
            <a:picLocks noChangeAspect="1"/>
          </p:cNvPicPr>
          <p:nvPr/>
        </p:nvPicPr>
        <p:blipFill>
          <a:blip r:embed="rId3"/>
          <a:stretch>
            <a:fillRect/>
          </a:stretch>
        </p:blipFill>
        <p:spPr>
          <a:xfrm rot="5400000">
            <a:off x="4094793" y="1837572"/>
            <a:ext cx="4691606" cy="4447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90165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1C5B69B3-92E5-27AC-5617-2E1BE8FACAB4}"/>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E115BE84-4555-4524-76EA-AC49E1ACA304}"/>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6FAE0B85-E01E-F16C-CFFA-A810D1809403}"/>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6F2F9D13-DFED-9F8D-BF8F-29927728C565}"/>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12</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0FF8A969-5727-5F52-BD90-2078F328BD11}"/>
              </a:ext>
            </a:extLst>
          </p:cNvPr>
          <p:cNvSpPr txBox="1"/>
          <p:nvPr/>
        </p:nvSpPr>
        <p:spPr>
          <a:xfrm>
            <a:off x="428331" y="6683867"/>
            <a:ext cx="1512590"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Package</a:t>
            </a:r>
          </a:p>
          <a:p>
            <a:endParaRPr lang="en-US">
              <a:latin typeface="Poppins"/>
              <a:cs typeface="Poppins"/>
            </a:endParaRPr>
          </a:p>
        </p:txBody>
      </p:sp>
      <p:sp>
        <p:nvSpPr>
          <p:cNvPr id="7" name="Rectangle 9">
            <a:extLst>
              <a:ext uri="{FF2B5EF4-FFF2-40B4-BE49-F238E27FC236}">
                <a16:creationId xmlns:a16="http://schemas.microsoft.com/office/drawing/2014/main" id="{8B93A2BC-AC66-9956-AB3D-B5B1992D5F79}"/>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49629236-0474-CF21-FBBF-8AA0C31B62F5}"/>
              </a:ext>
            </a:extLst>
          </p:cNvPr>
          <p:cNvSpPr txBox="1"/>
          <p:nvPr/>
        </p:nvSpPr>
        <p:spPr>
          <a:xfrm>
            <a:off x="442652" y="1011782"/>
            <a:ext cx="4615917" cy="19235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Kitchen Package Features</a:t>
            </a:r>
          </a:p>
          <a:p>
            <a:endParaRPr lang="en-US" sz="1400">
              <a:latin typeface="Poppins"/>
              <a:cs typeface="Poppins"/>
            </a:endParaRPr>
          </a:p>
          <a:p>
            <a:r>
              <a:rPr lang="en-US" sz="2000">
                <a:latin typeface="Poppins"/>
                <a:cs typeface="Poppins"/>
              </a:rPr>
              <a:t>4. Undercabinet Task Lighting</a:t>
            </a:r>
          </a:p>
          <a:p>
            <a:endParaRPr lang="en-US" sz="1400">
              <a:latin typeface="Poppins"/>
              <a:cs typeface="Poppins"/>
            </a:endParaRPr>
          </a:p>
          <a:p>
            <a:endParaRPr lang="en-US" sz="1400">
              <a:latin typeface="Poppins"/>
              <a:cs typeface="Poppins"/>
            </a:endParaRP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kitchen with a sink and a television&#10;&#10;AI-generated content may be incorrect.">
            <a:extLst>
              <a:ext uri="{FF2B5EF4-FFF2-40B4-BE49-F238E27FC236}">
                <a16:creationId xmlns:a16="http://schemas.microsoft.com/office/drawing/2014/main" id="{4DCE67BE-C4AC-6A73-418D-AC36901EFA5F}"/>
              </a:ext>
            </a:extLst>
          </p:cNvPr>
          <p:cNvPicPr>
            <a:picLocks noChangeAspect="1"/>
          </p:cNvPicPr>
          <p:nvPr/>
        </p:nvPicPr>
        <p:blipFill>
          <a:blip r:embed="rId3"/>
          <a:stretch>
            <a:fillRect/>
          </a:stretch>
        </p:blipFill>
        <p:spPr>
          <a:xfrm rot="5400000">
            <a:off x="4739669" y="1976886"/>
            <a:ext cx="5082574" cy="397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712717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70C519B9-9DDB-B68A-3FCA-7E6FA33516EA}"/>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4DB62FC6-88C5-D82C-04E6-C0D356D69CD9}"/>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0D446916-6E12-5C1C-6848-CECE82E78257}"/>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A753F4CC-72D6-D53C-2CD8-23E3FA772E0D}"/>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13</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E851B04A-E504-5C3B-5275-B68DFA0F151B}"/>
              </a:ext>
            </a:extLst>
          </p:cNvPr>
          <p:cNvSpPr txBox="1"/>
          <p:nvPr/>
        </p:nvSpPr>
        <p:spPr>
          <a:xfrm>
            <a:off x="428331" y="6683867"/>
            <a:ext cx="151259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Package</a:t>
            </a:r>
          </a:p>
          <a:p>
            <a:endParaRPr lang="en-US">
              <a:latin typeface="Poppins"/>
              <a:cs typeface="Poppins"/>
            </a:endParaRPr>
          </a:p>
        </p:txBody>
      </p:sp>
      <p:sp>
        <p:nvSpPr>
          <p:cNvPr id="7" name="Rectangle 9">
            <a:extLst>
              <a:ext uri="{FF2B5EF4-FFF2-40B4-BE49-F238E27FC236}">
                <a16:creationId xmlns:a16="http://schemas.microsoft.com/office/drawing/2014/main" id="{EDD6DEC5-7760-BB61-D6A7-6B634B432B08}"/>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1946E398-208D-9E24-6FCA-64183A4AE7ED}"/>
              </a:ext>
            </a:extLst>
          </p:cNvPr>
          <p:cNvSpPr txBox="1"/>
          <p:nvPr/>
        </p:nvSpPr>
        <p:spPr>
          <a:xfrm>
            <a:off x="442652" y="946476"/>
            <a:ext cx="4626206" cy="2539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Kitchen Package Features</a:t>
            </a:r>
          </a:p>
          <a:p>
            <a:endParaRPr lang="en-US" sz="1400">
              <a:latin typeface="Poppins"/>
              <a:cs typeface="Poppins"/>
            </a:endParaRPr>
          </a:p>
          <a:p>
            <a:r>
              <a:rPr lang="en-US" sz="2000">
                <a:latin typeface="Poppins"/>
                <a:cs typeface="Poppins"/>
              </a:rPr>
              <a:t>5. Glow-in-the-Dark Light Switches</a:t>
            </a:r>
          </a:p>
          <a:p>
            <a:endParaRPr lang="en-US" sz="2000">
              <a:latin typeface="Poppins"/>
              <a:cs typeface="Poppins"/>
            </a:endParaRPr>
          </a:p>
          <a:p>
            <a:r>
              <a:rPr lang="en-US" sz="2000">
                <a:latin typeface="Poppins"/>
                <a:cs typeface="Poppins"/>
              </a:rPr>
              <a:t>6. Rocker Style Light Switches</a:t>
            </a:r>
            <a:endParaRPr lang="en-US" sz="2000"/>
          </a:p>
          <a:p>
            <a:endParaRPr lang="en-US" sz="1400">
              <a:latin typeface="Poppins"/>
              <a:cs typeface="Poppins"/>
            </a:endParaRPr>
          </a:p>
          <a:p>
            <a:endParaRPr lang="en-US" sz="1400">
              <a:latin typeface="Poppins"/>
              <a:cs typeface="Poppins"/>
            </a:endParaRP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light switch on a wall&#10;&#10;AI-generated content may be incorrect.">
            <a:extLst>
              <a:ext uri="{FF2B5EF4-FFF2-40B4-BE49-F238E27FC236}">
                <a16:creationId xmlns:a16="http://schemas.microsoft.com/office/drawing/2014/main" id="{51285F4D-0820-F608-3183-5C533EB70FC1}"/>
              </a:ext>
            </a:extLst>
          </p:cNvPr>
          <p:cNvPicPr>
            <a:picLocks noChangeAspect="1"/>
          </p:cNvPicPr>
          <p:nvPr/>
        </p:nvPicPr>
        <p:blipFill>
          <a:blip r:embed="rId3"/>
          <a:stretch>
            <a:fillRect/>
          </a:stretch>
        </p:blipFill>
        <p:spPr>
          <a:xfrm>
            <a:off x="8298005" y="2235522"/>
            <a:ext cx="3256787" cy="4362450"/>
          </a:xfrm>
          <a:prstGeom prst="rect">
            <a:avLst/>
          </a:prstGeom>
        </p:spPr>
      </p:pic>
      <p:pic>
        <p:nvPicPr>
          <p:cNvPr id="4" name="Picture 3" descr="745_Glow In The Dark Switches.jpeg">
            <a:extLst>
              <a:ext uri="{FF2B5EF4-FFF2-40B4-BE49-F238E27FC236}">
                <a16:creationId xmlns:a16="http://schemas.microsoft.com/office/drawing/2014/main" id="{2655D34B-D50C-842E-EDD9-0AACB17BA403}"/>
              </a:ext>
            </a:extLst>
          </p:cNvPr>
          <p:cNvPicPr>
            <a:picLocks noChangeAspect="1"/>
          </p:cNvPicPr>
          <p:nvPr/>
        </p:nvPicPr>
        <p:blipFill>
          <a:blip r:embed="rId4"/>
          <a:stretch>
            <a:fillRect/>
          </a:stretch>
        </p:blipFill>
        <p:spPr>
          <a:xfrm>
            <a:off x="4250828" y="2184610"/>
            <a:ext cx="3246780" cy="4260971"/>
          </a:xfrm>
          <a:prstGeom prst="rect">
            <a:avLst/>
          </a:prstGeom>
        </p:spPr>
      </p:pic>
    </p:spTree>
    <p:extLst>
      <p:ext uri="{BB962C8B-B14F-4D97-AF65-F5344CB8AC3E}">
        <p14:creationId xmlns:p14="http://schemas.microsoft.com/office/powerpoint/2010/main" val="4808593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7A403EBC-E21F-E0E6-71CC-A680E092AFF3}"/>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BBBED530-EEA3-36C5-E32E-01C5A9A07BC2}"/>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CCE9A751-B489-B746-9119-B71A4BDBFB01}"/>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01D6FE69-B5F2-36D5-52EA-C74D02AFCA1A}"/>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14</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51C86809-9E84-A07D-B69B-70B80782F19C}"/>
              </a:ext>
            </a:extLst>
          </p:cNvPr>
          <p:cNvSpPr txBox="1"/>
          <p:nvPr/>
        </p:nvSpPr>
        <p:spPr>
          <a:xfrm>
            <a:off x="428331" y="6683867"/>
            <a:ext cx="2027154"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Aging In Place Survey Form </a:t>
            </a:r>
          </a:p>
        </p:txBody>
      </p:sp>
      <p:sp>
        <p:nvSpPr>
          <p:cNvPr id="7" name="Rectangle 9">
            <a:extLst>
              <a:ext uri="{FF2B5EF4-FFF2-40B4-BE49-F238E27FC236}">
                <a16:creationId xmlns:a16="http://schemas.microsoft.com/office/drawing/2014/main" id="{C32B6549-9CD0-CA19-6A88-0BAA9867ADB6}"/>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pic>
        <p:nvPicPr>
          <p:cNvPr id="9" name="Picture 8">
            <a:extLst>
              <a:ext uri="{FF2B5EF4-FFF2-40B4-BE49-F238E27FC236}">
                <a16:creationId xmlns:a16="http://schemas.microsoft.com/office/drawing/2014/main" id="{53F89545-A610-6833-FF84-A1EF3C3B7268}"/>
              </a:ext>
            </a:extLst>
          </p:cNvPr>
          <p:cNvPicPr>
            <a:picLocks noChangeAspect="1"/>
          </p:cNvPicPr>
          <p:nvPr/>
        </p:nvPicPr>
        <p:blipFill>
          <a:blip r:embed="rId3"/>
          <a:stretch>
            <a:fillRect/>
          </a:stretch>
        </p:blipFill>
        <p:spPr>
          <a:xfrm>
            <a:off x="904606" y="1463414"/>
            <a:ext cx="3521148" cy="4824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19ADA92-A15E-B496-1641-358C9903A52F}"/>
              </a:ext>
            </a:extLst>
          </p:cNvPr>
          <p:cNvSpPr txBox="1"/>
          <p:nvPr/>
        </p:nvSpPr>
        <p:spPr>
          <a:xfrm>
            <a:off x="901173" y="890912"/>
            <a:ext cx="115153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1A2F4B"/>
                </a:solidFill>
              </a:rPr>
              <a:t>Standard HPD Aging In Place Bathroom Package : All or Nothing</a:t>
            </a:r>
            <a:endParaRPr lang="en-US"/>
          </a:p>
        </p:txBody>
      </p:sp>
      <p:pic>
        <p:nvPicPr>
          <p:cNvPr id="4" name="Picture 3" descr="A blue and white bathroom plan&#10;&#10;AI-generated content may be incorrect.">
            <a:extLst>
              <a:ext uri="{FF2B5EF4-FFF2-40B4-BE49-F238E27FC236}">
                <a16:creationId xmlns:a16="http://schemas.microsoft.com/office/drawing/2014/main" id="{E7341D5E-9AB2-8530-2C0C-D34AB5DEEA9F}"/>
              </a:ext>
            </a:extLst>
          </p:cNvPr>
          <p:cNvPicPr>
            <a:picLocks noChangeAspect="1"/>
          </p:cNvPicPr>
          <p:nvPr/>
        </p:nvPicPr>
        <p:blipFill>
          <a:blip r:embed="rId4"/>
          <a:stretch>
            <a:fillRect/>
          </a:stretch>
        </p:blipFill>
        <p:spPr>
          <a:xfrm>
            <a:off x="4885227" y="1463666"/>
            <a:ext cx="3655952" cy="4825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CC2C00B-51BD-9A94-AC13-29EB00537F9C}"/>
              </a:ext>
            </a:extLst>
          </p:cNvPr>
          <p:cNvSpPr txBox="1"/>
          <p:nvPr/>
        </p:nvSpPr>
        <p:spPr>
          <a:xfrm>
            <a:off x="8634268" y="1829036"/>
            <a:ext cx="3961233" cy="3393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lnSpc>
                <a:spcPts val="2700"/>
              </a:lnSpc>
              <a:buFont typeface="Arial,Sans-Serif"/>
              <a:buChar char="•"/>
            </a:pPr>
            <a:r>
              <a:rPr lang="en-US" sz="1600" baseline="0">
                <a:solidFill>
                  <a:srgbClr val="12304D"/>
                </a:solidFill>
                <a:latin typeface="Helvetica"/>
                <a:ea typeface="Arial"/>
                <a:cs typeface="Arial"/>
              </a:rPr>
              <a:t>Page</a:t>
            </a:r>
            <a:r>
              <a:rPr lang="en-US" sz="1600">
                <a:solidFill>
                  <a:srgbClr val="12304D"/>
                </a:solidFill>
                <a:latin typeface="Helvetica"/>
                <a:ea typeface="Arial"/>
                <a:cs typeface="Arial"/>
              </a:rPr>
              <a:t> 5</a:t>
            </a:r>
            <a:r>
              <a:rPr lang="en-US" sz="1600" baseline="0">
                <a:solidFill>
                  <a:srgbClr val="12304D"/>
                </a:solidFill>
                <a:latin typeface="Helvetica"/>
                <a:ea typeface="Arial"/>
                <a:cs typeface="Arial"/>
              </a:rPr>
              <a:t> of the handout</a:t>
            </a:r>
            <a:r>
              <a:rPr lang="en-US" sz="1600">
                <a:latin typeface="Helvetica"/>
                <a:ea typeface="Arial"/>
                <a:cs typeface="Arial"/>
              </a:rPr>
              <a:t>​</a:t>
            </a:r>
          </a:p>
          <a:p>
            <a:pPr marL="285750" lvl="0" indent="-285750" rtl="0">
              <a:buFont typeface="Arial,Sans-Serif"/>
              <a:buChar char="•"/>
            </a:pPr>
            <a:endParaRPr lang="en-US">
              <a:latin typeface="Arial"/>
              <a:ea typeface="Arial"/>
              <a:cs typeface="Arial"/>
            </a:endParaRPr>
          </a:p>
          <a:p>
            <a:pPr marL="285750" indent="-285750">
              <a:lnSpc>
                <a:spcPts val="2700"/>
              </a:lnSpc>
              <a:buFont typeface="Arial,Sans-Serif"/>
              <a:buChar char="•"/>
            </a:pPr>
            <a:r>
              <a:rPr lang="en-US" sz="1600" baseline="0">
                <a:solidFill>
                  <a:srgbClr val="12304D"/>
                </a:solidFill>
                <a:latin typeface="Helvetica"/>
                <a:ea typeface="Arial"/>
                <a:cs typeface="Arial"/>
              </a:rPr>
              <a:t>Select </a:t>
            </a:r>
            <a:r>
              <a:rPr lang="en-US" sz="1600" b="1" baseline="0">
                <a:solidFill>
                  <a:srgbClr val="12304D"/>
                </a:solidFill>
                <a:latin typeface="Helvetica"/>
                <a:ea typeface="Arial"/>
                <a:cs typeface="Arial"/>
              </a:rPr>
              <a:t>YES</a:t>
            </a:r>
            <a:r>
              <a:rPr lang="en-US" sz="1600" baseline="0">
                <a:solidFill>
                  <a:srgbClr val="12304D"/>
                </a:solidFill>
                <a:latin typeface="Helvetica"/>
                <a:ea typeface="Arial"/>
                <a:cs typeface="Arial"/>
              </a:rPr>
              <a:t> if you</a:t>
            </a:r>
            <a:r>
              <a:rPr lang="en-US" sz="1600" b="1" baseline="0">
                <a:solidFill>
                  <a:srgbClr val="12304D"/>
                </a:solidFill>
                <a:latin typeface="Helvetica"/>
                <a:ea typeface="Arial"/>
                <a:cs typeface="Arial"/>
              </a:rPr>
              <a:t> WANT </a:t>
            </a:r>
            <a:r>
              <a:rPr lang="en-US" sz="1600" baseline="0">
                <a:solidFill>
                  <a:srgbClr val="12304D"/>
                </a:solidFill>
                <a:latin typeface="Helvetica"/>
                <a:ea typeface="Arial"/>
                <a:cs typeface="Arial"/>
              </a:rPr>
              <a:t>your apartment renovation to include the AIP</a:t>
            </a:r>
            <a:r>
              <a:rPr lang="en-US" sz="1600">
                <a:solidFill>
                  <a:srgbClr val="12304D"/>
                </a:solidFill>
                <a:latin typeface="Helvetica"/>
                <a:ea typeface="Arial"/>
                <a:cs typeface="Arial"/>
              </a:rPr>
              <a:t> Bathroom</a:t>
            </a:r>
            <a:r>
              <a:rPr lang="en-US" sz="1600" baseline="0">
                <a:solidFill>
                  <a:srgbClr val="12304D"/>
                </a:solidFill>
                <a:latin typeface="Helvetica"/>
                <a:ea typeface="Arial"/>
                <a:cs typeface="Arial"/>
              </a:rPr>
              <a:t> Package features</a:t>
            </a:r>
            <a:r>
              <a:rPr lang="en-US" sz="1600">
                <a:latin typeface="Helvetica"/>
                <a:ea typeface="Arial"/>
                <a:cs typeface="Arial"/>
              </a:rPr>
              <a:t>​</a:t>
            </a:r>
          </a:p>
          <a:p>
            <a:pPr marL="285750" lvl="0" indent="-285750" rtl="0">
              <a:buFont typeface="Arial,Sans-Serif"/>
              <a:buChar char="•"/>
            </a:pPr>
            <a:endParaRPr lang="en-US">
              <a:latin typeface="Arial"/>
              <a:ea typeface="Arial"/>
              <a:cs typeface="Arial"/>
            </a:endParaRPr>
          </a:p>
          <a:p>
            <a:pPr marL="285750" lvl="0" indent="-285750" rtl="0">
              <a:lnSpc>
                <a:spcPts val="2700"/>
              </a:lnSpc>
              <a:buFont typeface="Arial,Sans-Serif"/>
              <a:buChar char="•"/>
            </a:pPr>
            <a:r>
              <a:rPr lang="en-US" sz="1600" baseline="0">
                <a:solidFill>
                  <a:srgbClr val="12304D"/>
                </a:solidFill>
                <a:latin typeface="Helvetica"/>
                <a:ea typeface="Arial"/>
                <a:cs typeface="Arial"/>
              </a:rPr>
              <a:t>Select </a:t>
            </a:r>
            <a:r>
              <a:rPr lang="en-US" sz="1600" b="1" baseline="0">
                <a:solidFill>
                  <a:srgbClr val="12304D"/>
                </a:solidFill>
                <a:latin typeface="Helvetica"/>
                <a:ea typeface="Arial"/>
                <a:cs typeface="Arial"/>
              </a:rPr>
              <a:t>NO</a:t>
            </a:r>
            <a:r>
              <a:rPr lang="en-US" sz="1600" baseline="0">
                <a:solidFill>
                  <a:srgbClr val="12304D"/>
                </a:solidFill>
                <a:latin typeface="Helvetica"/>
                <a:ea typeface="Arial"/>
                <a:cs typeface="Arial"/>
              </a:rPr>
              <a:t> if you </a:t>
            </a:r>
            <a:r>
              <a:rPr lang="en-US" sz="1600" b="1" baseline="0">
                <a:solidFill>
                  <a:srgbClr val="12304D"/>
                </a:solidFill>
                <a:latin typeface="Helvetica"/>
                <a:ea typeface="Arial"/>
                <a:cs typeface="Arial"/>
              </a:rPr>
              <a:t>DO NOT WANT</a:t>
            </a:r>
            <a:r>
              <a:rPr lang="en-US" sz="1600" baseline="0">
                <a:solidFill>
                  <a:srgbClr val="12304D"/>
                </a:solidFill>
                <a:latin typeface="Helvetica"/>
                <a:ea typeface="Arial"/>
                <a:cs typeface="Arial"/>
              </a:rPr>
              <a:t> your apartment renovation to include the AIP </a:t>
            </a:r>
            <a:r>
              <a:rPr lang="en-US" sz="1600">
                <a:solidFill>
                  <a:srgbClr val="12304D"/>
                </a:solidFill>
                <a:latin typeface="Helvetica"/>
                <a:ea typeface="Arial"/>
                <a:cs typeface="Arial"/>
              </a:rPr>
              <a:t>Bathroom</a:t>
            </a:r>
            <a:r>
              <a:rPr lang="en-US" sz="1600" baseline="0">
                <a:solidFill>
                  <a:srgbClr val="12304D"/>
                </a:solidFill>
                <a:latin typeface="Helvetica"/>
                <a:ea typeface="Arial"/>
                <a:cs typeface="Arial"/>
              </a:rPr>
              <a:t> Package features</a:t>
            </a:r>
          </a:p>
          <a:p>
            <a:pPr marL="0" marR="0" indent="0" algn="l" defTabSz="966325"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4321337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BE5B11F9-6F91-9F9F-E692-4BBF737ED428}"/>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B407F1A3-8384-35DF-A054-17F899CAA661}"/>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8C33FB1D-304A-1BFC-A6FA-2665F549486E}"/>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E269DF59-6BC2-A8A1-CC5E-6DD3EF2083A6}"/>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15</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75B66E2F-50D0-304E-8393-82BB7A51E144}"/>
              </a:ext>
            </a:extLst>
          </p:cNvPr>
          <p:cNvSpPr txBox="1"/>
          <p:nvPr/>
        </p:nvSpPr>
        <p:spPr>
          <a:xfrm>
            <a:off x="428331" y="6683867"/>
            <a:ext cx="168892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Bathroom Package</a:t>
            </a:r>
          </a:p>
          <a:p>
            <a:endParaRPr lang="en-US">
              <a:latin typeface="Poppins"/>
              <a:cs typeface="Poppins"/>
            </a:endParaRPr>
          </a:p>
        </p:txBody>
      </p:sp>
      <p:sp>
        <p:nvSpPr>
          <p:cNvPr id="7" name="Rectangle 9">
            <a:extLst>
              <a:ext uri="{FF2B5EF4-FFF2-40B4-BE49-F238E27FC236}">
                <a16:creationId xmlns:a16="http://schemas.microsoft.com/office/drawing/2014/main" id="{E638C6D6-87EA-4072-E8FF-55038226E1AC}"/>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72A6C262-8328-BED1-0380-2C7DD7C4751C}"/>
              </a:ext>
            </a:extLst>
          </p:cNvPr>
          <p:cNvSpPr txBox="1"/>
          <p:nvPr/>
        </p:nvSpPr>
        <p:spPr>
          <a:xfrm>
            <a:off x="222217" y="878335"/>
            <a:ext cx="5226729" cy="3647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Bathoom  Package Features</a:t>
            </a:r>
          </a:p>
          <a:p>
            <a:endParaRPr lang="en-US" sz="1400">
              <a:latin typeface="Poppins"/>
              <a:cs typeface="Poppins"/>
            </a:endParaRPr>
          </a:p>
          <a:p>
            <a:pPr marL="342900" indent="-342900">
              <a:buAutoNum type="arabicPeriod"/>
            </a:pPr>
            <a:r>
              <a:rPr lang="en-US" sz="2000">
                <a:latin typeface="Poppins"/>
                <a:cs typeface="Poppins"/>
              </a:rPr>
              <a:t>Grab bars in the Shower/Bathtub area  and Toilet</a:t>
            </a:r>
          </a:p>
          <a:p>
            <a:pPr marL="342900" indent="-342900">
              <a:buAutoNum type="arabicPeriod"/>
            </a:pPr>
            <a:endParaRPr lang="en-US" sz="2000">
              <a:latin typeface="Poppins"/>
              <a:cs typeface="Poppins"/>
            </a:endParaRPr>
          </a:p>
          <a:p>
            <a:r>
              <a:rPr lang="en-US" sz="2000">
                <a:latin typeface="Poppins"/>
                <a:cs typeface="Poppins"/>
              </a:rPr>
              <a:t>9. Shower or Bathtub Seat</a:t>
            </a:r>
          </a:p>
          <a:p>
            <a:pPr marL="342900" indent="-342900">
              <a:buFontTx/>
              <a:buAutoNum type="arabicPeriod"/>
            </a:pPr>
            <a:endParaRPr lang="en-US" sz="2000">
              <a:solidFill>
                <a:srgbClr val="1A2F4B"/>
              </a:solidFill>
              <a:latin typeface="Poppins"/>
              <a:cs typeface="Poppins"/>
            </a:endParaRPr>
          </a:p>
          <a:p>
            <a:pPr marL="342900" indent="-342900">
              <a:buFontTx/>
              <a:buAutoNum type="arabicPeriod"/>
            </a:pPr>
            <a:endParaRPr lang="en-US" sz="2000">
              <a:solidFill>
                <a:srgbClr val="1A2F4B"/>
              </a:solidFill>
              <a:latin typeface="Poppins"/>
              <a:cs typeface="Poppins"/>
            </a:endParaRPr>
          </a:p>
          <a:p>
            <a:pPr marL="800100" lvl="2" indent="-342900">
              <a:buFont typeface="Wingdings"/>
              <a:buChar char="§"/>
            </a:pPr>
            <a:endParaRPr lang="en-US" sz="2000" i="1">
              <a:solidFill>
                <a:srgbClr val="1A2F4B"/>
              </a:solidFill>
              <a:latin typeface="Poppins"/>
              <a:cs typeface="Poppins"/>
            </a:endParaRPr>
          </a:p>
          <a:p>
            <a:pPr marL="800100" lvl="2" indent="-342900">
              <a:buFont typeface="Wingdings"/>
              <a:buChar char="§"/>
            </a:pPr>
            <a:endParaRPr lang="en-US" sz="2000">
              <a:latin typeface="Poppins"/>
              <a:cs typeface="Poppins"/>
            </a:endParaRP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bathroom with a toilet and sink&#10;&#10;AI-generated content may be incorrect.">
            <a:extLst>
              <a:ext uri="{FF2B5EF4-FFF2-40B4-BE49-F238E27FC236}">
                <a16:creationId xmlns:a16="http://schemas.microsoft.com/office/drawing/2014/main" id="{66485EAD-E6DF-89F0-A502-7DD0720A43D9}"/>
              </a:ext>
            </a:extLst>
          </p:cNvPr>
          <p:cNvPicPr>
            <a:picLocks noChangeAspect="1"/>
          </p:cNvPicPr>
          <p:nvPr/>
        </p:nvPicPr>
        <p:blipFill>
          <a:blip r:embed="rId3"/>
          <a:stretch>
            <a:fillRect/>
          </a:stretch>
        </p:blipFill>
        <p:spPr>
          <a:xfrm>
            <a:off x="8880559" y="1633651"/>
            <a:ext cx="3566569" cy="5182403"/>
          </a:xfrm>
          <a:prstGeom prst="rect">
            <a:avLst/>
          </a:prstGeom>
        </p:spPr>
      </p:pic>
      <p:pic>
        <p:nvPicPr>
          <p:cNvPr id="4" name="Picture 3" descr="A bathtub with a wooden seat&#10;&#10;AI-generated content may be incorrect.">
            <a:extLst>
              <a:ext uri="{FF2B5EF4-FFF2-40B4-BE49-F238E27FC236}">
                <a16:creationId xmlns:a16="http://schemas.microsoft.com/office/drawing/2014/main" id="{E9A5779A-88AC-3739-4D74-FE08BE6241DF}"/>
              </a:ext>
            </a:extLst>
          </p:cNvPr>
          <p:cNvPicPr>
            <a:picLocks noChangeAspect="1"/>
          </p:cNvPicPr>
          <p:nvPr/>
        </p:nvPicPr>
        <p:blipFill>
          <a:blip r:embed="rId4"/>
          <a:stretch>
            <a:fillRect/>
          </a:stretch>
        </p:blipFill>
        <p:spPr>
          <a:xfrm>
            <a:off x="4913766" y="1743743"/>
            <a:ext cx="3689727" cy="4943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96697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1069C116-0860-2545-46CA-A8D34C544CBE}"/>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E0BEB8D4-5D7E-2832-B133-FF01EC7FD669}"/>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FF63AE09-B8D0-4981-E67C-1652C1B27B83}"/>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03B3C36A-DE22-D577-D7C0-BBB1362CFDB3}"/>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16</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16D2EC21-8EAF-BCF3-5315-9C80ABBB7633}"/>
              </a:ext>
            </a:extLst>
          </p:cNvPr>
          <p:cNvSpPr txBox="1"/>
          <p:nvPr/>
        </p:nvSpPr>
        <p:spPr>
          <a:xfrm>
            <a:off x="428331" y="6683867"/>
            <a:ext cx="1688920"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Bathroom Package</a:t>
            </a:r>
          </a:p>
          <a:p>
            <a:endParaRPr lang="en-US">
              <a:latin typeface="Poppins"/>
              <a:cs typeface="Poppins"/>
            </a:endParaRPr>
          </a:p>
        </p:txBody>
      </p:sp>
      <p:sp>
        <p:nvSpPr>
          <p:cNvPr id="7" name="Rectangle 9">
            <a:extLst>
              <a:ext uri="{FF2B5EF4-FFF2-40B4-BE49-F238E27FC236}">
                <a16:creationId xmlns:a16="http://schemas.microsoft.com/office/drawing/2014/main" id="{3E9CB00E-9161-177C-C3CE-04F59C86EE18}"/>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A6BC69C4-EEE7-842D-85BD-5E1EA4BECAED}"/>
              </a:ext>
            </a:extLst>
          </p:cNvPr>
          <p:cNvSpPr txBox="1"/>
          <p:nvPr/>
        </p:nvSpPr>
        <p:spPr>
          <a:xfrm>
            <a:off x="222217" y="878335"/>
            <a:ext cx="5226729" cy="36471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Bathoom  Package Features</a:t>
            </a:r>
          </a:p>
          <a:p>
            <a:endParaRPr lang="en-US" sz="1400">
              <a:latin typeface="Poppins"/>
              <a:cs typeface="Poppins"/>
            </a:endParaRPr>
          </a:p>
          <a:p>
            <a:pPr marL="342900" indent="-342900">
              <a:buAutoNum type="arabicPeriod"/>
            </a:pPr>
            <a:r>
              <a:rPr lang="en-US" sz="2000">
                <a:latin typeface="Poppins"/>
                <a:cs typeface="Poppins"/>
              </a:rPr>
              <a:t>Grab bars in the Shower/Bathtub area  and Toilet</a:t>
            </a:r>
          </a:p>
          <a:p>
            <a:pPr marL="342900" indent="-342900">
              <a:buAutoNum type="arabicPeriod"/>
            </a:pPr>
            <a:endParaRPr lang="en-US" sz="2000">
              <a:latin typeface="Poppins"/>
              <a:cs typeface="Poppins"/>
            </a:endParaRPr>
          </a:p>
          <a:p>
            <a:r>
              <a:rPr lang="en-US" sz="2000">
                <a:latin typeface="Poppins"/>
                <a:cs typeface="Poppins"/>
              </a:rPr>
              <a:t>9. Shower or Bathtub Seat</a:t>
            </a:r>
            <a:endParaRPr lang="en-US"/>
          </a:p>
          <a:p>
            <a:pPr marL="342900" indent="-342900">
              <a:buFontTx/>
              <a:buAutoNum type="arabicPeriod"/>
            </a:pPr>
            <a:endParaRPr lang="en-US" sz="2000">
              <a:solidFill>
                <a:srgbClr val="1A2F4B"/>
              </a:solidFill>
              <a:latin typeface="Poppins"/>
              <a:cs typeface="Poppins"/>
            </a:endParaRPr>
          </a:p>
          <a:p>
            <a:pPr marL="342900" indent="-342900">
              <a:buFontTx/>
              <a:buAutoNum type="arabicPeriod"/>
            </a:pPr>
            <a:endParaRPr lang="en-US" sz="2000">
              <a:solidFill>
                <a:srgbClr val="1A2F4B"/>
              </a:solidFill>
              <a:latin typeface="Poppins"/>
              <a:cs typeface="Poppins"/>
            </a:endParaRPr>
          </a:p>
          <a:p>
            <a:pPr marL="800100" lvl="2" indent="-342900">
              <a:buFont typeface="Wingdings"/>
              <a:buChar char="§"/>
            </a:pPr>
            <a:endParaRPr lang="en-US" sz="2000" i="1">
              <a:solidFill>
                <a:srgbClr val="1A2F4B"/>
              </a:solidFill>
              <a:latin typeface="Poppins"/>
              <a:cs typeface="Poppins"/>
            </a:endParaRPr>
          </a:p>
          <a:p>
            <a:pPr marL="800100" lvl="2" indent="-342900">
              <a:buFont typeface="Wingdings"/>
              <a:buChar char="§"/>
            </a:pPr>
            <a:endParaRPr lang="en-US" sz="2000">
              <a:latin typeface="Poppins"/>
              <a:cs typeface="Poppins"/>
            </a:endParaRP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sp>
        <p:nvSpPr>
          <p:cNvPr id="8" name="TextBox 7">
            <a:extLst>
              <a:ext uri="{FF2B5EF4-FFF2-40B4-BE49-F238E27FC236}">
                <a16:creationId xmlns:a16="http://schemas.microsoft.com/office/drawing/2014/main" id="{C9F6A877-A6BA-6A60-5AC1-0326F3455DC3}"/>
              </a:ext>
            </a:extLst>
          </p:cNvPr>
          <p:cNvSpPr txBox="1"/>
          <p:nvPr/>
        </p:nvSpPr>
        <p:spPr>
          <a:xfrm>
            <a:off x="223553" y="3242657"/>
            <a:ext cx="5290516"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b="1" u="sng">
                <a:solidFill>
                  <a:srgbClr val="1A2F4B"/>
                </a:solidFill>
                <a:latin typeface="Poppins"/>
                <a:cs typeface="Poppins"/>
              </a:rPr>
              <a:t> Worth Noting:</a:t>
            </a:r>
            <a:endParaRPr lang="en-US" sz="1600" b="1" u="sng">
              <a:latin typeface="Helvetica"/>
              <a:cs typeface="Helvetica"/>
            </a:endParaRPr>
          </a:p>
          <a:p>
            <a:endParaRPr lang="en-US" sz="1400" b="1" u="sng">
              <a:solidFill>
                <a:srgbClr val="1A2F4B"/>
              </a:solidFill>
              <a:latin typeface="Poppins"/>
              <a:cs typeface="Poppins"/>
            </a:endParaRPr>
          </a:p>
          <a:p>
            <a:pPr marL="285750" indent="-285750">
              <a:buFont typeface="Arial"/>
              <a:buChar char="•"/>
            </a:pPr>
            <a:r>
              <a:rPr lang="en-US" sz="1600" i="1">
                <a:solidFill>
                  <a:srgbClr val="1A2F4B"/>
                </a:solidFill>
                <a:latin typeface="Poppins"/>
                <a:cs typeface="Poppins"/>
              </a:rPr>
              <a:t>New bathtubs are 5" higher than existing tubs</a:t>
            </a:r>
            <a:endParaRPr lang="en-US"/>
          </a:p>
          <a:p>
            <a:endParaRPr lang="en-US" sz="1600" i="1">
              <a:solidFill>
                <a:srgbClr val="1A2F4B"/>
              </a:solidFill>
              <a:latin typeface="Poppins"/>
              <a:cs typeface="Poppins"/>
            </a:endParaRPr>
          </a:p>
        </p:txBody>
      </p:sp>
      <p:pic>
        <p:nvPicPr>
          <p:cNvPr id="9" name="Picture 8" descr="A bathtub with a wooden seat&#10;&#10;AI-generated content may be incorrect.">
            <a:extLst>
              <a:ext uri="{FF2B5EF4-FFF2-40B4-BE49-F238E27FC236}">
                <a16:creationId xmlns:a16="http://schemas.microsoft.com/office/drawing/2014/main" id="{FA885784-8FF1-F8CD-67C5-80C0F177DEF8}"/>
              </a:ext>
            </a:extLst>
          </p:cNvPr>
          <p:cNvPicPr>
            <a:picLocks noChangeAspect="1"/>
          </p:cNvPicPr>
          <p:nvPr/>
        </p:nvPicPr>
        <p:blipFill>
          <a:blip r:embed="rId3"/>
          <a:stretch>
            <a:fillRect/>
          </a:stretch>
        </p:blipFill>
        <p:spPr>
          <a:xfrm>
            <a:off x="6000578" y="1352765"/>
            <a:ext cx="3993123" cy="5334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05373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A4A3EB3C-9C5A-420A-5292-E4C472471DF7}"/>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7250FDCC-6584-4CBB-E08F-20DAF9B661D8}"/>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3C3A111A-C85E-07A5-70FC-C72E836636DF}"/>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7F5C38AB-0FEE-19FB-8DB3-58A2B5922042}"/>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17</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2DF69C30-6B06-4D3E-2D3D-7FDDD795EEAD}"/>
              </a:ext>
            </a:extLst>
          </p:cNvPr>
          <p:cNvSpPr txBox="1"/>
          <p:nvPr/>
        </p:nvSpPr>
        <p:spPr>
          <a:xfrm>
            <a:off x="428331" y="6683867"/>
            <a:ext cx="168892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Bathroom Package</a:t>
            </a:r>
          </a:p>
          <a:p>
            <a:endParaRPr lang="en-US">
              <a:latin typeface="Poppins"/>
              <a:cs typeface="Poppins"/>
            </a:endParaRPr>
          </a:p>
        </p:txBody>
      </p:sp>
      <p:sp>
        <p:nvSpPr>
          <p:cNvPr id="7" name="Rectangle 9">
            <a:extLst>
              <a:ext uri="{FF2B5EF4-FFF2-40B4-BE49-F238E27FC236}">
                <a16:creationId xmlns:a16="http://schemas.microsoft.com/office/drawing/2014/main" id="{1548D03D-2FCF-2A13-60B9-D449E8292706}"/>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8F541FF6-1D83-F617-0EF2-304271DEE928}"/>
              </a:ext>
            </a:extLst>
          </p:cNvPr>
          <p:cNvSpPr txBox="1"/>
          <p:nvPr/>
        </p:nvSpPr>
        <p:spPr>
          <a:xfrm>
            <a:off x="334288" y="889436"/>
            <a:ext cx="5226729" cy="2985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Bathoom  Package Features</a:t>
            </a:r>
          </a:p>
          <a:p>
            <a:endParaRPr lang="en-US" sz="1400">
              <a:latin typeface="Poppins"/>
              <a:cs typeface="Poppins"/>
            </a:endParaRPr>
          </a:p>
          <a:p>
            <a:r>
              <a:rPr lang="en-US" sz="2000">
                <a:latin typeface="Poppins"/>
                <a:cs typeface="Poppins"/>
              </a:rPr>
              <a:t>2. Slip Resistant Flooring</a:t>
            </a:r>
            <a:endParaRPr lang="en-US" sz="2000">
              <a:latin typeface="Helvetica"/>
              <a:cs typeface="Helvetica"/>
            </a:endParaRPr>
          </a:p>
          <a:p>
            <a:endParaRPr lang="en-US" sz="2000"/>
          </a:p>
          <a:p>
            <a:r>
              <a:rPr lang="en-US" sz="2000">
                <a:latin typeface="Poppins"/>
                <a:cs typeface="Poppins"/>
              </a:rPr>
              <a:t>3. Accessible toilet</a:t>
            </a:r>
          </a:p>
          <a:p>
            <a:pPr marL="800100" lvl="2" indent="-342900">
              <a:buFont typeface="Wingdings"/>
              <a:buChar char="§"/>
            </a:pPr>
            <a:r>
              <a:rPr lang="en-US" sz="1800">
                <a:solidFill>
                  <a:srgbClr val="1A2F4B"/>
                </a:solidFill>
                <a:latin typeface="Poppins"/>
                <a:cs typeface="Poppins"/>
              </a:rPr>
              <a:t>17-1/8" ADA Compliant Toilet</a:t>
            </a:r>
          </a:p>
          <a:p>
            <a:pPr marL="457200" lvl="2"/>
            <a:endParaRPr lang="en-US"/>
          </a:p>
          <a:p>
            <a:r>
              <a:rPr lang="en-US" sz="2000">
                <a:latin typeface="Poppins"/>
                <a:cs typeface="Poppins"/>
              </a:rPr>
              <a:t>4. Toilet Paper Holder</a:t>
            </a:r>
            <a:endParaRPr lang="en-US" sz="2000"/>
          </a:p>
          <a:p>
            <a:pPr marL="228600" indent="-228600">
              <a:buFont typeface="Arial"/>
              <a:buChar char="•"/>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toilet and sink in a bathroom&#10;&#10;AI-generated content may be incorrect.">
            <a:extLst>
              <a:ext uri="{FF2B5EF4-FFF2-40B4-BE49-F238E27FC236}">
                <a16:creationId xmlns:a16="http://schemas.microsoft.com/office/drawing/2014/main" id="{1AB96547-4F0F-036D-E948-2AE9A232A5EB}"/>
              </a:ext>
            </a:extLst>
          </p:cNvPr>
          <p:cNvPicPr>
            <a:picLocks noChangeAspect="1"/>
          </p:cNvPicPr>
          <p:nvPr/>
        </p:nvPicPr>
        <p:blipFill>
          <a:blip r:embed="rId3"/>
          <a:stretch>
            <a:fillRect/>
          </a:stretch>
        </p:blipFill>
        <p:spPr>
          <a:xfrm>
            <a:off x="4830529" y="1503090"/>
            <a:ext cx="3661042" cy="4917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toilet paper holder in a bathroom&#10;&#10;AI-generated content may be incorrect.">
            <a:extLst>
              <a:ext uri="{FF2B5EF4-FFF2-40B4-BE49-F238E27FC236}">
                <a16:creationId xmlns:a16="http://schemas.microsoft.com/office/drawing/2014/main" id="{C1B6CC66-03EA-C036-E53B-83009E5E6F19}"/>
              </a:ext>
            </a:extLst>
          </p:cNvPr>
          <p:cNvPicPr>
            <a:picLocks noChangeAspect="1"/>
          </p:cNvPicPr>
          <p:nvPr/>
        </p:nvPicPr>
        <p:blipFill>
          <a:blip r:embed="rId4"/>
          <a:stretch>
            <a:fillRect/>
          </a:stretch>
        </p:blipFill>
        <p:spPr>
          <a:xfrm>
            <a:off x="8741385" y="1500028"/>
            <a:ext cx="3560874" cy="4835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68681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CD33685E-D6AF-5F68-CCBF-2E91A0EA591B}"/>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DFBC3DA5-60F2-3F1F-AA53-F788DFBAABDF}"/>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B123D4A0-D93E-3489-8C7D-55F1E10E2E56}"/>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D27F6939-2FFA-9CE0-54DD-3C1C69B60F15}"/>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18</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7245C614-A904-42F8-700D-8D1A89FEC7D3}"/>
              </a:ext>
            </a:extLst>
          </p:cNvPr>
          <p:cNvSpPr txBox="1"/>
          <p:nvPr/>
        </p:nvSpPr>
        <p:spPr>
          <a:xfrm>
            <a:off x="428331" y="6683867"/>
            <a:ext cx="168892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Bathroom Package</a:t>
            </a:r>
          </a:p>
          <a:p>
            <a:endParaRPr lang="en-US">
              <a:latin typeface="Poppins"/>
              <a:cs typeface="Poppins"/>
            </a:endParaRPr>
          </a:p>
        </p:txBody>
      </p:sp>
      <p:sp>
        <p:nvSpPr>
          <p:cNvPr id="7" name="Rectangle 9">
            <a:extLst>
              <a:ext uri="{FF2B5EF4-FFF2-40B4-BE49-F238E27FC236}">
                <a16:creationId xmlns:a16="http://schemas.microsoft.com/office/drawing/2014/main" id="{4960DE42-EFDF-2D5D-3996-BC277D580F54}"/>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748B25D4-E96F-3DC9-AC51-17C6B5778991}"/>
              </a:ext>
            </a:extLst>
          </p:cNvPr>
          <p:cNvSpPr txBox="1"/>
          <p:nvPr/>
        </p:nvSpPr>
        <p:spPr>
          <a:xfrm>
            <a:off x="344562" y="1002452"/>
            <a:ext cx="5226729" cy="210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Bathoom  Package Features</a:t>
            </a:r>
          </a:p>
          <a:p>
            <a:endParaRPr lang="en-US" sz="1400">
              <a:latin typeface="Poppins"/>
              <a:cs typeface="Poppins"/>
            </a:endParaRPr>
          </a:p>
          <a:p>
            <a:r>
              <a:rPr lang="en-US" sz="2000">
                <a:latin typeface="Poppins"/>
                <a:cs typeface="Poppins"/>
              </a:rPr>
              <a:t>5. Glow-in-The Dark Light Switches</a:t>
            </a:r>
          </a:p>
          <a:p>
            <a:endParaRPr lang="en-US" sz="2000">
              <a:latin typeface="Poppins"/>
              <a:cs typeface="Poppins"/>
            </a:endParaRPr>
          </a:p>
          <a:p>
            <a:r>
              <a:rPr lang="en-US" sz="2000">
                <a:latin typeface="Poppins"/>
                <a:cs typeface="Poppins"/>
              </a:rPr>
              <a:t>6. Rocker Style Light Switches</a:t>
            </a:r>
            <a:endParaRPr lang="en-US" sz="2000"/>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4" name="Picture 3" descr="745_Glow In The Dark Switches.jpeg">
            <a:extLst>
              <a:ext uri="{FF2B5EF4-FFF2-40B4-BE49-F238E27FC236}">
                <a16:creationId xmlns:a16="http://schemas.microsoft.com/office/drawing/2014/main" id="{AA049785-DDA5-D007-1583-699CB1365FA3}"/>
              </a:ext>
            </a:extLst>
          </p:cNvPr>
          <p:cNvPicPr>
            <a:picLocks noChangeAspect="1"/>
          </p:cNvPicPr>
          <p:nvPr/>
        </p:nvPicPr>
        <p:blipFill>
          <a:blip r:embed="rId3"/>
          <a:stretch>
            <a:fillRect/>
          </a:stretch>
        </p:blipFill>
        <p:spPr>
          <a:xfrm>
            <a:off x="5031664" y="2009949"/>
            <a:ext cx="3565727" cy="4672515"/>
          </a:xfrm>
          <a:prstGeom prst="rect">
            <a:avLst/>
          </a:prstGeom>
        </p:spPr>
      </p:pic>
      <p:pic>
        <p:nvPicPr>
          <p:cNvPr id="9" name="Picture 8" descr="A light switch on a wall&#10;&#10;AI-generated content may be incorrect.">
            <a:extLst>
              <a:ext uri="{FF2B5EF4-FFF2-40B4-BE49-F238E27FC236}">
                <a16:creationId xmlns:a16="http://schemas.microsoft.com/office/drawing/2014/main" id="{113A8D6F-CCF6-538F-A9A7-3B2DBC729F67}"/>
              </a:ext>
            </a:extLst>
          </p:cNvPr>
          <p:cNvPicPr>
            <a:picLocks noChangeAspect="1"/>
          </p:cNvPicPr>
          <p:nvPr/>
        </p:nvPicPr>
        <p:blipFill>
          <a:blip r:embed="rId4"/>
          <a:stretch>
            <a:fillRect/>
          </a:stretch>
        </p:blipFill>
        <p:spPr>
          <a:xfrm>
            <a:off x="8862768" y="1999217"/>
            <a:ext cx="3483136" cy="4681397"/>
          </a:xfrm>
          <a:prstGeom prst="rect">
            <a:avLst/>
          </a:prstGeom>
        </p:spPr>
      </p:pic>
    </p:spTree>
    <p:extLst>
      <p:ext uri="{BB962C8B-B14F-4D97-AF65-F5344CB8AC3E}">
        <p14:creationId xmlns:p14="http://schemas.microsoft.com/office/powerpoint/2010/main" val="8725145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1C957068-036B-CCC0-0991-AF6B8ACDBC4C}"/>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38E5B397-6EDE-0AB5-6290-0F7628E235BA}"/>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3C710F2A-5F7D-4B9B-7B5B-EF9321A53F4F}"/>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BE387606-50E0-7F53-AB8A-663E7871DE60}"/>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19</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8B96E4C5-EE08-6E4C-CBC7-840AFBDCBF6D}"/>
              </a:ext>
            </a:extLst>
          </p:cNvPr>
          <p:cNvSpPr txBox="1"/>
          <p:nvPr/>
        </p:nvSpPr>
        <p:spPr>
          <a:xfrm>
            <a:off x="428331" y="6683867"/>
            <a:ext cx="1688920"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Bathroom Package</a:t>
            </a:r>
          </a:p>
          <a:p>
            <a:endParaRPr lang="en-US">
              <a:latin typeface="Poppins"/>
              <a:cs typeface="Poppins"/>
            </a:endParaRPr>
          </a:p>
        </p:txBody>
      </p:sp>
      <p:sp>
        <p:nvSpPr>
          <p:cNvPr id="7" name="Rectangle 9">
            <a:extLst>
              <a:ext uri="{FF2B5EF4-FFF2-40B4-BE49-F238E27FC236}">
                <a16:creationId xmlns:a16="http://schemas.microsoft.com/office/drawing/2014/main" id="{0A5848DA-0268-BB9F-79A7-34300B5A4729}"/>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61ED8C02-EAA4-56F0-EC34-4CCA544F694C}"/>
              </a:ext>
            </a:extLst>
          </p:cNvPr>
          <p:cNvSpPr txBox="1"/>
          <p:nvPr/>
        </p:nvSpPr>
        <p:spPr>
          <a:xfrm>
            <a:off x="344562" y="1002452"/>
            <a:ext cx="5226729" cy="124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1400" b="1">
                <a:latin typeface="Poppins"/>
                <a:cs typeface="Poppins"/>
              </a:rPr>
              <a:t>Bathoom  Package Features</a:t>
            </a:r>
          </a:p>
          <a:p>
            <a:endParaRPr lang="en-US" sz="1400">
              <a:latin typeface="Poppins"/>
              <a:cs typeface="Poppins"/>
            </a:endParaRPr>
          </a:p>
          <a:p>
            <a:r>
              <a:rPr lang="en-US" sz="1400">
                <a:latin typeface="Poppins"/>
                <a:cs typeface="Poppins"/>
              </a:rPr>
              <a:t>7. Accessible Cabinets and Mirrors</a:t>
            </a: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bathroom with a sink and toilet&#10;&#10;AI-generated content may be incorrect.">
            <a:extLst>
              <a:ext uri="{FF2B5EF4-FFF2-40B4-BE49-F238E27FC236}">
                <a16:creationId xmlns:a16="http://schemas.microsoft.com/office/drawing/2014/main" id="{C71D89B5-383A-49AD-75D3-8FFB70E03D9D}"/>
              </a:ext>
            </a:extLst>
          </p:cNvPr>
          <p:cNvPicPr>
            <a:picLocks noChangeAspect="1"/>
          </p:cNvPicPr>
          <p:nvPr/>
        </p:nvPicPr>
        <p:blipFill>
          <a:blip r:embed="rId3"/>
          <a:stretch>
            <a:fillRect/>
          </a:stretch>
        </p:blipFill>
        <p:spPr>
          <a:xfrm>
            <a:off x="1311838" y="1822252"/>
            <a:ext cx="3296007" cy="4413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mirror above a toilet&#10;&#10;AI-generated content may be incorrect.">
            <a:extLst>
              <a:ext uri="{FF2B5EF4-FFF2-40B4-BE49-F238E27FC236}">
                <a16:creationId xmlns:a16="http://schemas.microsoft.com/office/drawing/2014/main" id="{A37375B5-A6E3-76E9-DA11-C85B453852CE}"/>
              </a:ext>
            </a:extLst>
          </p:cNvPr>
          <p:cNvPicPr>
            <a:picLocks noChangeAspect="1"/>
          </p:cNvPicPr>
          <p:nvPr/>
        </p:nvPicPr>
        <p:blipFill>
          <a:blip r:embed="rId4"/>
          <a:stretch>
            <a:fillRect/>
          </a:stretch>
        </p:blipFill>
        <p:spPr>
          <a:xfrm>
            <a:off x="5129284" y="1822412"/>
            <a:ext cx="3275319" cy="4413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bathroom with a medicine cabinet&#10;&#10;AI-generated content may be incorrect.">
            <a:extLst>
              <a:ext uri="{FF2B5EF4-FFF2-40B4-BE49-F238E27FC236}">
                <a16:creationId xmlns:a16="http://schemas.microsoft.com/office/drawing/2014/main" id="{DB34AA8F-C1B9-7441-F4B8-6BC4EAD0ACF0}"/>
              </a:ext>
            </a:extLst>
          </p:cNvPr>
          <p:cNvPicPr>
            <a:picLocks noChangeAspect="1"/>
          </p:cNvPicPr>
          <p:nvPr/>
        </p:nvPicPr>
        <p:blipFill>
          <a:blip r:embed="rId5"/>
          <a:stretch>
            <a:fillRect/>
          </a:stretch>
        </p:blipFill>
        <p:spPr>
          <a:xfrm>
            <a:off x="8904517" y="1832644"/>
            <a:ext cx="3265077" cy="4403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14198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1E5528D2-5047-A1E0-333A-70F291340D25}"/>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9FB7D8A7-5C1B-CE04-5091-534405536660}"/>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C17D4D7D-24D6-49D5-6BA0-248BBB73CDFA}"/>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103" name="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87947CED-F3A4-E46C-53C7-CF8F9AE0E3FC}"/>
              </a:ext>
            </a:extLst>
          </p:cNvPr>
          <p:cNvSpPr txBox="1"/>
          <p:nvPr/>
        </p:nvSpPr>
        <p:spPr>
          <a:xfrm>
            <a:off x="530954" y="1440056"/>
            <a:ext cx="11954648" cy="2785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lvl1pPr>
              <a:defRPr sz="3500" spc="70">
                <a:solidFill>
                  <a:srgbClr val="1A2F4B"/>
                </a:solidFill>
              </a:defRPr>
            </a:lvl1pPr>
          </a:lstStyle>
          <a:p>
            <a:pPr marL="457200" indent="-457200">
              <a:buAutoNum type="arabicParenR"/>
            </a:pPr>
            <a:r>
              <a:rPr lang="en-US" sz="2500" spc="0">
                <a:solidFill>
                  <a:srgbClr val="12304D"/>
                </a:solidFill>
                <a:latin typeface="Helvetica"/>
              </a:rPr>
              <a:t>Aging In Place Program</a:t>
            </a:r>
          </a:p>
          <a:p>
            <a:pPr marL="914400" lvl="1" indent="-457200">
              <a:buFont typeface="Courier New,monospace"/>
              <a:buChar char="o"/>
            </a:pPr>
            <a:endParaRPr lang="en-US" sz="2500">
              <a:solidFill>
                <a:srgbClr val="12304D"/>
              </a:solidFill>
              <a:latin typeface="Helvetica"/>
            </a:endParaRPr>
          </a:p>
          <a:p>
            <a:pPr marL="457200" indent="-457200">
              <a:buAutoNum type="arabicParenR"/>
            </a:pPr>
            <a:r>
              <a:rPr lang="en-US" sz="2500" spc="0">
                <a:solidFill>
                  <a:srgbClr val="12304D"/>
                </a:solidFill>
                <a:latin typeface="Helvetica"/>
              </a:rPr>
              <a:t>Walk-In Shower Reasonable Accommodation</a:t>
            </a:r>
          </a:p>
          <a:p>
            <a:pPr marL="457200" indent="-457200">
              <a:buAutoNum type="arabicParenR"/>
            </a:pPr>
            <a:endParaRPr lang="en-US" sz="2500" spc="0">
              <a:solidFill>
                <a:srgbClr val="12304D"/>
              </a:solidFill>
              <a:latin typeface="Helvetica"/>
            </a:endParaRPr>
          </a:p>
          <a:p>
            <a:pPr marL="457200" indent="-457200">
              <a:buAutoNum type="arabicParenR"/>
            </a:pPr>
            <a:r>
              <a:rPr lang="en-US" sz="2500" spc="0">
                <a:solidFill>
                  <a:srgbClr val="12304D"/>
                </a:solidFill>
                <a:latin typeface="Helvetica"/>
              </a:rPr>
              <a:t>HVI : Hearing &amp; Visual Features</a:t>
            </a:r>
          </a:p>
          <a:p>
            <a:pPr marL="457200" indent="-457200">
              <a:buAutoNum type="arabicParenR"/>
            </a:pPr>
            <a:endParaRPr lang="en-US" sz="2500" spc="0">
              <a:solidFill>
                <a:srgbClr val="12304D"/>
              </a:solidFill>
              <a:latin typeface="Helvetica"/>
            </a:endParaRPr>
          </a:p>
          <a:p>
            <a:pPr marL="457200" indent="-457200">
              <a:buAutoNum type="arabicParenR"/>
            </a:pPr>
            <a:r>
              <a:rPr lang="en-US" sz="2500" spc="0">
                <a:solidFill>
                  <a:srgbClr val="12304D"/>
                </a:solidFill>
                <a:latin typeface="Helvetica"/>
                <a:cs typeface="Helvetica"/>
              </a:rPr>
              <a:t>UFAS : Uniform Accessibility Standard Apartments</a:t>
            </a:r>
          </a:p>
        </p:txBody>
      </p:sp>
      <p:sp>
        <p:nvSpPr>
          <p:cNvPr id="5" name="Slide Number Placeholder 17">
            <a:extLst>
              <a:ext uri="{FF2B5EF4-FFF2-40B4-BE49-F238E27FC236}">
                <a16:creationId xmlns:a16="http://schemas.microsoft.com/office/drawing/2014/main" id="{151779AC-2459-46EF-2A5E-2D6CD5DEA4B8}"/>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5F55C870-C41D-005D-EDB7-F59A73C2D675}"/>
              </a:ext>
            </a:extLst>
          </p:cNvPr>
          <p:cNvSpPr txBox="1"/>
          <p:nvPr/>
        </p:nvSpPr>
        <p:spPr>
          <a:xfrm>
            <a:off x="428331" y="6683867"/>
            <a:ext cx="2411875"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 Resident Workshop Agenda</a:t>
            </a:r>
          </a:p>
        </p:txBody>
      </p:sp>
      <p:sp>
        <p:nvSpPr>
          <p:cNvPr id="7" name="Rectangle 9">
            <a:extLst>
              <a:ext uri="{FF2B5EF4-FFF2-40B4-BE49-F238E27FC236}">
                <a16:creationId xmlns:a16="http://schemas.microsoft.com/office/drawing/2014/main" id="{D0C8A3B9-5BEE-2408-AC41-7D22AF4996D3}"/>
              </a:ext>
            </a:extLst>
          </p:cNvPr>
          <p:cNvSpPr txBox="1"/>
          <p:nvPr/>
        </p:nvSpPr>
        <p:spPr>
          <a:xfrm>
            <a:off x="905837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solidFill>
                <a:srgbClr val="000000"/>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23B6EA98-1C3C-8878-E1F4-18FDAD76B179}"/>
              </a:ext>
            </a:extLst>
          </p:cNvPr>
          <p:cNvSpPr txBox="1"/>
          <p:nvPr/>
        </p:nvSpPr>
        <p:spPr>
          <a:xfrm>
            <a:off x="393568" y="805518"/>
            <a:ext cx="12883346" cy="692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b="1">
                <a:solidFill>
                  <a:srgbClr val="12304D"/>
                </a:solidFill>
                <a:latin typeface="Helvetica"/>
              </a:rPr>
              <a:t>760 Eldert Ln &amp; Building 1 Townhouses : Resident Workshop</a:t>
            </a:r>
            <a:r>
              <a:rPr lang="en-US" sz="2000" b="1" baseline="0">
                <a:solidFill>
                  <a:srgbClr val="12304D"/>
                </a:solidFill>
                <a:latin typeface="Helvetica"/>
              </a:rPr>
              <a:t> Agenda</a:t>
            </a:r>
            <a:endParaRPr lang="en-US" sz="2000">
              <a:solidFill>
                <a:srgbClr val="12304D"/>
              </a:solidFill>
            </a:endParaRPr>
          </a:p>
          <a:p>
            <a:pPr marL="0" marR="0" indent="0" algn="l" defTabSz="966325" rtl="0" fontAlgn="auto" latinLnBrk="0" hangingPunct="0">
              <a:lnSpc>
                <a:spcPct val="100000"/>
              </a:lnSpc>
              <a:spcBef>
                <a:spcPts val="0"/>
              </a:spcBef>
              <a:spcAft>
                <a:spcPts val="0"/>
              </a:spcAft>
              <a:buClrTx/>
              <a:buSzTx/>
              <a:buFontTx/>
              <a:buNone/>
              <a:tabLst/>
            </a:pPr>
            <a:endParaRPr lang="en-US" sz="1900" b="0" i="0" u="none" strike="noStrike" cap="none" spc="0" normalizeH="0" baseline="0">
              <a:ln>
                <a:noFill/>
              </a:ln>
              <a:solidFill>
                <a:srgbClr val="12304D"/>
              </a:solidFill>
              <a:effectLst/>
              <a:uFillTx/>
              <a:latin typeface="+mj-lt"/>
              <a:ea typeface="+mj-ea"/>
              <a:cs typeface="+mj-cs"/>
            </a:endParaRPr>
          </a:p>
        </p:txBody>
      </p:sp>
    </p:spTree>
    <p:extLst>
      <p:ext uri="{BB962C8B-B14F-4D97-AF65-F5344CB8AC3E}">
        <p14:creationId xmlns:p14="http://schemas.microsoft.com/office/powerpoint/2010/main" val="20722063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0DACE515-FCAF-E1BB-E5E9-DDA8EEE35A1D}"/>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505EF758-EDC4-C17D-673C-ECE1FF006D42}"/>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7588D1F0-FEBC-27F3-8EAF-069317CA4D47}"/>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119763F2-CF82-5CD2-7492-C4D1DEF8C3B2}"/>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20</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97ACBE69-006E-0A61-C70B-7F9ED473C213}"/>
              </a:ext>
            </a:extLst>
          </p:cNvPr>
          <p:cNvSpPr txBox="1"/>
          <p:nvPr/>
        </p:nvSpPr>
        <p:spPr>
          <a:xfrm>
            <a:off x="428331" y="6683867"/>
            <a:ext cx="1688920"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Bathroom Package</a:t>
            </a:r>
          </a:p>
          <a:p>
            <a:endParaRPr lang="en-US">
              <a:latin typeface="Poppins"/>
              <a:cs typeface="Poppins"/>
            </a:endParaRPr>
          </a:p>
        </p:txBody>
      </p:sp>
      <p:sp>
        <p:nvSpPr>
          <p:cNvPr id="7" name="Rectangle 9">
            <a:extLst>
              <a:ext uri="{FF2B5EF4-FFF2-40B4-BE49-F238E27FC236}">
                <a16:creationId xmlns:a16="http://schemas.microsoft.com/office/drawing/2014/main" id="{AD870EE8-F7E1-2496-6F30-CFC5ACE9C153}"/>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36E513F4-FFE6-3DE1-0968-30ECA4D458AF}"/>
              </a:ext>
            </a:extLst>
          </p:cNvPr>
          <p:cNvSpPr txBox="1"/>
          <p:nvPr/>
        </p:nvSpPr>
        <p:spPr>
          <a:xfrm>
            <a:off x="344562" y="1002452"/>
            <a:ext cx="5226729" cy="14927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Bathoom  Package Features</a:t>
            </a:r>
          </a:p>
          <a:p>
            <a:endParaRPr lang="en-US" sz="1400">
              <a:latin typeface="Poppins"/>
              <a:cs typeface="Poppins"/>
            </a:endParaRPr>
          </a:p>
          <a:p>
            <a:r>
              <a:rPr lang="en-US" sz="2000">
                <a:latin typeface="Poppins"/>
                <a:cs typeface="Poppins"/>
              </a:rPr>
              <a:t>8. Handheld Adjustable Shower Head</a:t>
            </a:r>
          </a:p>
          <a:p>
            <a:pPr marL="228600" indent="-228600">
              <a:buAutoNum type="arabicPeriod"/>
            </a:pPr>
            <a:endParaRPr lang="en-US">
              <a:latin typeface="Poppins"/>
              <a:cs typeface="Poppins"/>
            </a:endParaRPr>
          </a:p>
          <a:p>
            <a:endParaRPr lang="en-US">
              <a:latin typeface="Poppins"/>
              <a:cs typeface="Poppins"/>
            </a:endParaRPr>
          </a:p>
          <a:p>
            <a:endParaRPr lang="en-US">
              <a:latin typeface="Poppins"/>
              <a:cs typeface="Poppins"/>
            </a:endParaRPr>
          </a:p>
        </p:txBody>
      </p:sp>
      <p:pic>
        <p:nvPicPr>
          <p:cNvPr id="3" name="Picture 2" descr="A shower with a hand shower and a shower head&#10;&#10;AI-generated content may be incorrect.">
            <a:extLst>
              <a:ext uri="{FF2B5EF4-FFF2-40B4-BE49-F238E27FC236}">
                <a16:creationId xmlns:a16="http://schemas.microsoft.com/office/drawing/2014/main" id="{8338FD34-B9CA-FA7C-16F9-829BB1079916}"/>
              </a:ext>
            </a:extLst>
          </p:cNvPr>
          <p:cNvPicPr>
            <a:picLocks noChangeAspect="1"/>
          </p:cNvPicPr>
          <p:nvPr/>
        </p:nvPicPr>
        <p:blipFill>
          <a:blip r:embed="rId3"/>
          <a:stretch>
            <a:fillRect/>
          </a:stretch>
        </p:blipFill>
        <p:spPr>
          <a:xfrm>
            <a:off x="5804950" y="1544260"/>
            <a:ext cx="3746915" cy="5082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31290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79E0F910-2C0F-31AE-8B46-6F1F6D6AF6BD}"/>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B3C75A05-76CE-FA25-BF0B-3759FA394F64}"/>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34E613FC-2C44-DFCE-0800-F7139BB4D65A}"/>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4975CCA3-0722-81BF-5CCB-0CF6E8FF6B56}"/>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21</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5B1819CE-534F-D180-9687-9850215625A9}"/>
              </a:ext>
            </a:extLst>
          </p:cNvPr>
          <p:cNvSpPr txBox="1"/>
          <p:nvPr/>
        </p:nvSpPr>
        <p:spPr>
          <a:xfrm>
            <a:off x="428331" y="6683867"/>
            <a:ext cx="2982544"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&amp; Bathroom Al a Carte Option</a:t>
            </a:r>
          </a:p>
          <a:p>
            <a:endParaRPr lang="en-US">
              <a:latin typeface="Poppins"/>
              <a:cs typeface="Poppins"/>
            </a:endParaRPr>
          </a:p>
        </p:txBody>
      </p:sp>
      <p:sp>
        <p:nvSpPr>
          <p:cNvPr id="7" name="Rectangle 9">
            <a:extLst>
              <a:ext uri="{FF2B5EF4-FFF2-40B4-BE49-F238E27FC236}">
                <a16:creationId xmlns:a16="http://schemas.microsoft.com/office/drawing/2014/main" id="{AFB88C23-965F-0D2E-4217-B92F6BC4A039}"/>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DD29922F-DA3C-B6FB-F8F8-37F680869042}"/>
              </a:ext>
            </a:extLst>
          </p:cNvPr>
          <p:cNvSpPr txBox="1"/>
          <p:nvPr/>
        </p:nvSpPr>
        <p:spPr>
          <a:xfrm>
            <a:off x="344562" y="1002452"/>
            <a:ext cx="5226729"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lvl1pPr>
              <a:defRPr sz="1100">
                <a:solidFill>
                  <a:srgbClr val="1A2F4B"/>
                </a:solidFill>
              </a:defRPr>
            </a:lvl1pPr>
          </a:lstStyle>
          <a:p>
            <a:r>
              <a:rPr lang="en-US" sz="2400" b="1">
                <a:latin typeface="Poppins"/>
                <a:cs typeface="Poppins"/>
              </a:rPr>
              <a:t>Al a Carte Selections</a:t>
            </a:r>
          </a:p>
          <a:p>
            <a:endParaRPr lang="en-US" sz="1400" b="1">
              <a:latin typeface="Poppins"/>
              <a:cs typeface="Poppins"/>
            </a:endParaRPr>
          </a:p>
          <a:p>
            <a:endParaRPr lang="en-US">
              <a:latin typeface="Poppins"/>
              <a:cs typeface="Poppins"/>
            </a:endParaRPr>
          </a:p>
          <a:p>
            <a:endParaRPr lang="en-US">
              <a:latin typeface="Poppins"/>
              <a:cs typeface="Poppins"/>
            </a:endParaRPr>
          </a:p>
        </p:txBody>
      </p:sp>
      <p:pic>
        <p:nvPicPr>
          <p:cNvPr id="3" name="Picture 2">
            <a:extLst>
              <a:ext uri="{FF2B5EF4-FFF2-40B4-BE49-F238E27FC236}">
                <a16:creationId xmlns:a16="http://schemas.microsoft.com/office/drawing/2014/main" id="{7CE71A2B-3C00-DA09-FA3F-1558941F289A}"/>
              </a:ext>
            </a:extLst>
          </p:cNvPr>
          <p:cNvPicPr>
            <a:picLocks noChangeAspect="1"/>
          </p:cNvPicPr>
          <p:nvPr/>
        </p:nvPicPr>
        <p:blipFill>
          <a:blip r:embed="rId3"/>
          <a:stretch>
            <a:fillRect/>
          </a:stretch>
        </p:blipFill>
        <p:spPr>
          <a:xfrm>
            <a:off x="4299801" y="1442326"/>
            <a:ext cx="3936870" cy="5103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questionnaire with black text&#10;&#10;AI-generated content may be incorrect.">
            <a:extLst>
              <a:ext uri="{FF2B5EF4-FFF2-40B4-BE49-F238E27FC236}">
                <a16:creationId xmlns:a16="http://schemas.microsoft.com/office/drawing/2014/main" id="{38FD262B-3B45-0186-8DDE-F803E3F6F817}"/>
              </a:ext>
            </a:extLst>
          </p:cNvPr>
          <p:cNvPicPr>
            <a:picLocks noChangeAspect="1"/>
          </p:cNvPicPr>
          <p:nvPr/>
        </p:nvPicPr>
        <p:blipFill>
          <a:blip r:embed="rId4"/>
          <a:stretch>
            <a:fillRect/>
          </a:stretch>
        </p:blipFill>
        <p:spPr>
          <a:xfrm>
            <a:off x="8534009" y="1475203"/>
            <a:ext cx="4023204" cy="5041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7CEF06B-D45D-8D62-0D6E-F54DD4401CEF}"/>
              </a:ext>
            </a:extLst>
          </p:cNvPr>
          <p:cNvSpPr txBox="1"/>
          <p:nvPr/>
        </p:nvSpPr>
        <p:spPr>
          <a:xfrm>
            <a:off x="283248" y="1591445"/>
            <a:ext cx="3438051" cy="19082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342900" indent="-342900">
              <a:buFont typeface="Arial"/>
              <a:buChar char="•"/>
            </a:pPr>
            <a:r>
              <a:rPr lang="en-US" sz="2000">
                <a:solidFill>
                  <a:srgbClr val="1A2F4B"/>
                </a:solidFill>
                <a:latin typeface="Poppins"/>
                <a:cs typeface="Poppins"/>
              </a:rPr>
              <a:t>See  page 12 of the handout to make al a carte selections from the Kitchen Package</a:t>
            </a:r>
          </a:p>
          <a:p>
            <a:pPr marL="800100" marR="0" lvl="1" indent="-342900" algn="l" defTabSz="966325">
              <a:lnSpc>
                <a:spcPct val="100000"/>
              </a:lnSpc>
              <a:spcBef>
                <a:spcPts val="0"/>
              </a:spcBef>
              <a:spcAft>
                <a:spcPts val="0"/>
              </a:spcAft>
              <a:buClrTx/>
              <a:buSzTx/>
              <a:buFont typeface="Courier New"/>
              <a:buChar char="o"/>
              <a:tabLst/>
            </a:pPr>
            <a:endParaRPr lang="en-US" sz="1900" b="0" i="0" u="none" strike="noStrike" cap="none" spc="0" normalizeH="0" baseline="0">
              <a:ln>
                <a:noFill/>
              </a:ln>
              <a:solidFill>
                <a:srgbClr val="000000"/>
              </a:solidFill>
              <a:effectLst/>
              <a:highlight>
                <a:srgbClr val="FFFF00"/>
              </a:highlight>
              <a:uFillTx/>
              <a:latin typeface="+mj-lt"/>
              <a:ea typeface="+mj-ea"/>
              <a:cs typeface="+mj-cs"/>
            </a:endParaRPr>
          </a:p>
          <a:p>
            <a:endParaRPr lang="en-US"/>
          </a:p>
        </p:txBody>
      </p:sp>
      <p:sp>
        <p:nvSpPr>
          <p:cNvPr id="9" name="TextBox 8">
            <a:extLst>
              <a:ext uri="{FF2B5EF4-FFF2-40B4-BE49-F238E27FC236}">
                <a16:creationId xmlns:a16="http://schemas.microsoft.com/office/drawing/2014/main" id="{10499A06-8C51-2A23-066D-3D10A3041279}"/>
              </a:ext>
            </a:extLst>
          </p:cNvPr>
          <p:cNvSpPr txBox="1"/>
          <p:nvPr/>
        </p:nvSpPr>
        <p:spPr>
          <a:xfrm>
            <a:off x="232116" y="3310063"/>
            <a:ext cx="3737012" cy="1615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342900" indent="-342900">
              <a:buFont typeface="Arial"/>
              <a:buChar char="•"/>
            </a:pPr>
            <a:r>
              <a:rPr lang="en-US" sz="2000">
                <a:solidFill>
                  <a:srgbClr val="1A2F4B"/>
                </a:solidFill>
                <a:latin typeface="Poppins"/>
                <a:cs typeface="Poppins"/>
              </a:rPr>
              <a:t>See page 13 of the hand out to make al a carte selections for the Bathroom Package</a:t>
            </a:r>
          </a:p>
          <a:p>
            <a:pPr marL="0" marR="0" indent="0" algn="l" defTabSz="966325" rtl="0" fontAlgn="auto" latinLnBrk="0" hangingPunct="0">
              <a:lnSpc>
                <a:spcPct val="100000"/>
              </a:lnSpc>
              <a:spcBef>
                <a:spcPts val="0"/>
              </a:spcBef>
              <a:spcAft>
                <a:spcPts val="0"/>
              </a:spcAft>
              <a:buClrTx/>
              <a:buSzTx/>
              <a:buFontTx/>
              <a:buNone/>
              <a:tabLst/>
            </a:pPr>
            <a:endParaRPr lang="en-US" sz="1900" b="0" i="0" u="none" strike="noStrike" cap="none" spc="0" normalizeH="0" baseline="0">
              <a:ln>
                <a:noFill/>
              </a:ln>
              <a:solidFill>
                <a:srgbClr val="000000"/>
              </a:solidFill>
              <a:effectLst/>
              <a:uFillTx/>
              <a:latin typeface="+mj-lt"/>
              <a:ea typeface="+mj-ea"/>
              <a:cs typeface="+mj-cs"/>
            </a:endParaRPr>
          </a:p>
        </p:txBody>
      </p:sp>
    </p:spTree>
    <p:extLst>
      <p:ext uri="{BB962C8B-B14F-4D97-AF65-F5344CB8AC3E}">
        <p14:creationId xmlns:p14="http://schemas.microsoft.com/office/powerpoint/2010/main" val="311733162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9A4B1"/>
        </a:solidFill>
        <a:effectLst/>
      </p:bgPr>
    </p:bg>
    <p:spTree>
      <p:nvGrpSpPr>
        <p:cNvPr id="1" name="">
          <a:extLst>
            <a:ext uri="{FF2B5EF4-FFF2-40B4-BE49-F238E27FC236}">
              <a16:creationId xmlns:a16="http://schemas.microsoft.com/office/drawing/2014/main" id="{E5A3B2CF-276C-9F8F-5FD1-62FD6915ADBE}"/>
            </a:ext>
          </a:extLst>
        </p:cNvPr>
        <p:cNvGrpSpPr/>
        <p:nvPr/>
      </p:nvGrpSpPr>
      <p:grpSpPr>
        <a:xfrm>
          <a:off x="0" y="0"/>
          <a:ext cx="0" cy="0"/>
          <a:chOff x="0" y="0"/>
          <a:chExt cx="0" cy="0"/>
        </a:xfrm>
      </p:grpSpPr>
      <p:pic>
        <p:nvPicPr>
          <p:cNvPr id="91" name="CAMBER-logo-final_10.4_Full Logo - White.png" descr="CAMBER-logo-final_10.4_Full Logo - White.png">
            <a:extLst>
              <a:ext uri="{FF2B5EF4-FFF2-40B4-BE49-F238E27FC236}">
                <a16:creationId xmlns:a16="http://schemas.microsoft.com/office/drawing/2014/main" id="{5EB6195B-4474-9AF4-95E9-907A60CCEB56}"/>
              </a:ext>
            </a:extLst>
          </p:cNvPr>
          <p:cNvPicPr>
            <a:picLocks noChangeAspect="1"/>
          </p:cNvPicPr>
          <p:nvPr/>
        </p:nvPicPr>
        <p:blipFill>
          <a:blip r:embed="rId2"/>
          <a:stretch>
            <a:fillRect/>
          </a:stretch>
        </p:blipFill>
        <p:spPr>
          <a:xfrm>
            <a:off x="111932" y="196927"/>
            <a:ext cx="1740695" cy="797519"/>
          </a:xfrm>
          <a:prstGeom prst="rect">
            <a:avLst/>
          </a:prstGeom>
          <a:ln w="12700">
            <a:miter lim="400000"/>
          </a:ln>
        </p:spPr>
      </p:pic>
      <p:sp>
        <p:nvSpPr>
          <p:cNvPr id="92" name="Straight Connector 20">
            <a:extLst>
              <a:ext uri="{FF2B5EF4-FFF2-40B4-BE49-F238E27FC236}">
                <a16:creationId xmlns:a16="http://schemas.microsoft.com/office/drawing/2014/main" id="{14EB11B4-BFAD-20F0-693F-9CB7B68B6B10}"/>
              </a:ext>
            </a:extLst>
          </p:cNvPr>
          <p:cNvSpPr/>
          <p:nvPr/>
        </p:nvSpPr>
        <p:spPr>
          <a:xfrm>
            <a:off x="412772" y="2428581"/>
            <a:ext cx="12217002" cy="2"/>
          </a:xfrm>
          <a:prstGeom prst="line">
            <a:avLst/>
          </a:prstGeom>
          <a:ln>
            <a:solidFill>
              <a:srgbClr val="FFFFFF"/>
            </a:solidFill>
          </a:ln>
        </p:spPr>
        <p:txBody>
          <a:bodyPr lIns="45718" tIns="45718" rIns="45718" bIns="45718"/>
          <a:lstStyle/>
          <a:p>
            <a:endParaRPr/>
          </a:p>
        </p:txBody>
      </p:sp>
      <p:pic>
        <p:nvPicPr>
          <p:cNvPr id="96" name="CAMBER-logo-final_dk blue.png" descr="CAMBER-logo-final_dk blue.png">
            <a:extLst>
              <a:ext uri="{FF2B5EF4-FFF2-40B4-BE49-F238E27FC236}">
                <a16:creationId xmlns:a16="http://schemas.microsoft.com/office/drawing/2014/main" id="{99F7D506-0A92-AE72-5ED5-41CDB897809F}"/>
              </a:ext>
            </a:extLst>
          </p:cNvPr>
          <p:cNvPicPr>
            <a:picLocks noChangeAspect="1"/>
          </p:cNvPicPr>
          <p:nvPr/>
        </p:nvPicPr>
        <p:blipFill>
          <a:blip r:embed="rId3"/>
          <a:srcRect b="39584"/>
          <a:stretch>
            <a:fillRect/>
          </a:stretch>
        </p:blipFill>
        <p:spPr>
          <a:xfrm>
            <a:off x="5936605" y="2909986"/>
            <a:ext cx="7315201" cy="4419552"/>
          </a:xfrm>
          <a:prstGeom prst="rect">
            <a:avLst/>
          </a:prstGeom>
          <a:ln w="12700">
            <a:miter lim="400000"/>
          </a:ln>
        </p:spPr>
      </p:pic>
      <p:sp>
        <p:nvSpPr>
          <p:cNvPr id="5" name="Slide Number Placeholder 17">
            <a:extLst>
              <a:ext uri="{FF2B5EF4-FFF2-40B4-BE49-F238E27FC236}">
                <a16:creationId xmlns:a16="http://schemas.microsoft.com/office/drawing/2014/main" id="{305CDD5A-FAA1-06E5-3E4D-672E5327B056}"/>
              </a:ext>
            </a:extLst>
          </p:cNvPr>
          <p:cNvSpPr txBox="1">
            <a:spLocks/>
          </p:cNvSpPr>
          <p:nvPr/>
        </p:nvSpPr>
        <p:spPr>
          <a:xfrm>
            <a:off x="12462819" y="6678800"/>
            <a:ext cx="180495"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FFFFFF"/>
                </a:solidFill>
                <a:latin typeface="Poppins" panose="00000500000000000000" pitchFamily="2" charset="0"/>
                <a:cs typeface="Poppins" panose="00000500000000000000" pitchFamily="2" charset="0"/>
              </a:rPr>
              <a:pPr/>
              <a:t>22</a:t>
            </a:fld>
            <a:endParaRPr lang="en-US">
              <a:solidFill>
                <a:srgbClr val="FFFFFF"/>
              </a:solidFill>
              <a:latin typeface="Poppins" panose="00000500000000000000" pitchFamily="2" charset="0"/>
              <a:cs typeface="Poppins" panose="00000500000000000000" pitchFamily="2" charset="0"/>
            </a:endParaRPr>
          </a:p>
        </p:txBody>
      </p:sp>
      <p:sp>
        <p:nvSpPr>
          <p:cNvPr id="90" name=".01 Section Title">
            <a:extLst>
              <a:ext uri="{FF2B5EF4-FFF2-40B4-BE49-F238E27FC236}">
                <a16:creationId xmlns:a16="http://schemas.microsoft.com/office/drawing/2014/main" id="{A81CD4E8-572F-21C9-71C1-60323FA82575}"/>
              </a:ext>
            </a:extLst>
          </p:cNvPr>
          <p:cNvSpPr txBox="1"/>
          <p:nvPr/>
        </p:nvSpPr>
        <p:spPr>
          <a:xfrm>
            <a:off x="545193" y="2586354"/>
            <a:ext cx="10033152" cy="10428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t">
            <a:spAutoFit/>
          </a:bodyPr>
          <a:lstStyle/>
          <a:p>
            <a:pPr>
              <a:lnSpc>
                <a:spcPct val="90000"/>
              </a:lnSpc>
              <a:defRPr sz="4600">
                <a:solidFill>
                  <a:srgbClr val="FEFBF6"/>
                </a:solidFill>
              </a:defRPr>
            </a:pPr>
            <a:r>
              <a:rPr>
                <a:latin typeface="Poppins"/>
                <a:cs typeface="Poppins"/>
              </a:rPr>
              <a:t>.</a:t>
            </a:r>
            <a:r>
              <a:rPr lang="en-US">
                <a:latin typeface="Poppins"/>
                <a:cs typeface="Poppins"/>
              </a:rPr>
              <a:t>02</a:t>
            </a:r>
            <a:r>
              <a:rPr sz="6800">
                <a:latin typeface="Poppins"/>
                <a:cs typeface="Poppins"/>
              </a:rPr>
              <a:t> </a:t>
            </a:r>
            <a:r>
              <a:rPr lang="en-US" sz="6800">
                <a:latin typeface="Poppins"/>
                <a:cs typeface="Poppins"/>
              </a:rPr>
              <a:t>Walk-In Shower</a:t>
            </a:r>
          </a:p>
        </p:txBody>
      </p:sp>
    </p:spTree>
    <p:extLst>
      <p:ext uri="{BB962C8B-B14F-4D97-AF65-F5344CB8AC3E}">
        <p14:creationId xmlns:p14="http://schemas.microsoft.com/office/powerpoint/2010/main" val="11638013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pic>
        <p:nvPicPr>
          <p:cNvPr id="98" name="image55.png" descr="image55.png"/>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A7F73F0C-4F98-94CC-C292-042CDA89D63A}"/>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23</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45990AFB-8026-32A5-1329-9B2AB804A649}"/>
              </a:ext>
            </a:extLst>
          </p:cNvPr>
          <p:cNvSpPr txBox="1"/>
          <p:nvPr/>
        </p:nvSpPr>
        <p:spPr>
          <a:xfrm>
            <a:off x="428331" y="6683867"/>
            <a:ext cx="1227255"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Walk-In Shower </a:t>
            </a:r>
          </a:p>
        </p:txBody>
      </p:sp>
      <p:sp>
        <p:nvSpPr>
          <p:cNvPr id="7" name="Rectangle 9">
            <a:extLst>
              <a:ext uri="{FF2B5EF4-FFF2-40B4-BE49-F238E27FC236}">
                <a16:creationId xmlns:a16="http://schemas.microsoft.com/office/drawing/2014/main" id="{C61A6B5D-AB8D-3886-94CD-A31A6DE3BD1E}"/>
              </a:ext>
            </a:extLst>
          </p:cNvPr>
          <p:cNvSpPr txBox="1"/>
          <p:nvPr/>
        </p:nvSpPr>
        <p:spPr>
          <a:xfrm>
            <a:off x="7145843" y="333420"/>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Lorem Ipsum Page Header">
            <a:extLst>
              <a:ext uri="{FF2B5EF4-FFF2-40B4-BE49-F238E27FC236}">
                <a16:creationId xmlns:a16="http://schemas.microsoft.com/office/drawing/2014/main" id="{51B23839-3C27-2D73-F05F-70FFC57E37D1}"/>
              </a:ext>
            </a:extLst>
          </p:cNvPr>
          <p:cNvSpPr txBox="1"/>
          <p:nvPr/>
        </p:nvSpPr>
        <p:spPr>
          <a:xfrm>
            <a:off x="478331" y="1025465"/>
            <a:ext cx="11300525"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2500" b="1">
                <a:solidFill>
                  <a:srgbClr val="1A2F4B"/>
                </a:solidFill>
              </a:defRPr>
            </a:lvl1pPr>
          </a:lstStyle>
          <a:p>
            <a:r>
              <a:rPr lang="en-US" sz="2400">
                <a:solidFill>
                  <a:srgbClr val="000000"/>
                </a:solidFill>
                <a:latin typeface="Aptos"/>
                <a:cs typeface="Poppins" panose="00000500000000000000" pitchFamily="2" charset="0"/>
              </a:rPr>
              <a:t>Walk-in Shower: Available as a Reasonable Accommodation with Doctor's Letter</a:t>
            </a:r>
            <a:endParaRPr lang="en-US"/>
          </a:p>
        </p:txBody>
      </p:sp>
      <p:pic>
        <p:nvPicPr>
          <p:cNvPr id="4" name="Picture 3" descr="A collage of images of a stool&#10;&#10;AI-generated content may be incorrect.">
            <a:extLst>
              <a:ext uri="{FF2B5EF4-FFF2-40B4-BE49-F238E27FC236}">
                <a16:creationId xmlns:a16="http://schemas.microsoft.com/office/drawing/2014/main" id="{3A8622A1-70F9-C40C-E762-4139BBE269C4}"/>
              </a:ext>
            </a:extLst>
          </p:cNvPr>
          <p:cNvPicPr>
            <a:picLocks noChangeAspect="1"/>
          </p:cNvPicPr>
          <p:nvPr/>
        </p:nvPicPr>
        <p:blipFill>
          <a:blip r:embed="rId3"/>
          <a:stretch>
            <a:fillRect/>
          </a:stretch>
        </p:blipFill>
        <p:spPr>
          <a:xfrm>
            <a:off x="6061711" y="1683393"/>
            <a:ext cx="4159290" cy="3198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close-up of a chair&#10;&#10;AI-generated content may be incorrect.">
            <a:extLst>
              <a:ext uri="{FF2B5EF4-FFF2-40B4-BE49-F238E27FC236}">
                <a16:creationId xmlns:a16="http://schemas.microsoft.com/office/drawing/2014/main" id="{FC21BE31-F2B5-E3F5-ED1F-340A3F0372B5}"/>
              </a:ext>
            </a:extLst>
          </p:cNvPr>
          <p:cNvPicPr>
            <a:picLocks noChangeAspect="1"/>
          </p:cNvPicPr>
          <p:nvPr/>
        </p:nvPicPr>
        <p:blipFill>
          <a:blip r:embed="rId4"/>
          <a:stretch>
            <a:fillRect/>
          </a:stretch>
        </p:blipFill>
        <p:spPr>
          <a:xfrm>
            <a:off x="9632630" y="4941295"/>
            <a:ext cx="2513314" cy="1867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bathroom with a shower and a stool&#10;&#10;AI-generated content may be incorrect.">
            <a:extLst>
              <a:ext uri="{FF2B5EF4-FFF2-40B4-BE49-F238E27FC236}">
                <a16:creationId xmlns:a16="http://schemas.microsoft.com/office/drawing/2014/main" id="{060935E3-24AB-ECD2-4671-6A499886D371}"/>
              </a:ext>
            </a:extLst>
          </p:cNvPr>
          <p:cNvPicPr>
            <a:picLocks noChangeAspect="1"/>
          </p:cNvPicPr>
          <p:nvPr/>
        </p:nvPicPr>
        <p:blipFill>
          <a:blip r:embed="rId5"/>
          <a:stretch>
            <a:fillRect/>
          </a:stretch>
        </p:blipFill>
        <p:spPr>
          <a:xfrm>
            <a:off x="1878377" y="1602769"/>
            <a:ext cx="3714917" cy="4959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35CFFEB9-3891-1615-1357-D89A39D68C34}"/>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C0EEA6C1-00B9-AF61-C926-654C3BDFC9F1}"/>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AA79A968-C138-74AA-2E89-7CEC61B9CFCD}"/>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54F96EB1-106C-B1AE-1108-D74AE662E622}"/>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24</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F7F2E2C9-604F-D8F9-3311-64CFFF9D8EA4}"/>
              </a:ext>
            </a:extLst>
          </p:cNvPr>
          <p:cNvSpPr txBox="1"/>
          <p:nvPr/>
        </p:nvSpPr>
        <p:spPr>
          <a:xfrm>
            <a:off x="428331" y="6683867"/>
            <a:ext cx="2982544"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&amp; Bathroom Al a Carte Option</a:t>
            </a:r>
          </a:p>
          <a:p>
            <a:endParaRPr lang="en-US">
              <a:latin typeface="Poppins"/>
              <a:cs typeface="Poppins"/>
            </a:endParaRPr>
          </a:p>
        </p:txBody>
      </p:sp>
      <p:sp>
        <p:nvSpPr>
          <p:cNvPr id="7" name="Rectangle 9">
            <a:extLst>
              <a:ext uri="{FF2B5EF4-FFF2-40B4-BE49-F238E27FC236}">
                <a16:creationId xmlns:a16="http://schemas.microsoft.com/office/drawing/2014/main" id="{3DC518EB-937A-38E4-8890-383749117AA1}"/>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Rectangle 9">
            <a:extLst>
              <a:ext uri="{FF2B5EF4-FFF2-40B4-BE49-F238E27FC236}">
                <a16:creationId xmlns:a16="http://schemas.microsoft.com/office/drawing/2014/main" id="{C941EABB-BD89-F679-A876-AEC295548449}"/>
              </a:ext>
            </a:extLst>
          </p:cNvPr>
          <p:cNvSpPr txBox="1"/>
          <p:nvPr/>
        </p:nvSpPr>
        <p:spPr>
          <a:xfrm>
            <a:off x="437230" y="846862"/>
            <a:ext cx="8530031" cy="8617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lvl1pPr>
              <a:defRPr sz="1100">
                <a:solidFill>
                  <a:srgbClr val="1A2F4B"/>
                </a:solidFill>
              </a:defRPr>
            </a:lvl1pPr>
          </a:lstStyle>
          <a:p>
            <a:r>
              <a:rPr lang="en-US" sz="1400" b="1">
                <a:latin typeface="Poppins"/>
                <a:cs typeface="Poppins"/>
              </a:rPr>
              <a:t>Bathroom Package – Reasonable Accommodation Walk-in Shower Request</a:t>
            </a:r>
          </a:p>
          <a:p>
            <a:endParaRPr lang="en-US" sz="1400" b="1">
              <a:latin typeface="Poppins"/>
              <a:cs typeface="Poppins"/>
            </a:endParaRPr>
          </a:p>
          <a:p>
            <a:endParaRPr lang="en-US">
              <a:latin typeface="Poppins"/>
              <a:cs typeface="Poppins"/>
            </a:endParaRPr>
          </a:p>
          <a:p>
            <a:endParaRPr lang="en-US">
              <a:latin typeface="Poppins"/>
              <a:cs typeface="Poppins"/>
            </a:endParaRPr>
          </a:p>
        </p:txBody>
      </p:sp>
      <p:pic>
        <p:nvPicPr>
          <p:cNvPr id="4" name="Picture 3" descr="A questionnaire with black text&#10;&#10;AI-generated content may be incorrect.">
            <a:extLst>
              <a:ext uri="{FF2B5EF4-FFF2-40B4-BE49-F238E27FC236}">
                <a16:creationId xmlns:a16="http://schemas.microsoft.com/office/drawing/2014/main" id="{EEF46D1C-54FC-8449-5034-D2B26F8356CF}"/>
              </a:ext>
            </a:extLst>
          </p:cNvPr>
          <p:cNvPicPr>
            <a:picLocks noChangeAspect="1"/>
          </p:cNvPicPr>
          <p:nvPr/>
        </p:nvPicPr>
        <p:blipFill>
          <a:blip r:embed="rId3"/>
          <a:stretch>
            <a:fillRect/>
          </a:stretch>
        </p:blipFill>
        <p:spPr>
          <a:xfrm>
            <a:off x="8079701" y="1368606"/>
            <a:ext cx="4252455" cy="5322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47A6E51-F5C1-C384-7506-48BCDCD3F55F}"/>
              </a:ext>
            </a:extLst>
          </p:cNvPr>
          <p:cNvSpPr txBox="1"/>
          <p:nvPr/>
        </p:nvSpPr>
        <p:spPr>
          <a:xfrm>
            <a:off x="263016" y="1578980"/>
            <a:ext cx="7459240" cy="3431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342900" indent="-342900">
              <a:buFont typeface="Arial"/>
              <a:buChar char="•"/>
            </a:pPr>
            <a:r>
              <a:rPr lang="en-US" sz="2000">
                <a:solidFill>
                  <a:srgbClr val="1A2F4B"/>
                </a:solidFill>
                <a:latin typeface="Poppins"/>
                <a:cs typeface="Poppins"/>
              </a:rPr>
              <a:t>See page 13 of the handout </a:t>
            </a:r>
          </a:p>
          <a:p>
            <a:pPr marL="342900" indent="-342900">
              <a:buFont typeface="Arial"/>
              <a:buChar char="•"/>
            </a:pPr>
            <a:endParaRPr lang="en-US" sz="2000">
              <a:solidFill>
                <a:srgbClr val="1A2F4B"/>
              </a:solidFill>
              <a:latin typeface="Poppins"/>
              <a:cs typeface="Poppins"/>
            </a:endParaRPr>
          </a:p>
          <a:p>
            <a:pPr marL="342900" indent="-342900">
              <a:buFont typeface="Arial"/>
              <a:buChar char="•"/>
            </a:pPr>
            <a:r>
              <a:rPr lang="en-US" sz="2000">
                <a:solidFill>
                  <a:srgbClr val="1A2F4B"/>
                </a:solidFill>
                <a:latin typeface="Poppins"/>
                <a:cs typeface="Poppins"/>
              </a:rPr>
              <a:t>Please select the option that best suites your need for a walk-in shower:</a:t>
            </a:r>
          </a:p>
          <a:p>
            <a:pPr marL="1257300" lvl="2" indent="-342900">
              <a:buFont typeface="Wingdings,Sans-Serif"/>
              <a:buChar char="§"/>
            </a:pPr>
            <a:r>
              <a:rPr lang="en-US" sz="2000">
                <a:solidFill>
                  <a:srgbClr val="1A2F4B"/>
                </a:solidFill>
                <a:latin typeface="Poppins"/>
                <a:cs typeface="Poppins"/>
              </a:rPr>
              <a:t>I do not need/want a walk-in shower</a:t>
            </a:r>
          </a:p>
          <a:p>
            <a:pPr marL="1257300" lvl="2" indent="-342900">
              <a:buFont typeface="Wingdings,Sans-Serif"/>
              <a:buChar char="§"/>
            </a:pPr>
            <a:r>
              <a:rPr lang="en-US" sz="2000">
                <a:solidFill>
                  <a:srgbClr val="1A2F4B"/>
                </a:solidFill>
                <a:latin typeface="Poppins"/>
                <a:cs typeface="Poppins"/>
              </a:rPr>
              <a:t>I would like a walk-in shower and I will produce a letter from my doctor demonstration the need prior to my initial move from my "home" unit. </a:t>
            </a:r>
          </a:p>
          <a:p>
            <a:pPr marL="800100" lvl="1" indent="-342900">
              <a:buFont typeface="Arial"/>
              <a:buChar char="•"/>
            </a:pPr>
            <a:endParaRPr lang="en-US"/>
          </a:p>
          <a:p>
            <a:pPr marL="800100" lvl="1" indent="-342900">
              <a:buFont typeface="Arial"/>
              <a:buChar char="•"/>
            </a:pPr>
            <a:endParaRPr lang="en-US"/>
          </a:p>
          <a:p>
            <a:pPr marL="342900" indent="-342900">
              <a:buFont typeface="Arial"/>
              <a:buChar char="•"/>
            </a:pPr>
            <a:endParaRPr lang="en-US"/>
          </a:p>
        </p:txBody>
      </p:sp>
    </p:spTree>
    <p:extLst>
      <p:ext uri="{BB962C8B-B14F-4D97-AF65-F5344CB8AC3E}">
        <p14:creationId xmlns:p14="http://schemas.microsoft.com/office/powerpoint/2010/main" val="40447235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CFA60CFA-9471-93F4-19FF-B6170C648C60}"/>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6C01AC34-8D9B-8F1E-EF66-2BA7AC153DCD}"/>
              </a:ext>
            </a:extLst>
          </p:cNvPr>
          <p:cNvPicPr>
            <a:picLocks noChangeAspect="1"/>
          </p:cNvPicPr>
          <p:nvPr/>
        </p:nvPicPr>
        <p:blipFill>
          <a:blip r:embed="rId3"/>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F309211F-B586-1267-989A-D074D1B52C9E}"/>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F7F73FF7-ECE4-BC48-713C-DF8A63F476AA}"/>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25</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258DE136-A8F1-93BB-D7F1-4221E88275B0}"/>
              </a:ext>
            </a:extLst>
          </p:cNvPr>
          <p:cNvSpPr txBox="1"/>
          <p:nvPr/>
        </p:nvSpPr>
        <p:spPr>
          <a:xfrm>
            <a:off x="428331" y="6683867"/>
            <a:ext cx="1227255"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Walk-In Shower </a:t>
            </a:r>
          </a:p>
        </p:txBody>
      </p:sp>
      <p:sp>
        <p:nvSpPr>
          <p:cNvPr id="7" name="Rectangle 9">
            <a:extLst>
              <a:ext uri="{FF2B5EF4-FFF2-40B4-BE49-F238E27FC236}">
                <a16:creationId xmlns:a16="http://schemas.microsoft.com/office/drawing/2014/main" id="{D02DCD2C-E8E8-03C1-FD29-DECDD4959A96}"/>
              </a:ext>
            </a:extLst>
          </p:cNvPr>
          <p:cNvSpPr txBox="1"/>
          <p:nvPr/>
        </p:nvSpPr>
        <p:spPr>
          <a:xfrm>
            <a:off x="7145843" y="333420"/>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Lorem Ipsum Page Header">
            <a:extLst>
              <a:ext uri="{FF2B5EF4-FFF2-40B4-BE49-F238E27FC236}">
                <a16:creationId xmlns:a16="http://schemas.microsoft.com/office/drawing/2014/main" id="{C696103E-F817-E827-7552-AD9DEB6F0300}"/>
              </a:ext>
            </a:extLst>
          </p:cNvPr>
          <p:cNvSpPr txBox="1"/>
          <p:nvPr/>
        </p:nvSpPr>
        <p:spPr>
          <a:xfrm>
            <a:off x="478331" y="1025465"/>
            <a:ext cx="11300525" cy="4616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2500" b="1">
                <a:solidFill>
                  <a:srgbClr val="1A2F4B"/>
                </a:solidFill>
              </a:defRPr>
            </a:lvl1pPr>
          </a:lstStyle>
          <a:p>
            <a:r>
              <a:rPr lang="en-US" sz="2400">
                <a:solidFill>
                  <a:srgbClr val="000000"/>
                </a:solidFill>
                <a:latin typeface="Aptos"/>
                <a:cs typeface="Poppins" panose="00000500000000000000" pitchFamily="2" charset="0"/>
              </a:rPr>
              <a:t>Walk-in Shower: Available as a Reasonable Accommodation with Doctor's Letter</a:t>
            </a:r>
            <a:endParaRPr lang="en-US"/>
          </a:p>
        </p:txBody>
      </p:sp>
      <p:sp>
        <p:nvSpPr>
          <p:cNvPr id="9" name="TextBox 8">
            <a:extLst>
              <a:ext uri="{FF2B5EF4-FFF2-40B4-BE49-F238E27FC236}">
                <a16:creationId xmlns:a16="http://schemas.microsoft.com/office/drawing/2014/main" id="{CC61DE01-4CBA-2461-720F-21D49E05C07D}"/>
              </a:ext>
            </a:extLst>
          </p:cNvPr>
          <p:cNvSpPr txBox="1"/>
          <p:nvPr/>
        </p:nvSpPr>
        <p:spPr>
          <a:xfrm>
            <a:off x="1095910" y="1753456"/>
            <a:ext cx="4294059"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457200" indent="-457200">
              <a:buAutoNum type="arabicPeriod"/>
            </a:pPr>
            <a:endParaRPr lang="en-US"/>
          </a:p>
        </p:txBody>
      </p:sp>
      <p:pic>
        <p:nvPicPr>
          <p:cNvPr id="4" name="Picture 3" descr="A document with text on it&#10;&#10;AI-generated content may be incorrect.">
            <a:extLst>
              <a:ext uri="{FF2B5EF4-FFF2-40B4-BE49-F238E27FC236}">
                <a16:creationId xmlns:a16="http://schemas.microsoft.com/office/drawing/2014/main" id="{B554F1BD-204C-1B08-C3FE-3B2CED7FD341}"/>
              </a:ext>
            </a:extLst>
          </p:cNvPr>
          <p:cNvPicPr>
            <a:picLocks noChangeAspect="1"/>
          </p:cNvPicPr>
          <p:nvPr/>
        </p:nvPicPr>
        <p:blipFill>
          <a:blip r:embed="rId4"/>
          <a:stretch>
            <a:fillRect/>
          </a:stretch>
        </p:blipFill>
        <p:spPr>
          <a:xfrm>
            <a:off x="5609608" y="1698649"/>
            <a:ext cx="4947339" cy="5247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69815E4-2E04-7C69-A86B-7FBB59DE28DB}"/>
              </a:ext>
            </a:extLst>
          </p:cNvPr>
          <p:cNvSpPr txBox="1"/>
          <p:nvPr/>
        </p:nvSpPr>
        <p:spPr>
          <a:xfrm>
            <a:off x="601731" y="1827303"/>
            <a:ext cx="4640163"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342900" indent="-342900">
              <a:buFont typeface="Arial"/>
              <a:buChar char="•"/>
            </a:pPr>
            <a:r>
              <a:rPr lang="en-US" sz="2000">
                <a:solidFill>
                  <a:srgbClr val="1A2F4B"/>
                </a:solidFill>
                <a:latin typeface="Poppins"/>
                <a:cs typeface="Poppins"/>
              </a:rPr>
              <a:t>See page 14 of the handout for the Walk-In Shower Reasonable Accommodation Request Policy</a:t>
            </a:r>
          </a:p>
        </p:txBody>
      </p:sp>
    </p:spTree>
    <p:extLst>
      <p:ext uri="{BB962C8B-B14F-4D97-AF65-F5344CB8AC3E}">
        <p14:creationId xmlns:p14="http://schemas.microsoft.com/office/powerpoint/2010/main" val="139821285"/>
      </p:ext>
    </p:extLst>
  </p:cSld>
  <p:clrMapOvr>
    <a:masterClrMapping/>
  </p:clrMapOvr>
  <p:transition spd="med"/>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9A4B1"/>
        </a:solidFill>
        <a:effectLst/>
      </p:bgPr>
    </p:bg>
    <p:spTree>
      <p:nvGrpSpPr>
        <p:cNvPr id="1" name="">
          <a:extLst>
            <a:ext uri="{FF2B5EF4-FFF2-40B4-BE49-F238E27FC236}">
              <a16:creationId xmlns:a16="http://schemas.microsoft.com/office/drawing/2014/main" id="{5ED01B2A-C663-D36E-581F-208F1B4EA66C}"/>
            </a:ext>
          </a:extLst>
        </p:cNvPr>
        <p:cNvGrpSpPr/>
        <p:nvPr/>
      </p:nvGrpSpPr>
      <p:grpSpPr>
        <a:xfrm>
          <a:off x="0" y="0"/>
          <a:ext cx="0" cy="0"/>
          <a:chOff x="0" y="0"/>
          <a:chExt cx="0" cy="0"/>
        </a:xfrm>
      </p:grpSpPr>
      <p:pic>
        <p:nvPicPr>
          <p:cNvPr id="91" name="CAMBER-logo-final_10.4_Full Logo - White.png" descr="CAMBER-logo-final_10.4_Full Logo - White.png">
            <a:extLst>
              <a:ext uri="{FF2B5EF4-FFF2-40B4-BE49-F238E27FC236}">
                <a16:creationId xmlns:a16="http://schemas.microsoft.com/office/drawing/2014/main" id="{F588B3D6-C6A7-5314-8661-30DDB72FCCF6}"/>
              </a:ext>
            </a:extLst>
          </p:cNvPr>
          <p:cNvPicPr>
            <a:picLocks noChangeAspect="1"/>
          </p:cNvPicPr>
          <p:nvPr/>
        </p:nvPicPr>
        <p:blipFill>
          <a:blip r:embed="rId2"/>
          <a:stretch>
            <a:fillRect/>
          </a:stretch>
        </p:blipFill>
        <p:spPr>
          <a:xfrm>
            <a:off x="111932" y="196927"/>
            <a:ext cx="1740695" cy="797519"/>
          </a:xfrm>
          <a:prstGeom prst="rect">
            <a:avLst/>
          </a:prstGeom>
          <a:ln w="12700">
            <a:miter lim="400000"/>
          </a:ln>
        </p:spPr>
      </p:pic>
      <p:sp>
        <p:nvSpPr>
          <p:cNvPr id="92" name="Straight Connector 20">
            <a:extLst>
              <a:ext uri="{FF2B5EF4-FFF2-40B4-BE49-F238E27FC236}">
                <a16:creationId xmlns:a16="http://schemas.microsoft.com/office/drawing/2014/main" id="{44706920-67C7-E883-293A-92066B8970C3}"/>
              </a:ext>
            </a:extLst>
          </p:cNvPr>
          <p:cNvSpPr/>
          <p:nvPr/>
        </p:nvSpPr>
        <p:spPr>
          <a:xfrm>
            <a:off x="412772" y="2428581"/>
            <a:ext cx="12217002" cy="2"/>
          </a:xfrm>
          <a:prstGeom prst="line">
            <a:avLst/>
          </a:prstGeom>
          <a:ln>
            <a:solidFill>
              <a:srgbClr val="FFFFFF"/>
            </a:solidFill>
          </a:ln>
        </p:spPr>
        <p:txBody>
          <a:bodyPr lIns="45718" tIns="45718" rIns="45718" bIns="45718"/>
          <a:lstStyle/>
          <a:p>
            <a:endParaRPr/>
          </a:p>
        </p:txBody>
      </p:sp>
      <p:pic>
        <p:nvPicPr>
          <p:cNvPr id="96" name="CAMBER-logo-final_dk blue.png" descr="CAMBER-logo-final_dk blue.png">
            <a:extLst>
              <a:ext uri="{FF2B5EF4-FFF2-40B4-BE49-F238E27FC236}">
                <a16:creationId xmlns:a16="http://schemas.microsoft.com/office/drawing/2014/main" id="{01CD8ABA-A884-589B-53FA-BF9447BFE50D}"/>
              </a:ext>
            </a:extLst>
          </p:cNvPr>
          <p:cNvPicPr>
            <a:picLocks noChangeAspect="1"/>
          </p:cNvPicPr>
          <p:nvPr/>
        </p:nvPicPr>
        <p:blipFill>
          <a:blip r:embed="rId3"/>
          <a:srcRect b="39584"/>
          <a:stretch>
            <a:fillRect/>
          </a:stretch>
        </p:blipFill>
        <p:spPr>
          <a:xfrm>
            <a:off x="5936605" y="2909986"/>
            <a:ext cx="7315201" cy="4419552"/>
          </a:xfrm>
          <a:prstGeom prst="rect">
            <a:avLst/>
          </a:prstGeom>
          <a:ln w="12700">
            <a:miter lim="400000"/>
          </a:ln>
        </p:spPr>
      </p:pic>
      <p:sp>
        <p:nvSpPr>
          <p:cNvPr id="5" name="Slide Number Placeholder 17">
            <a:extLst>
              <a:ext uri="{FF2B5EF4-FFF2-40B4-BE49-F238E27FC236}">
                <a16:creationId xmlns:a16="http://schemas.microsoft.com/office/drawing/2014/main" id="{9EC0280C-8001-D012-5420-4B42D4C4340B}"/>
              </a:ext>
            </a:extLst>
          </p:cNvPr>
          <p:cNvSpPr txBox="1">
            <a:spLocks/>
          </p:cNvSpPr>
          <p:nvPr/>
        </p:nvSpPr>
        <p:spPr>
          <a:xfrm>
            <a:off x="12462819" y="6678800"/>
            <a:ext cx="180495"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FFFFFF"/>
                </a:solidFill>
                <a:latin typeface="Poppins" panose="00000500000000000000" pitchFamily="2" charset="0"/>
                <a:cs typeface="Poppins" panose="00000500000000000000" pitchFamily="2" charset="0"/>
              </a:rPr>
              <a:pPr/>
              <a:t>26</a:t>
            </a:fld>
            <a:endParaRPr lang="en-US">
              <a:solidFill>
                <a:srgbClr val="FFFFFF"/>
              </a:solidFill>
              <a:latin typeface="Poppins" panose="00000500000000000000" pitchFamily="2" charset="0"/>
              <a:cs typeface="Poppins" panose="00000500000000000000" pitchFamily="2" charset="0"/>
            </a:endParaRPr>
          </a:p>
        </p:txBody>
      </p:sp>
      <p:sp>
        <p:nvSpPr>
          <p:cNvPr id="90" name=".01 Section Title">
            <a:extLst>
              <a:ext uri="{FF2B5EF4-FFF2-40B4-BE49-F238E27FC236}">
                <a16:creationId xmlns:a16="http://schemas.microsoft.com/office/drawing/2014/main" id="{5B84DDAE-F91F-F89C-1409-CAE917DE849E}"/>
              </a:ext>
            </a:extLst>
          </p:cNvPr>
          <p:cNvSpPr txBox="1"/>
          <p:nvPr/>
        </p:nvSpPr>
        <p:spPr>
          <a:xfrm>
            <a:off x="545193" y="2586354"/>
            <a:ext cx="11602696" cy="1042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nSpc>
                <a:spcPct val="90000"/>
              </a:lnSpc>
              <a:defRPr sz="4600">
                <a:solidFill>
                  <a:srgbClr val="FEFBF6"/>
                </a:solidFill>
              </a:defRPr>
            </a:pPr>
            <a:r>
              <a:rPr>
                <a:latin typeface="Poppins"/>
                <a:cs typeface="Poppins"/>
              </a:rPr>
              <a:t>.</a:t>
            </a:r>
            <a:r>
              <a:rPr lang="en-US">
                <a:latin typeface="Poppins"/>
                <a:cs typeface="Poppins"/>
              </a:rPr>
              <a:t>03</a:t>
            </a:r>
            <a:r>
              <a:rPr sz="6800">
                <a:latin typeface="Poppins"/>
                <a:cs typeface="Poppins"/>
              </a:rPr>
              <a:t> </a:t>
            </a:r>
            <a:r>
              <a:rPr lang="en-US" sz="3600">
                <a:latin typeface="Poppins"/>
                <a:cs typeface="Poppins"/>
              </a:rPr>
              <a:t>Hearing and Visually Impaired (HVI) Features</a:t>
            </a:r>
          </a:p>
        </p:txBody>
      </p:sp>
    </p:spTree>
    <p:extLst>
      <p:ext uri="{BB962C8B-B14F-4D97-AF65-F5344CB8AC3E}">
        <p14:creationId xmlns:p14="http://schemas.microsoft.com/office/powerpoint/2010/main" val="9437132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517DD265-2725-4748-A816-C849DB9AA521}"/>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0B6AFD88-3315-9660-17EB-629FF6BBD601}"/>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C64491AD-D4DA-9119-8DA8-C64CBF85BE5A}"/>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0CA342C0-17F1-655E-A393-4E22AB707192}"/>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27</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259985EA-1CE9-CA26-AFE6-65EF748CA7C6}"/>
              </a:ext>
            </a:extLst>
          </p:cNvPr>
          <p:cNvSpPr txBox="1"/>
          <p:nvPr/>
        </p:nvSpPr>
        <p:spPr>
          <a:xfrm>
            <a:off x="428331" y="6683867"/>
            <a:ext cx="2435919"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HVI: Hearing and Visual Features  </a:t>
            </a:r>
          </a:p>
        </p:txBody>
      </p:sp>
      <p:sp>
        <p:nvSpPr>
          <p:cNvPr id="7" name="Rectangle 9">
            <a:extLst>
              <a:ext uri="{FF2B5EF4-FFF2-40B4-BE49-F238E27FC236}">
                <a16:creationId xmlns:a16="http://schemas.microsoft.com/office/drawing/2014/main" id="{E431A5E1-F800-01BF-8111-F3AF8910C157}"/>
              </a:ext>
            </a:extLst>
          </p:cNvPr>
          <p:cNvSpPr txBox="1"/>
          <p:nvPr/>
        </p:nvSpPr>
        <p:spPr>
          <a:xfrm>
            <a:off x="7145843" y="333420"/>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473DCBBC-DB7B-3549-4225-C90F766FCC7C}"/>
              </a:ext>
            </a:extLst>
          </p:cNvPr>
          <p:cNvSpPr txBox="1"/>
          <p:nvPr/>
        </p:nvSpPr>
        <p:spPr>
          <a:xfrm>
            <a:off x="499220" y="908985"/>
            <a:ext cx="9877062" cy="977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r>
              <a:rPr lang="en-US" sz="2400" b="1">
                <a:solidFill>
                  <a:srgbClr val="1A2F4B"/>
                </a:solidFill>
                <a:latin typeface="Poppins"/>
                <a:ea typeface="Segoe UI"/>
                <a:cs typeface="Segoe UI"/>
              </a:rPr>
              <a:t>HVI: Hearing and Visually Impaired / Apartment Features</a:t>
            </a:r>
          </a:p>
          <a:p>
            <a:pPr>
              <a:lnSpc>
                <a:spcPts val="2325"/>
              </a:lnSpc>
            </a:pPr>
            <a:r>
              <a:rPr lang="en-US" sz="1400" i="1">
                <a:solidFill>
                  <a:srgbClr val="1A2F4B"/>
                </a:solidFill>
                <a:latin typeface="Poppins"/>
                <a:ea typeface="Segoe UI"/>
                <a:cs typeface="Segoe UI"/>
              </a:rPr>
              <a:t>Intended audience are individuals with hearing and visual impairments.</a:t>
            </a:r>
          </a:p>
          <a:p>
            <a:pPr>
              <a:lnSpc>
                <a:spcPts val="2325"/>
              </a:lnSpc>
            </a:pPr>
            <a:endParaRPr lang="en-US" sz="1400" i="1">
              <a:solidFill>
                <a:srgbClr val="1A2F4B"/>
              </a:solidFill>
              <a:latin typeface="Poppins"/>
              <a:cs typeface="Segoe UI"/>
            </a:endParaRPr>
          </a:p>
        </p:txBody>
      </p:sp>
      <p:sp>
        <p:nvSpPr>
          <p:cNvPr id="2" name="TextBox 1">
            <a:extLst>
              <a:ext uri="{FF2B5EF4-FFF2-40B4-BE49-F238E27FC236}">
                <a16:creationId xmlns:a16="http://schemas.microsoft.com/office/drawing/2014/main" id="{5BC85787-EC77-F26A-E807-3A66AB45EF3E}"/>
              </a:ext>
            </a:extLst>
          </p:cNvPr>
          <p:cNvSpPr txBox="1"/>
          <p:nvPr/>
        </p:nvSpPr>
        <p:spPr>
          <a:xfrm>
            <a:off x="657716" y="1884326"/>
            <a:ext cx="11457650" cy="4221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r>
              <a:rPr lang="en-US" sz="2000" b="1" u="sng">
                <a:solidFill>
                  <a:srgbClr val="1A2F4B"/>
                </a:solidFill>
                <a:latin typeface="Poppins"/>
                <a:cs typeface="Poppins"/>
              </a:rPr>
              <a:t>Hearing and Visual Apartment Fixtures:</a:t>
            </a:r>
            <a:endParaRPr lang="en-US" sz="2000">
              <a:latin typeface="Poppins"/>
              <a:cs typeface="Poppins"/>
            </a:endParaRPr>
          </a:p>
          <a:p>
            <a:pPr>
              <a:lnSpc>
                <a:spcPts val="2325"/>
              </a:lnSpc>
            </a:pPr>
            <a:endParaRPr lang="en-US" sz="2000" b="1" u="sng">
              <a:solidFill>
                <a:srgbClr val="1A2F4B"/>
              </a:solidFill>
              <a:latin typeface="Poppins"/>
              <a:cs typeface="Poppins"/>
            </a:endParaRPr>
          </a:p>
          <a:p>
            <a:pPr marL="342900" indent="-342900">
              <a:lnSpc>
                <a:spcPts val="2325"/>
              </a:lnSpc>
              <a:buAutoNum type="arabicPeriod"/>
            </a:pPr>
            <a:r>
              <a:rPr lang="en-US" sz="2000">
                <a:solidFill>
                  <a:srgbClr val="1A2F4B"/>
                </a:solidFill>
                <a:latin typeface="Poppins"/>
                <a:cs typeface="Poppins"/>
              </a:rPr>
              <a:t>Hearing and Visual Doorbell</a:t>
            </a:r>
          </a:p>
          <a:p>
            <a:pPr marL="800100" lvl="1" indent="-342900">
              <a:lnSpc>
                <a:spcPts val="2325"/>
              </a:lnSpc>
              <a:buFont typeface="Arial,Sans-Serif"/>
              <a:buChar char="•"/>
            </a:pPr>
            <a:r>
              <a:rPr lang="en-US" sz="2000" u="sng">
                <a:solidFill>
                  <a:srgbClr val="1A2F4B"/>
                </a:solidFill>
                <a:latin typeface="Poppins"/>
                <a:cs typeface="Poppins"/>
              </a:rPr>
              <a:t>Description:</a:t>
            </a:r>
            <a:r>
              <a:rPr lang="en-US" sz="2000">
                <a:solidFill>
                  <a:srgbClr val="1A2F4B"/>
                </a:solidFill>
                <a:latin typeface="Poppins"/>
                <a:cs typeface="Poppins"/>
              </a:rPr>
              <a:t> Equipped with both an audible chime and flashing strobe light, these doorbells alert residents who are deaf or hard of hearing when someone rings at the front door</a:t>
            </a:r>
          </a:p>
          <a:p>
            <a:pPr marL="1200150" lvl="2" indent="-285750">
              <a:lnSpc>
                <a:spcPts val="2325"/>
              </a:lnSpc>
              <a:buFont typeface="Wingdings"/>
              <a:buChar char="§"/>
            </a:pPr>
            <a:r>
              <a:rPr lang="en-US" sz="2000">
                <a:solidFill>
                  <a:srgbClr val="1A2F4B"/>
                </a:solidFill>
                <a:latin typeface="Poppins"/>
                <a:cs typeface="Poppins"/>
              </a:rPr>
              <a:t>Exterior Fixture: Doorbell Installed next to door frame </a:t>
            </a:r>
          </a:p>
          <a:p>
            <a:pPr marL="1200150" lvl="2" indent="-285750">
              <a:lnSpc>
                <a:spcPts val="2325"/>
              </a:lnSpc>
              <a:buFont typeface="Wingdings"/>
              <a:buChar char="§"/>
            </a:pPr>
            <a:r>
              <a:rPr lang="en-US" sz="2000">
                <a:solidFill>
                  <a:srgbClr val="1A2F4B"/>
                </a:solidFill>
                <a:latin typeface="Poppins"/>
                <a:cs typeface="Poppins"/>
              </a:rPr>
              <a:t>Interior Fixture: Doorbell strobe light installed in Living Room and Bedroom(s)</a:t>
            </a:r>
          </a:p>
          <a:p>
            <a:pPr marL="742950" lvl="1" indent="-285750">
              <a:lnSpc>
                <a:spcPts val="2325"/>
              </a:lnSpc>
              <a:buFont typeface="Arial,Sans-Serif"/>
              <a:buChar char="•"/>
            </a:pPr>
            <a:endParaRPr lang="en-US" sz="2000">
              <a:solidFill>
                <a:srgbClr val="1A2F4B"/>
              </a:solidFill>
              <a:latin typeface="Poppins"/>
              <a:cs typeface="Poppins"/>
            </a:endParaRPr>
          </a:p>
          <a:p>
            <a:pPr marL="342900" indent="-342900">
              <a:lnSpc>
                <a:spcPts val="2325"/>
              </a:lnSpc>
              <a:buAutoNum type="arabicPeriod"/>
            </a:pPr>
            <a:r>
              <a:rPr lang="en-US" sz="2000">
                <a:solidFill>
                  <a:srgbClr val="1A2F4B"/>
                </a:solidFill>
                <a:latin typeface="Poppins"/>
                <a:cs typeface="Poppins"/>
              </a:rPr>
              <a:t>Hearing and Visual CO2 / Smoke Detector</a:t>
            </a:r>
          </a:p>
          <a:p>
            <a:pPr marL="800100" lvl="1" indent="-342900">
              <a:lnSpc>
                <a:spcPts val="2325"/>
              </a:lnSpc>
              <a:buFont typeface="Arial"/>
              <a:buChar char="•"/>
            </a:pPr>
            <a:r>
              <a:rPr lang="en-US" sz="2000" u="sng">
                <a:solidFill>
                  <a:srgbClr val="1A2F4B"/>
                </a:solidFill>
                <a:latin typeface="Poppins"/>
                <a:cs typeface="Poppins"/>
              </a:rPr>
              <a:t>Description:</a:t>
            </a:r>
            <a:r>
              <a:rPr lang="en-US" sz="2000">
                <a:solidFill>
                  <a:srgbClr val="1A2F4B"/>
                </a:solidFill>
                <a:latin typeface="Poppins"/>
                <a:cs typeface="Poppins"/>
              </a:rPr>
              <a:t> Produces a high-decibel sound and high-intensity strobe light that flashes rapidly when smoke is detected.</a:t>
            </a:r>
          </a:p>
          <a:p>
            <a:pPr marL="1257300" lvl="2" indent="-342900">
              <a:lnSpc>
                <a:spcPts val="2325"/>
              </a:lnSpc>
              <a:buFont typeface="Wingdings"/>
              <a:buChar char="§"/>
            </a:pPr>
            <a:r>
              <a:rPr lang="en-US" sz="2000">
                <a:solidFill>
                  <a:srgbClr val="1A2F4B"/>
                </a:solidFill>
                <a:latin typeface="Poppins"/>
                <a:cs typeface="Poppins"/>
              </a:rPr>
              <a:t>Interior Fixture: Within 15ft of the entrance door and entrance to Bedroom(s)</a:t>
            </a:r>
          </a:p>
          <a:p>
            <a:pPr marL="800100" lvl="1" indent="-342900">
              <a:lnSpc>
                <a:spcPts val="2325"/>
              </a:lnSpc>
              <a:buFont typeface="Arial,Sans-Serif"/>
              <a:buChar char="•"/>
            </a:pPr>
            <a:endParaRPr lang="en-US" sz="2000">
              <a:solidFill>
                <a:srgbClr val="1A2F4B"/>
              </a:solidFill>
              <a:latin typeface="Poppins"/>
              <a:cs typeface="Poppins"/>
            </a:endParaRPr>
          </a:p>
        </p:txBody>
      </p:sp>
    </p:spTree>
    <p:extLst>
      <p:ext uri="{BB962C8B-B14F-4D97-AF65-F5344CB8AC3E}">
        <p14:creationId xmlns:p14="http://schemas.microsoft.com/office/powerpoint/2010/main" val="52628264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FAD84762-41D9-8AB7-C9EA-A1E55EF2F7C9}"/>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2B29C018-4A93-6A9F-1FB8-0CEFFAE8AD1D}"/>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4E57DB66-A15C-4D91-D882-BBDC0118C70E}"/>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07B3F2BC-3484-63FD-9E7F-D745D9BA700B}"/>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28</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E0CD6B5F-75E0-48C5-650F-6F302BC38A20}"/>
              </a:ext>
            </a:extLst>
          </p:cNvPr>
          <p:cNvSpPr txBox="1"/>
          <p:nvPr/>
        </p:nvSpPr>
        <p:spPr>
          <a:xfrm>
            <a:off x="428331" y="6683867"/>
            <a:ext cx="243591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HVI: Hearing and Visual Features  </a:t>
            </a:r>
          </a:p>
        </p:txBody>
      </p:sp>
      <p:sp>
        <p:nvSpPr>
          <p:cNvPr id="7" name="Rectangle 9">
            <a:extLst>
              <a:ext uri="{FF2B5EF4-FFF2-40B4-BE49-F238E27FC236}">
                <a16:creationId xmlns:a16="http://schemas.microsoft.com/office/drawing/2014/main" id="{DD558DA4-7630-90DE-9EF7-882806313AFE}"/>
              </a:ext>
            </a:extLst>
          </p:cNvPr>
          <p:cNvSpPr txBox="1"/>
          <p:nvPr/>
        </p:nvSpPr>
        <p:spPr>
          <a:xfrm>
            <a:off x="7145843" y="333420"/>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B7A86B1C-F33D-508A-B8F5-FA1749ADA16F}"/>
              </a:ext>
            </a:extLst>
          </p:cNvPr>
          <p:cNvSpPr txBox="1"/>
          <p:nvPr/>
        </p:nvSpPr>
        <p:spPr>
          <a:xfrm>
            <a:off x="493514" y="797868"/>
            <a:ext cx="8978095" cy="24622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r>
              <a:rPr lang="en-US" sz="1800" b="1" u="sng">
                <a:solidFill>
                  <a:srgbClr val="1A2F4B"/>
                </a:solidFill>
                <a:latin typeface="Poppins"/>
                <a:cs typeface="Poppins"/>
              </a:rPr>
              <a:t>Hearing and Visual Apartment Fixtures:</a:t>
            </a:r>
            <a:endParaRPr lang="en-US" sz="1800" b="1">
              <a:latin typeface="Poppins"/>
              <a:cs typeface="Poppins"/>
            </a:endParaRPr>
          </a:p>
          <a:p>
            <a:pPr marL="342900" indent="-342900">
              <a:lnSpc>
                <a:spcPts val="2325"/>
              </a:lnSpc>
              <a:buAutoNum type="arabicPeriod"/>
            </a:pPr>
            <a:r>
              <a:rPr lang="en-US" sz="1400">
                <a:solidFill>
                  <a:srgbClr val="1A2F4B"/>
                </a:solidFill>
                <a:latin typeface="Poppins"/>
                <a:cs typeface="Poppins"/>
              </a:rPr>
              <a:t>Hearing and Visual Doorbell </a:t>
            </a:r>
            <a:endParaRPr lang="en-US" sz="1400">
              <a:latin typeface="Poppins"/>
              <a:cs typeface="Poppins"/>
            </a:endParaRPr>
          </a:p>
          <a:p>
            <a:pPr marL="1200150" lvl="2" indent="-285750">
              <a:lnSpc>
                <a:spcPts val="2325"/>
              </a:lnSpc>
              <a:buFont typeface="Wingdings,Sans-Serif"/>
              <a:buChar char="§"/>
            </a:pPr>
            <a:r>
              <a:rPr lang="en-US" sz="1400">
                <a:solidFill>
                  <a:srgbClr val="1A2F4B"/>
                </a:solidFill>
                <a:latin typeface="Poppins"/>
                <a:cs typeface="Poppins"/>
              </a:rPr>
              <a:t>Exterior Fixture: Doorbell Installed next to door frame </a:t>
            </a:r>
            <a:endParaRPr lang="en-US" sz="1400">
              <a:latin typeface="Poppins"/>
              <a:cs typeface="Poppins"/>
            </a:endParaRPr>
          </a:p>
          <a:p>
            <a:pPr marL="1200150" lvl="2" indent="-285750">
              <a:lnSpc>
                <a:spcPts val="2325"/>
              </a:lnSpc>
              <a:buFont typeface="Wingdings,Sans-Serif"/>
              <a:buChar char="§"/>
            </a:pPr>
            <a:r>
              <a:rPr lang="en-US" sz="1400">
                <a:solidFill>
                  <a:srgbClr val="1A2F4B"/>
                </a:solidFill>
                <a:latin typeface="Poppins"/>
                <a:cs typeface="Poppins"/>
              </a:rPr>
              <a:t>Interior Fixture: Doorbell strobe light installed in Living Room and Bedroom(s)</a:t>
            </a:r>
            <a:endParaRPr lang="en-US" sz="1400">
              <a:latin typeface="Poppins"/>
              <a:cs typeface="Poppins"/>
            </a:endParaRPr>
          </a:p>
          <a:p>
            <a:pPr>
              <a:lnSpc>
                <a:spcPts val="2325"/>
              </a:lnSpc>
            </a:pPr>
            <a:r>
              <a:rPr lang="en-US" sz="1400">
                <a:solidFill>
                  <a:srgbClr val="1A2F4B"/>
                </a:solidFill>
                <a:latin typeface="Poppins"/>
                <a:cs typeface="Poppins"/>
              </a:rPr>
              <a:t>2.   Hearing and Visual CO2 / Smoke Detector </a:t>
            </a:r>
            <a:endParaRPr lang="en-US" sz="1400"/>
          </a:p>
          <a:p>
            <a:pPr marL="1257300" lvl="2" indent="-342900">
              <a:lnSpc>
                <a:spcPts val="2325"/>
              </a:lnSpc>
              <a:buFont typeface="Wingdings,Sans-Serif"/>
              <a:buChar char="§"/>
            </a:pPr>
            <a:r>
              <a:rPr lang="en-US" sz="1400">
                <a:solidFill>
                  <a:srgbClr val="1A2F4B"/>
                </a:solidFill>
                <a:latin typeface="Poppins"/>
                <a:cs typeface="Poppins"/>
              </a:rPr>
              <a:t>Interior Fixture: Within 15ft of the entrance door and entrance to Bedroom(s)</a:t>
            </a:r>
          </a:p>
          <a:p>
            <a:pPr marL="800100" lvl="1" indent="-342900">
              <a:lnSpc>
                <a:spcPts val="2325"/>
              </a:lnSpc>
              <a:buFont typeface="Arial,Sans-Serif"/>
              <a:buChar char="•"/>
            </a:pPr>
            <a:endParaRPr lang="en-US" sz="1400">
              <a:solidFill>
                <a:srgbClr val="1A2F4B"/>
              </a:solidFill>
              <a:latin typeface="Poppins"/>
              <a:cs typeface="Poppins"/>
            </a:endParaRPr>
          </a:p>
          <a:p>
            <a:pPr marL="800100" lvl="1" indent="-342900">
              <a:lnSpc>
                <a:spcPts val="2325"/>
              </a:lnSpc>
              <a:buFont typeface="Arial,Sans-Serif"/>
              <a:buChar char="•"/>
            </a:pPr>
            <a:endParaRPr lang="en-US" sz="1400">
              <a:solidFill>
                <a:srgbClr val="1A2F4B"/>
              </a:solidFill>
              <a:latin typeface="Poppins"/>
              <a:cs typeface="Poppins"/>
            </a:endParaRPr>
          </a:p>
        </p:txBody>
      </p:sp>
      <p:pic>
        <p:nvPicPr>
          <p:cNvPr id="4" name="Picture 3" descr="A bathroom with a door and a towel bar&#10;&#10;AI-generated content may be incorrect.">
            <a:extLst>
              <a:ext uri="{FF2B5EF4-FFF2-40B4-BE49-F238E27FC236}">
                <a16:creationId xmlns:a16="http://schemas.microsoft.com/office/drawing/2014/main" id="{A75F09D1-8C38-5FB8-D8B7-DD9BD1FC29E1}"/>
              </a:ext>
            </a:extLst>
          </p:cNvPr>
          <p:cNvPicPr>
            <a:picLocks noChangeAspect="1"/>
          </p:cNvPicPr>
          <p:nvPr/>
        </p:nvPicPr>
        <p:blipFill>
          <a:blip r:embed="rId3"/>
          <a:stretch>
            <a:fillRect/>
          </a:stretch>
        </p:blipFill>
        <p:spPr>
          <a:xfrm>
            <a:off x="9150540" y="2808021"/>
            <a:ext cx="2971489" cy="4017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white wall with wires and boxes&#10;&#10;AI-generated content may be incorrect.">
            <a:extLst>
              <a:ext uri="{FF2B5EF4-FFF2-40B4-BE49-F238E27FC236}">
                <a16:creationId xmlns:a16="http://schemas.microsoft.com/office/drawing/2014/main" id="{9DF8C094-6EAF-7526-CA30-631B3C6EEF77}"/>
              </a:ext>
            </a:extLst>
          </p:cNvPr>
          <p:cNvPicPr>
            <a:picLocks noChangeAspect="1"/>
          </p:cNvPicPr>
          <p:nvPr/>
        </p:nvPicPr>
        <p:blipFill>
          <a:blip r:embed="rId4"/>
          <a:stretch>
            <a:fillRect/>
          </a:stretch>
        </p:blipFill>
        <p:spPr>
          <a:xfrm>
            <a:off x="5549621" y="2807941"/>
            <a:ext cx="2958976" cy="4017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door with a door handle and a doorknob&#10;&#10;AI-generated content may be incorrect.">
            <a:extLst>
              <a:ext uri="{FF2B5EF4-FFF2-40B4-BE49-F238E27FC236}">
                <a16:creationId xmlns:a16="http://schemas.microsoft.com/office/drawing/2014/main" id="{7AA16909-692A-ED95-5090-C0E362519C6A}"/>
              </a:ext>
            </a:extLst>
          </p:cNvPr>
          <p:cNvPicPr>
            <a:picLocks noChangeAspect="1"/>
          </p:cNvPicPr>
          <p:nvPr/>
        </p:nvPicPr>
        <p:blipFill>
          <a:blip r:embed="rId5"/>
          <a:stretch>
            <a:fillRect/>
          </a:stretch>
        </p:blipFill>
        <p:spPr>
          <a:xfrm>
            <a:off x="989191" y="3436933"/>
            <a:ext cx="3752868" cy="2932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55960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A8017CCB-8130-DB95-02D5-882A841A6156}"/>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3E79A6DF-7980-F1D7-853A-D1229FFB7EE3}"/>
              </a:ext>
            </a:extLst>
          </p:cNvPr>
          <p:cNvPicPr>
            <a:picLocks noChangeAspect="1"/>
          </p:cNvPicPr>
          <p:nvPr/>
        </p:nvPicPr>
        <p:blipFill>
          <a:blip r:embed="rId4"/>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310CEE70-781A-E099-9442-81E9343754DC}"/>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534D0D70-7FB6-D1B9-A97D-DB06AF16013D}"/>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29</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61B85D62-3AE0-6EFA-262F-FE37BB4A9646}"/>
              </a:ext>
            </a:extLst>
          </p:cNvPr>
          <p:cNvSpPr txBox="1"/>
          <p:nvPr/>
        </p:nvSpPr>
        <p:spPr>
          <a:xfrm>
            <a:off x="428331" y="6683867"/>
            <a:ext cx="2435919"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HVI: Hearing and Visual Features  </a:t>
            </a:r>
          </a:p>
        </p:txBody>
      </p:sp>
      <p:sp>
        <p:nvSpPr>
          <p:cNvPr id="7" name="Rectangle 9">
            <a:extLst>
              <a:ext uri="{FF2B5EF4-FFF2-40B4-BE49-F238E27FC236}">
                <a16:creationId xmlns:a16="http://schemas.microsoft.com/office/drawing/2014/main" id="{3D3CD898-E1C9-7507-2534-E9C7DF1D5A7C}"/>
              </a:ext>
            </a:extLst>
          </p:cNvPr>
          <p:cNvSpPr txBox="1"/>
          <p:nvPr/>
        </p:nvSpPr>
        <p:spPr>
          <a:xfrm>
            <a:off x="7145843" y="333420"/>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BA1EECA2-DA98-17A4-E7FB-1F9853CF942B}"/>
              </a:ext>
            </a:extLst>
          </p:cNvPr>
          <p:cNvSpPr txBox="1"/>
          <p:nvPr/>
        </p:nvSpPr>
        <p:spPr>
          <a:xfrm>
            <a:off x="524336" y="797840"/>
            <a:ext cx="8916364" cy="1567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r>
              <a:rPr lang="en-US" sz="1800" b="1" u="sng">
                <a:solidFill>
                  <a:srgbClr val="1A2F4B"/>
                </a:solidFill>
                <a:latin typeface="Poppins"/>
                <a:cs typeface="Poppins"/>
              </a:rPr>
              <a:t>Hearing and Visual Apartment Fixtures:</a:t>
            </a:r>
            <a:endParaRPr lang="en-US" sz="1800">
              <a:latin typeface="Poppins"/>
              <a:cs typeface="Poppins"/>
            </a:endParaRPr>
          </a:p>
          <a:p>
            <a:pPr marL="457200" indent="-457200">
              <a:lnSpc>
                <a:spcPts val="2325"/>
              </a:lnSpc>
              <a:buAutoNum type="arabicPeriod"/>
            </a:pPr>
            <a:r>
              <a:rPr lang="en-US" sz="1600">
                <a:solidFill>
                  <a:srgbClr val="1A2F4B"/>
                </a:solidFill>
                <a:latin typeface="Poppins"/>
                <a:cs typeface="Poppins"/>
              </a:rPr>
              <a:t>Hearing and Visual Doorbell</a:t>
            </a:r>
            <a:endParaRPr lang="en-US" sz="1600">
              <a:latin typeface="Poppins"/>
              <a:cs typeface="Poppins"/>
            </a:endParaRPr>
          </a:p>
          <a:p>
            <a:pPr marL="457200" indent="-457200">
              <a:lnSpc>
                <a:spcPts val="2325"/>
              </a:lnSpc>
              <a:buAutoNum type="arabicPeriod"/>
            </a:pPr>
            <a:r>
              <a:rPr lang="en-US" sz="1600">
                <a:solidFill>
                  <a:srgbClr val="1A2F4B"/>
                </a:solidFill>
                <a:latin typeface="Poppins"/>
                <a:cs typeface="Poppins"/>
              </a:rPr>
              <a:t>Hearing and Visual CO2 / Smoke Detector </a:t>
            </a:r>
            <a:endParaRPr lang="en-US" sz="1600">
              <a:latin typeface="Poppins"/>
              <a:cs typeface="Poppins"/>
            </a:endParaRPr>
          </a:p>
          <a:p>
            <a:pPr>
              <a:lnSpc>
                <a:spcPts val="2325"/>
              </a:lnSpc>
            </a:pPr>
            <a:endParaRPr lang="en-US" sz="1400">
              <a:solidFill>
                <a:srgbClr val="1A2F4B"/>
              </a:solidFill>
              <a:latin typeface="Poppins"/>
              <a:cs typeface="Poppins"/>
            </a:endParaRPr>
          </a:p>
          <a:p>
            <a:pPr marL="457200" lvl="1">
              <a:lnSpc>
                <a:spcPts val="2325"/>
              </a:lnSpc>
            </a:pPr>
            <a:endParaRPr lang="en-US" sz="1400">
              <a:solidFill>
                <a:srgbClr val="1A2F4B"/>
              </a:solidFill>
              <a:latin typeface="Poppins"/>
              <a:cs typeface="Poppins"/>
            </a:endParaRPr>
          </a:p>
        </p:txBody>
      </p:sp>
      <p:pic>
        <p:nvPicPr>
          <p:cNvPr id="3" name="MicrosoftTeams-video">
            <a:hlinkClick r:id="" action="ppaction://media"/>
            <a:extLst>
              <a:ext uri="{FF2B5EF4-FFF2-40B4-BE49-F238E27FC236}">
                <a16:creationId xmlns:a16="http://schemas.microsoft.com/office/drawing/2014/main" id="{424AA800-8CEB-BA4F-A445-D60AEC4301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1381" y="1969385"/>
            <a:ext cx="8032222" cy="4595886"/>
          </a:xfrm>
          <a:prstGeom prst="rect">
            <a:avLst/>
          </a:prstGeom>
        </p:spPr>
      </p:pic>
    </p:spTree>
    <p:extLst>
      <p:ext uri="{BB962C8B-B14F-4D97-AF65-F5344CB8AC3E}">
        <p14:creationId xmlns:p14="http://schemas.microsoft.com/office/powerpoint/2010/main" val="81810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518EBFCE-0BC6-6F94-D164-4885A9EEDF84}"/>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1A326B1D-6D9C-AC41-E10E-D747AA6C8E20}"/>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EF2D57E0-8F23-0A66-06D5-0E5D9F7FA81A}"/>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12F79E15-89EB-63CA-CD2A-822AE8109400}"/>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3</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58F3D585-A8CD-0C8E-9A74-B8313B6B8A15}"/>
              </a:ext>
            </a:extLst>
          </p:cNvPr>
          <p:cNvSpPr txBox="1"/>
          <p:nvPr/>
        </p:nvSpPr>
        <p:spPr>
          <a:xfrm>
            <a:off x="428331" y="6683867"/>
            <a:ext cx="252248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 Resident Workshop Objective</a:t>
            </a:r>
            <a:endParaRPr lang="en-US"/>
          </a:p>
        </p:txBody>
      </p:sp>
      <p:sp>
        <p:nvSpPr>
          <p:cNvPr id="7" name="Rectangle 9">
            <a:extLst>
              <a:ext uri="{FF2B5EF4-FFF2-40B4-BE49-F238E27FC236}">
                <a16:creationId xmlns:a16="http://schemas.microsoft.com/office/drawing/2014/main" id="{AF39A53D-E783-20C0-F5BF-91E830BED278}"/>
              </a:ext>
            </a:extLst>
          </p:cNvPr>
          <p:cNvSpPr txBox="1"/>
          <p:nvPr/>
        </p:nvSpPr>
        <p:spPr>
          <a:xfrm>
            <a:off x="9049042"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solidFill>
                <a:srgbClr val="000000"/>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3259F4E0-AA81-D95F-9456-629719C8E4A2}"/>
              </a:ext>
            </a:extLst>
          </p:cNvPr>
          <p:cNvSpPr txBox="1"/>
          <p:nvPr/>
        </p:nvSpPr>
        <p:spPr>
          <a:xfrm>
            <a:off x="823185" y="1320771"/>
            <a:ext cx="11658100" cy="5986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a:solidFill>
                  <a:srgbClr val="002060"/>
                </a:solidFill>
              </a:rPr>
              <a:t>This workshop is being offered to residents of 760 Eldert Ln and the adjacent Townhouses, who have expressed an interest in the Aging in Place program during their household assessment with HOU. We will discuss the various programs offered at Linden Plaza that may enhance the safety and comfort of your apartment home. </a:t>
            </a:r>
          </a:p>
          <a:p>
            <a:endParaRPr lang="en-US" sz="2000">
              <a:solidFill>
                <a:srgbClr val="002060"/>
              </a:solidFill>
            </a:endParaRPr>
          </a:p>
          <a:p>
            <a:pPr marL="800100" lvl="1" indent="-342900">
              <a:buFont typeface="Courier New"/>
              <a:buChar char="o"/>
            </a:pPr>
            <a:r>
              <a:rPr lang="en-US" sz="2000" b="1" u="sng">
                <a:solidFill>
                  <a:srgbClr val="002060"/>
                </a:solidFill>
              </a:rPr>
              <a:t>Apartment modification programs </a:t>
            </a:r>
          </a:p>
          <a:p>
            <a:pPr marL="1257300" lvl="2" indent="-342900">
              <a:buFont typeface="Wingdings"/>
              <a:buChar char="§"/>
            </a:pPr>
            <a:r>
              <a:rPr lang="en-US" sz="2000">
                <a:solidFill>
                  <a:srgbClr val="002060"/>
                </a:solidFill>
              </a:rPr>
              <a:t>HPD's Aging in Place (AIP) program</a:t>
            </a:r>
            <a:endParaRPr lang="en-US">
              <a:solidFill>
                <a:srgbClr val="002060"/>
              </a:solidFill>
            </a:endParaRPr>
          </a:p>
          <a:p>
            <a:pPr marL="1257300" lvl="2" indent="-342900">
              <a:buFont typeface="Wingdings"/>
              <a:buChar char="§"/>
            </a:pPr>
            <a:r>
              <a:rPr lang="en-US" sz="2000">
                <a:solidFill>
                  <a:srgbClr val="002060"/>
                </a:solidFill>
              </a:rPr>
              <a:t>Walk-In Shower Reasonable Accommodations</a:t>
            </a:r>
          </a:p>
          <a:p>
            <a:pPr marL="1257300" lvl="2" indent="-342900">
              <a:buFont typeface="Wingdings"/>
              <a:buChar char="§"/>
            </a:pPr>
            <a:r>
              <a:rPr lang="en-US" sz="2000">
                <a:solidFill>
                  <a:srgbClr val="002060"/>
                </a:solidFill>
              </a:rPr>
              <a:t>Hearing and Visually Impaired (HVI) Fixtures</a:t>
            </a:r>
          </a:p>
          <a:p>
            <a:pPr marL="800100" lvl="1" indent="-342900">
              <a:buFont typeface="Courier New"/>
              <a:buChar char="o"/>
            </a:pPr>
            <a:endParaRPr lang="en-US" sz="2000">
              <a:solidFill>
                <a:srgbClr val="002060"/>
              </a:solidFill>
            </a:endParaRPr>
          </a:p>
          <a:p>
            <a:pPr marL="800100" lvl="1" indent="-342900">
              <a:buFont typeface="Courier New"/>
              <a:buChar char="o"/>
            </a:pPr>
            <a:r>
              <a:rPr lang="en-US" sz="2000" b="1" u="sng">
                <a:solidFill>
                  <a:srgbClr val="002060"/>
                </a:solidFill>
              </a:rPr>
              <a:t>Forms residents will complete as part of this workshop:</a:t>
            </a:r>
          </a:p>
          <a:p>
            <a:pPr marL="1257300" lvl="2" indent="-342900">
              <a:buFont typeface="Wingdings"/>
              <a:buChar char="§"/>
            </a:pPr>
            <a:r>
              <a:rPr lang="en-US" sz="2000" i="1">
                <a:solidFill>
                  <a:srgbClr val="002060"/>
                </a:solidFill>
              </a:rPr>
              <a:t>HPD Aging in Place Resident Survey form </a:t>
            </a:r>
            <a:endParaRPr lang="en-US" i="1">
              <a:solidFill>
                <a:srgbClr val="002060"/>
              </a:solidFill>
            </a:endParaRPr>
          </a:p>
          <a:p>
            <a:pPr marL="1257300" lvl="2" indent="-342900">
              <a:buFont typeface="Wingdings"/>
              <a:buChar char="§"/>
            </a:pPr>
            <a:r>
              <a:rPr lang="en-US" sz="2000" i="1">
                <a:solidFill>
                  <a:srgbClr val="002060"/>
                </a:solidFill>
              </a:rPr>
              <a:t>Linden Plaza Scope Update and Waiver Form </a:t>
            </a:r>
            <a:r>
              <a:rPr lang="en-US" sz="2000">
                <a:solidFill>
                  <a:srgbClr val="002060"/>
                </a:solidFill>
              </a:rPr>
              <a:t>(Al a carte selections)</a:t>
            </a:r>
          </a:p>
          <a:p>
            <a:pPr marL="1257300" lvl="2" indent="-342900">
              <a:buFont typeface="Wingdings"/>
              <a:buChar char="§"/>
            </a:pPr>
            <a:r>
              <a:rPr lang="en-US" sz="2000" i="1">
                <a:solidFill>
                  <a:srgbClr val="002060"/>
                </a:solidFill>
              </a:rPr>
              <a:t>Hearing and Visual Impairment (HVI) Fixtures Request Form</a:t>
            </a:r>
          </a:p>
          <a:p>
            <a:pPr marL="342900" indent="-342900">
              <a:buFont typeface="Arial"/>
              <a:buChar char="•"/>
            </a:pPr>
            <a:endParaRPr lang="en-US" sz="2000">
              <a:solidFill>
                <a:srgbClr val="002060"/>
              </a:solidFill>
            </a:endParaRPr>
          </a:p>
          <a:p>
            <a:r>
              <a:rPr lang="en-US" sz="2000">
                <a:solidFill>
                  <a:srgbClr val="002060"/>
                </a:solidFill>
              </a:rPr>
              <a:t>*</a:t>
            </a:r>
            <a:r>
              <a:rPr lang="en-US" sz="2000">
                <a:solidFill>
                  <a:srgbClr val="002060"/>
                </a:solidFill>
                <a:highlight>
                  <a:srgbClr val="FFFF00"/>
                </a:highlight>
              </a:rPr>
              <a:t> </a:t>
            </a:r>
            <a:r>
              <a:rPr lang="en-US" sz="1600">
                <a:solidFill>
                  <a:srgbClr val="002060"/>
                </a:solidFill>
                <a:highlight>
                  <a:srgbClr val="FFFF00"/>
                </a:highlight>
              </a:rPr>
              <a:t>By the end of this workshop attendees should submit their</a:t>
            </a:r>
            <a:r>
              <a:rPr lang="en-US" sz="1600" i="1">
                <a:solidFill>
                  <a:srgbClr val="002060"/>
                </a:solidFill>
                <a:highlight>
                  <a:srgbClr val="FFFF00"/>
                </a:highlight>
              </a:rPr>
              <a:t> </a:t>
            </a:r>
            <a:r>
              <a:rPr lang="en-US" sz="1600">
                <a:solidFill>
                  <a:srgbClr val="002060"/>
                </a:solidFill>
                <a:highlight>
                  <a:srgbClr val="FFFF00"/>
                </a:highlight>
              </a:rPr>
              <a:t>documented selections for AIP, HVI and/or a Walk-In shower to the workshop facilitator to provide to the construction team. </a:t>
            </a:r>
          </a:p>
          <a:p>
            <a:pPr algn="ctr"/>
            <a:endParaRPr lang="en-US" sz="2400">
              <a:solidFill>
                <a:srgbClr val="002060"/>
              </a:solidFill>
              <a:highlight>
                <a:srgbClr val="FFFF00"/>
              </a:highlight>
            </a:endParaRPr>
          </a:p>
          <a:p>
            <a:pPr marL="0" marR="0" indent="0" algn="l" defTabSz="966325">
              <a:lnSpc>
                <a:spcPct val="100000"/>
              </a:lnSpc>
              <a:spcBef>
                <a:spcPts val="0"/>
              </a:spcBef>
              <a:spcAft>
                <a:spcPts val="0"/>
              </a:spcAft>
              <a:buClrTx/>
              <a:buSzTx/>
              <a:buFontTx/>
              <a:buNone/>
              <a:tabLst/>
            </a:pPr>
            <a:endParaRPr lang="en-US" sz="1900" b="0" i="0" u="none" strike="noStrike" cap="none" spc="0" normalizeH="0" baseline="0">
              <a:ln>
                <a:noFill/>
              </a:ln>
              <a:solidFill>
                <a:srgbClr val="000000"/>
              </a:solidFill>
              <a:effectLst/>
              <a:uFillTx/>
              <a:latin typeface="+mj-lt"/>
              <a:ea typeface="+mj-ea"/>
              <a:cs typeface="+mj-cs"/>
            </a:endParaRPr>
          </a:p>
        </p:txBody>
      </p:sp>
      <p:sp>
        <p:nvSpPr>
          <p:cNvPr id="2" name="TextBox 1">
            <a:extLst>
              <a:ext uri="{FF2B5EF4-FFF2-40B4-BE49-F238E27FC236}">
                <a16:creationId xmlns:a16="http://schemas.microsoft.com/office/drawing/2014/main" id="{08CB6E83-A862-42E8-6C32-D124DCE18FFF}"/>
              </a:ext>
            </a:extLst>
          </p:cNvPr>
          <p:cNvSpPr txBox="1"/>
          <p:nvPr/>
        </p:nvSpPr>
        <p:spPr>
          <a:xfrm>
            <a:off x="390417" y="787685"/>
            <a:ext cx="4872941"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002060"/>
                </a:solidFill>
              </a:rPr>
              <a:t>Workshop Objective</a:t>
            </a:r>
            <a:endParaRPr lang="en-US">
              <a:solidFill>
                <a:srgbClr val="002060"/>
              </a:solidFill>
            </a:endParaRPr>
          </a:p>
        </p:txBody>
      </p:sp>
    </p:spTree>
    <p:extLst>
      <p:ext uri="{BB962C8B-B14F-4D97-AF65-F5344CB8AC3E}">
        <p14:creationId xmlns:p14="http://schemas.microsoft.com/office/powerpoint/2010/main" val="147326440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9A4B1"/>
        </a:solidFill>
        <a:effectLst/>
      </p:bgPr>
    </p:bg>
    <p:spTree>
      <p:nvGrpSpPr>
        <p:cNvPr id="1" name="">
          <a:extLst>
            <a:ext uri="{FF2B5EF4-FFF2-40B4-BE49-F238E27FC236}">
              <a16:creationId xmlns:a16="http://schemas.microsoft.com/office/drawing/2014/main" id="{79FD0CC4-C910-FFBC-98C5-C6EDBDD9749E}"/>
            </a:ext>
          </a:extLst>
        </p:cNvPr>
        <p:cNvGrpSpPr/>
        <p:nvPr/>
      </p:nvGrpSpPr>
      <p:grpSpPr>
        <a:xfrm>
          <a:off x="0" y="0"/>
          <a:ext cx="0" cy="0"/>
          <a:chOff x="0" y="0"/>
          <a:chExt cx="0" cy="0"/>
        </a:xfrm>
      </p:grpSpPr>
      <p:pic>
        <p:nvPicPr>
          <p:cNvPr id="91" name="CAMBER-logo-final_10.4_Full Logo - White.png" descr="CAMBER-logo-final_10.4_Full Logo - White.png">
            <a:extLst>
              <a:ext uri="{FF2B5EF4-FFF2-40B4-BE49-F238E27FC236}">
                <a16:creationId xmlns:a16="http://schemas.microsoft.com/office/drawing/2014/main" id="{7172A63E-2E7D-692E-A85A-01A7DAFB9E1D}"/>
              </a:ext>
            </a:extLst>
          </p:cNvPr>
          <p:cNvPicPr>
            <a:picLocks noChangeAspect="1"/>
          </p:cNvPicPr>
          <p:nvPr/>
        </p:nvPicPr>
        <p:blipFill>
          <a:blip r:embed="rId2"/>
          <a:stretch>
            <a:fillRect/>
          </a:stretch>
        </p:blipFill>
        <p:spPr>
          <a:xfrm>
            <a:off x="111932" y="196927"/>
            <a:ext cx="1740695" cy="797519"/>
          </a:xfrm>
          <a:prstGeom prst="rect">
            <a:avLst/>
          </a:prstGeom>
          <a:ln w="12700">
            <a:miter lim="400000"/>
          </a:ln>
        </p:spPr>
      </p:pic>
      <p:sp>
        <p:nvSpPr>
          <p:cNvPr id="92" name="Straight Connector 20">
            <a:extLst>
              <a:ext uri="{FF2B5EF4-FFF2-40B4-BE49-F238E27FC236}">
                <a16:creationId xmlns:a16="http://schemas.microsoft.com/office/drawing/2014/main" id="{6F08A68D-6F0E-D826-435F-615D7A17B372}"/>
              </a:ext>
            </a:extLst>
          </p:cNvPr>
          <p:cNvSpPr/>
          <p:nvPr/>
        </p:nvSpPr>
        <p:spPr>
          <a:xfrm>
            <a:off x="412772" y="2428581"/>
            <a:ext cx="12217002" cy="2"/>
          </a:xfrm>
          <a:prstGeom prst="line">
            <a:avLst/>
          </a:prstGeom>
          <a:ln>
            <a:solidFill>
              <a:srgbClr val="FFFFFF"/>
            </a:solidFill>
          </a:ln>
        </p:spPr>
        <p:txBody>
          <a:bodyPr lIns="45718" tIns="45718" rIns="45718" bIns="45718"/>
          <a:lstStyle/>
          <a:p>
            <a:endParaRPr/>
          </a:p>
        </p:txBody>
      </p:sp>
      <p:pic>
        <p:nvPicPr>
          <p:cNvPr id="96" name="CAMBER-logo-final_dk blue.png" descr="CAMBER-logo-final_dk blue.png">
            <a:extLst>
              <a:ext uri="{FF2B5EF4-FFF2-40B4-BE49-F238E27FC236}">
                <a16:creationId xmlns:a16="http://schemas.microsoft.com/office/drawing/2014/main" id="{0D92E891-A36F-698F-CA0F-4BFFFFA69E2B}"/>
              </a:ext>
            </a:extLst>
          </p:cNvPr>
          <p:cNvPicPr>
            <a:picLocks noChangeAspect="1"/>
          </p:cNvPicPr>
          <p:nvPr/>
        </p:nvPicPr>
        <p:blipFill>
          <a:blip r:embed="rId3"/>
          <a:srcRect b="39584"/>
          <a:stretch>
            <a:fillRect/>
          </a:stretch>
        </p:blipFill>
        <p:spPr>
          <a:xfrm>
            <a:off x="5936605" y="2909986"/>
            <a:ext cx="7315201" cy="4419552"/>
          </a:xfrm>
          <a:prstGeom prst="rect">
            <a:avLst/>
          </a:prstGeom>
          <a:ln w="12700">
            <a:miter lim="400000"/>
          </a:ln>
        </p:spPr>
      </p:pic>
      <p:sp>
        <p:nvSpPr>
          <p:cNvPr id="5" name="Slide Number Placeholder 17">
            <a:extLst>
              <a:ext uri="{FF2B5EF4-FFF2-40B4-BE49-F238E27FC236}">
                <a16:creationId xmlns:a16="http://schemas.microsoft.com/office/drawing/2014/main" id="{281CE1E4-AFF7-9BB5-DE44-AAC4878CA414}"/>
              </a:ext>
            </a:extLst>
          </p:cNvPr>
          <p:cNvSpPr txBox="1">
            <a:spLocks/>
          </p:cNvSpPr>
          <p:nvPr/>
        </p:nvSpPr>
        <p:spPr>
          <a:xfrm>
            <a:off x="12462819" y="6678800"/>
            <a:ext cx="180495"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FFFFFF"/>
                </a:solidFill>
                <a:latin typeface="Poppins" panose="00000500000000000000" pitchFamily="2" charset="0"/>
                <a:cs typeface="Poppins" panose="00000500000000000000" pitchFamily="2" charset="0"/>
              </a:rPr>
              <a:pPr/>
              <a:t>30</a:t>
            </a:fld>
            <a:endParaRPr lang="en-US">
              <a:solidFill>
                <a:srgbClr val="FFFFFF"/>
              </a:solidFill>
              <a:latin typeface="Poppins" panose="00000500000000000000" pitchFamily="2" charset="0"/>
              <a:cs typeface="Poppins" panose="00000500000000000000" pitchFamily="2" charset="0"/>
            </a:endParaRPr>
          </a:p>
        </p:txBody>
      </p:sp>
      <p:sp>
        <p:nvSpPr>
          <p:cNvPr id="90" name=".01 Section Title">
            <a:extLst>
              <a:ext uri="{FF2B5EF4-FFF2-40B4-BE49-F238E27FC236}">
                <a16:creationId xmlns:a16="http://schemas.microsoft.com/office/drawing/2014/main" id="{09066641-DA6E-C1E0-B3DD-206A6897266F}"/>
              </a:ext>
            </a:extLst>
          </p:cNvPr>
          <p:cNvSpPr txBox="1"/>
          <p:nvPr/>
        </p:nvSpPr>
        <p:spPr>
          <a:xfrm>
            <a:off x="116040" y="2479685"/>
            <a:ext cx="12536948" cy="16491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p>
            <a:pPr>
              <a:lnSpc>
                <a:spcPct val="90000"/>
              </a:lnSpc>
              <a:defRPr sz="4600">
                <a:solidFill>
                  <a:srgbClr val="FEFBF6"/>
                </a:solidFill>
              </a:defRPr>
            </a:pPr>
            <a:r>
              <a:rPr>
                <a:latin typeface="Poppins"/>
                <a:cs typeface="Poppins"/>
              </a:rPr>
              <a:t>.</a:t>
            </a:r>
            <a:r>
              <a:rPr lang="en-US">
                <a:latin typeface="Poppins"/>
                <a:cs typeface="Poppins"/>
              </a:rPr>
              <a:t>04</a:t>
            </a:r>
            <a:r>
              <a:rPr sz="6800">
                <a:latin typeface="Poppins"/>
                <a:cs typeface="Poppins"/>
              </a:rPr>
              <a:t> </a:t>
            </a:r>
            <a:r>
              <a:rPr lang="en-US" sz="4400">
                <a:latin typeface="Poppins"/>
                <a:cs typeface="Poppins"/>
              </a:rPr>
              <a:t>Uniform Federal Accessibility Standard</a:t>
            </a:r>
          </a:p>
          <a:p>
            <a:pPr>
              <a:lnSpc>
                <a:spcPct val="90000"/>
              </a:lnSpc>
              <a:defRPr sz="4600">
                <a:solidFill>
                  <a:srgbClr val="FEFBF6"/>
                </a:solidFill>
              </a:defRPr>
            </a:pPr>
            <a:r>
              <a:rPr lang="en-US" sz="4400">
                <a:latin typeface="Poppins"/>
                <a:cs typeface="Poppins"/>
              </a:rPr>
              <a:t>      (UFAS) Apartments  </a:t>
            </a:r>
          </a:p>
        </p:txBody>
      </p:sp>
    </p:spTree>
    <p:extLst>
      <p:ext uri="{BB962C8B-B14F-4D97-AF65-F5344CB8AC3E}">
        <p14:creationId xmlns:p14="http://schemas.microsoft.com/office/powerpoint/2010/main" val="368949139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AE2D5496-A5DA-B3B4-9F60-54235E2040AE}"/>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7A3DDAC1-5071-4257-8132-853070BE7693}"/>
              </a:ext>
            </a:extLst>
          </p:cNvPr>
          <p:cNvPicPr>
            <a:picLocks noChangeAspect="1"/>
          </p:cNvPicPr>
          <p:nvPr/>
        </p:nvPicPr>
        <p:blipFill>
          <a:blip r:embed="rId3"/>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1F84D14D-E83A-1F4D-B4EA-F6B8AEDD8549}"/>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C192A557-AB6B-5DBA-387D-70DD6FEBA002}"/>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31</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C8771409-6F9D-8194-8DA3-FA8B9286A454}"/>
              </a:ext>
            </a:extLst>
          </p:cNvPr>
          <p:cNvSpPr txBox="1"/>
          <p:nvPr/>
        </p:nvSpPr>
        <p:spPr>
          <a:xfrm>
            <a:off x="428331" y="6683867"/>
            <a:ext cx="1345877"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UFAS Apartments </a:t>
            </a:r>
          </a:p>
        </p:txBody>
      </p:sp>
      <p:sp>
        <p:nvSpPr>
          <p:cNvPr id="7" name="Rectangle 9">
            <a:extLst>
              <a:ext uri="{FF2B5EF4-FFF2-40B4-BE49-F238E27FC236}">
                <a16:creationId xmlns:a16="http://schemas.microsoft.com/office/drawing/2014/main" id="{92DBB266-DD0A-9912-25DD-3507FC81B45D}"/>
              </a:ext>
            </a:extLst>
          </p:cNvPr>
          <p:cNvSpPr txBox="1"/>
          <p:nvPr/>
        </p:nvSpPr>
        <p:spPr>
          <a:xfrm>
            <a:off x="7145843" y="333420"/>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DFE159AF-7C1B-E325-565E-8BEFE27473A9}"/>
              </a:ext>
            </a:extLst>
          </p:cNvPr>
          <p:cNvSpPr txBox="1"/>
          <p:nvPr/>
        </p:nvSpPr>
        <p:spPr>
          <a:xfrm>
            <a:off x="430230" y="836073"/>
            <a:ext cx="6156728" cy="1113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r>
              <a:rPr lang="en-US" sz="2400" b="1">
                <a:solidFill>
                  <a:srgbClr val="1A2F4B"/>
                </a:solidFill>
                <a:latin typeface="Poppins"/>
                <a:cs typeface="Segoe UI"/>
              </a:rPr>
              <a:t>UFAS Apartments</a:t>
            </a:r>
            <a:r>
              <a:rPr lang="en-US" sz="2400">
                <a:latin typeface="Poppins"/>
                <a:cs typeface="Segoe UI"/>
              </a:rPr>
              <a:t>​</a:t>
            </a:r>
            <a:endParaRPr lang="en-US" sz="2400">
              <a:solidFill>
                <a:srgbClr val="1A2F4B"/>
              </a:solidFill>
              <a:latin typeface="Poppins"/>
              <a:cs typeface="Segoe UI"/>
            </a:endParaRPr>
          </a:p>
          <a:p>
            <a:pPr>
              <a:lnSpc>
                <a:spcPts val="2325"/>
              </a:lnSpc>
            </a:pPr>
            <a:r>
              <a:rPr lang="en-US" sz="1400">
                <a:latin typeface="Poppins"/>
                <a:cs typeface="Segoe UI"/>
              </a:rPr>
              <a:t> </a:t>
            </a:r>
          </a:p>
          <a:p>
            <a:pPr marL="285750" indent="-285750">
              <a:buFont typeface="Arial"/>
              <a:buChar char="•"/>
            </a:pPr>
            <a:endParaRPr lang="en-US" sz="1400">
              <a:solidFill>
                <a:srgbClr val="1A2F4B"/>
              </a:solidFill>
              <a:latin typeface="Poppins"/>
              <a:cs typeface="Segoe UI"/>
            </a:endParaRPr>
          </a:p>
          <a:p>
            <a:pPr marL="285750" indent="-285750">
              <a:buFont typeface="Arial"/>
              <a:buChar char="•"/>
            </a:pPr>
            <a:endParaRPr lang="en-US" sz="1400" b="1">
              <a:solidFill>
                <a:srgbClr val="1A2F4B"/>
              </a:solidFill>
              <a:latin typeface="Poppins"/>
              <a:cs typeface="Segoe UI"/>
            </a:endParaRPr>
          </a:p>
        </p:txBody>
      </p:sp>
      <p:sp>
        <p:nvSpPr>
          <p:cNvPr id="8" name="TextBox 7">
            <a:extLst>
              <a:ext uri="{FF2B5EF4-FFF2-40B4-BE49-F238E27FC236}">
                <a16:creationId xmlns:a16="http://schemas.microsoft.com/office/drawing/2014/main" id="{FC5B0239-8E55-FD2E-2E13-612F46CDF451}"/>
              </a:ext>
            </a:extLst>
          </p:cNvPr>
          <p:cNvSpPr txBox="1"/>
          <p:nvPr/>
        </p:nvSpPr>
        <p:spPr>
          <a:xfrm>
            <a:off x="629817" y="1509868"/>
            <a:ext cx="11744007" cy="501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spc="70">
                <a:solidFill>
                  <a:srgbClr val="1A2F4B"/>
                </a:solidFill>
                <a:latin typeface="Poppins"/>
                <a:cs typeface="Poppins"/>
              </a:rPr>
              <a:t>As part of the preservation of Linden Plaza </a:t>
            </a:r>
            <a:r>
              <a:rPr lang="en-US" sz="2000" b="1" spc="70">
                <a:solidFill>
                  <a:srgbClr val="1A2F4B"/>
                </a:solidFill>
                <a:latin typeface="Poppins"/>
                <a:cs typeface="Poppins"/>
              </a:rPr>
              <a:t>5% all apartments </a:t>
            </a:r>
            <a:r>
              <a:rPr lang="en-US" sz="2000" spc="70">
                <a:solidFill>
                  <a:srgbClr val="1A2F4B"/>
                </a:solidFill>
                <a:latin typeface="Poppins"/>
                <a:cs typeface="Poppins"/>
              </a:rPr>
              <a:t>will be set aside for individuals with a Mobility Impairment (MI) and renovated according to </a:t>
            </a:r>
            <a:r>
              <a:rPr lang="en-US" sz="2000" b="1" u="sng" spc="70">
                <a:solidFill>
                  <a:srgbClr val="1A2F4B"/>
                </a:solidFill>
                <a:latin typeface="Poppins"/>
                <a:cs typeface="Poppins"/>
              </a:rPr>
              <a:t> Uniform Federal Accessibility Standards (UFAS).</a:t>
            </a:r>
            <a:r>
              <a:rPr lang="en-US" sz="2000" spc="70">
                <a:solidFill>
                  <a:srgbClr val="1A2F4B"/>
                </a:solidFill>
                <a:latin typeface="Poppins"/>
                <a:cs typeface="Poppins"/>
              </a:rPr>
              <a:t> </a:t>
            </a:r>
            <a:endParaRPr lang="en-US" sz="2000">
              <a:latin typeface="Helvetica"/>
              <a:cs typeface="Helvetica"/>
            </a:endParaRPr>
          </a:p>
          <a:p>
            <a:endParaRPr lang="en-US" sz="2000" spc="70">
              <a:solidFill>
                <a:srgbClr val="1A2F4B"/>
              </a:solidFill>
              <a:latin typeface="Poppins"/>
              <a:cs typeface="Poppins"/>
            </a:endParaRPr>
          </a:p>
          <a:p>
            <a:pPr marL="285750" indent="-285750">
              <a:buFont typeface="Arial"/>
              <a:buChar char="•"/>
            </a:pPr>
            <a:r>
              <a:rPr lang="en-US" sz="2000" spc="70">
                <a:solidFill>
                  <a:srgbClr val="1A2F4B"/>
                </a:solidFill>
                <a:latin typeface="Poppins"/>
                <a:cs typeface="Poppins"/>
              </a:rPr>
              <a:t>76 apartments at Linden Plaza will be fully accessible.</a:t>
            </a:r>
            <a:endParaRPr lang="en-US" sz="2000">
              <a:latin typeface="Helvetica"/>
              <a:cs typeface="Helvetica"/>
            </a:endParaRPr>
          </a:p>
          <a:p>
            <a:pPr marL="285750" indent="-285750">
              <a:buFont typeface="Arial"/>
              <a:buChar char="•"/>
            </a:pPr>
            <a:endParaRPr lang="en-US" sz="2000" spc="70">
              <a:solidFill>
                <a:srgbClr val="1A2F4B"/>
              </a:solidFill>
              <a:latin typeface="Poppins"/>
              <a:cs typeface="Poppins"/>
            </a:endParaRPr>
          </a:p>
          <a:p>
            <a:pPr marL="285750" indent="-285750">
              <a:buFont typeface="Arial"/>
              <a:buChar char="•"/>
            </a:pPr>
            <a:r>
              <a:rPr lang="en-US" sz="2000" spc="70">
                <a:solidFill>
                  <a:srgbClr val="1A2F4B"/>
                </a:solidFill>
                <a:latin typeface="Poppins"/>
                <a:cs typeface="Poppins"/>
              </a:rPr>
              <a:t>These units will be renovated to be accessible for a person who uses a wheelchair. </a:t>
            </a:r>
            <a:endParaRPr lang="en-US" sz="2000">
              <a:latin typeface="Helvetica"/>
              <a:cs typeface="Helvetica"/>
            </a:endParaRPr>
          </a:p>
          <a:p>
            <a:pPr marL="285750" indent="-285750">
              <a:buFont typeface="Arial"/>
              <a:buChar char="•"/>
            </a:pPr>
            <a:endParaRPr lang="en-US" sz="2000" spc="70">
              <a:solidFill>
                <a:srgbClr val="1A2F4B"/>
              </a:solidFill>
              <a:latin typeface="Poppins"/>
              <a:cs typeface="Poppins"/>
            </a:endParaRPr>
          </a:p>
          <a:p>
            <a:pPr marL="285750" indent="-285750">
              <a:buFont typeface="Arial"/>
              <a:buChar char="•"/>
            </a:pPr>
            <a:r>
              <a:rPr lang="en-US" sz="2000" spc="70">
                <a:solidFill>
                  <a:srgbClr val="1A2F4B"/>
                </a:solidFill>
                <a:latin typeface="Poppins"/>
                <a:cs typeface="Poppins"/>
              </a:rPr>
              <a:t>UFAS units are projected to become available for occupancy in the fall of 2027.</a:t>
            </a:r>
            <a:endParaRPr lang="en-US" sz="2000">
              <a:latin typeface="Helvetica"/>
              <a:cs typeface="Helvetica"/>
            </a:endParaRPr>
          </a:p>
          <a:p>
            <a:pPr marL="285750" indent="-285750">
              <a:buFont typeface="Arial"/>
              <a:buChar char="•"/>
            </a:pPr>
            <a:endParaRPr lang="en-US" sz="2000" spc="70">
              <a:solidFill>
                <a:srgbClr val="1A2F4B"/>
              </a:solidFill>
              <a:latin typeface="Poppins"/>
              <a:cs typeface="Poppins"/>
            </a:endParaRPr>
          </a:p>
          <a:p>
            <a:pPr marL="285750" indent="-285750">
              <a:buFont typeface="Arial"/>
              <a:buChar char="•"/>
            </a:pPr>
            <a:r>
              <a:rPr lang="en-US" sz="2000" spc="70">
                <a:solidFill>
                  <a:srgbClr val="1A2F4B"/>
                </a:solidFill>
                <a:latin typeface="Poppins"/>
                <a:cs typeface="Poppins"/>
              </a:rPr>
              <a:t>Apartments in Building 2 (790 Eldert Ln) and Building 4 (765 Lincoln Avenue) will be converted to meet UFAS requirements. </a:t>
            </a:r>
          </a:p>
          <a:p>
            <a:endParaRPr lang="en-US" sz="2000" spc="70">
              <a:solidFill>
                <a:srgbClr val="1A2F4B"/>
              </a:solidFill>
              <a:latin typeface="Poppins"/>
              <a:cs typeface="Poppins"/>
            </a:endParaRPr>
          </a:p>
          <a:p>
            <a:pPr marL="285750" indent="-285750">
              <a:buFont typeface="Arial"/>
              <a:buChar char="•"/>
            </a:pPr>
            <a:r>
              <a:rPr lang="en-US" sz="2000" spc="70">
                <a:solidFill>
                  <a:srgbClr val="1A2F4B"/>
                </a:solidFill>
                <a:latin typeface="Poppins"/>
                <a:cs typeface="Poppins"/>
              </a:rPr>
              <a:t>Residents with a mobility impairment who are interested in transferring into a fully accessible unit should contact the Leasing and Compliance office to be added to the internal transfer waitlist.</a:t>
            </a:r>
            <a:endParaRPr lang="en-US" sz="2000"/>
          </a:p>
        </p:txBody>
      </p:sp>
    </p:spTree>
    <p:extLst>
      <p:ext uri="{BB962C8B-B14F-4D97-AF65-F5344CB8AC3E}">
        <p14:creationId xmlns:p14="http://schemas.microsoft.com/office/powerpoint/2010/main" val="149550789"/>
      </p:ext>
    </p:extLst>
  </p:cSld>
  <p:clrMapOvr>
    <a:masterClrMapping/>
  </p:clrMapOvr>
  <p:transition spd="med"/>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74AF5994-4A1B-A9E0-6FD0-61FF4ABF2CA4}"/>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6BCA14F7-0B25-12D3-A562-596DC5BFE272}"/>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FF785CCE-33CE-5BBB-DB4B-C4BD66F318A2}"/>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6BC177BD-8B79-47D3-37D4-424564965031}"/>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32</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95912E78-E700-7902-AC0B-A1C297CD8BE7}"/>
              </a:ext>
            </a:extLst>
          </p:cNvPr>
          <p:cNvSpPr txBox="1"/>
          <p:nvPr/>
        </p:nvSpPr>
        <p:spPr>
          <a:xfrm>
            <a:off x="428331" y="6683867"/>
            <a:ext cx="1345877"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UFAS Apartments </a:t>
            </a:r>
          </a:p>
        </p:txBody>
      </p:sp>
      <p:sp>
        <p:nvSpPr>
          <p:cNvPr id="7" name="Rectangle 9">
            <a:extLst>
              <a:ext uri="{FF2B5EF4-FFF2-40B4-BE49-F238E27FC236}">
                <a16:creationId xmlns:a16="http://schemas.microsoft.com/office/drawing/2014/main" id="{1B937F8E-70CE-FA89-E6EC-6905F07D9D47}"/>
              </a:ext>
            </a:extLst>
          </p:cNvPr>
          <p:cNvSpPr txBox="1"/>
          <p:nvPr/>
        </p:nvSpPr>
        <p:spPr>
          <a:xfrm>
            <a:off x="7145843" y="333420"/>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C8D51FBA-4D63-9C2E-3B37-DE948AC0DDFB}"/>
              </a:ext>
            </a:extLst>
          </p:cNvPr>
          <p:cNvSpPr txBox="1"/>
          <p:nvPr/>
        </p:nvSpPr>
        <p:spPr>
          <a:xfrm>
            <a:off x="420394" y="795050"/>
            <a:ext cx="11790927" cy="1692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r>
              <a:rPr lang="en-US" sz="2000" b="1">
                <a:solidFill>
                  <a:srgbClr val="1A2F4B"/>
                </a:solidFill>
                <a:latin typeface="Poppins"/>
                <a:cs typeface="Segoe UI"/>
              </a:rPr>
              <a:t>UFAS Apartment Features</a:t>
            </a:r>
            <a:endParaRPr lang="en-US" sz="2000">
              <a:latin typeface="Poppins"/>
              <a:cs typeface="Segoe UI"/>
            </a:endParaRPr>
          </a:p>
          <a:p>
            <a:pPr>
              <a:lnSpc>
                <a:spcPts val="2325"/>
              </a:lnSpc>
            </a:pPr>
            <a:r>
              <a:rPr lang="en-US" sz="2000" i="1">
                <a:solidFill>
                  <a:srgbClr val="1A2F4B"/>
                </a:solidFill>
                <a:latin typeface="Poppins"/>
                <a:cs typeface="Segoe UI"/>
              </a:rPr>
              <a:t>Finishes for UFAS apartments are identical to non-UFAS apartments the only difference is height of fixtures and additional accessibility features.</a:t>
            </a:r>
          </a:p>
          <a:p>
            <a:pPr>
              <a:lnSpc>
                <a:spcPts val="2325"/>
              </a:lnSpc>
            </a:pPr>
            <a:r>
              <a:rPr lang="en-US" sz="1400" i="1">
                <a:latin typeface="Poppins"/>
                <a:cs typeface="Segoe UI"/>
              </a:rPr>
              <a:t> </a:t>
            </a:r>
          </a:p>
          <a:p>
            <a:pPr marL="285750" indent="-285750">
              <a:buFont typeface="Arial"/>
              <a:buChar char="•"/>
            </a:pPr>
            <a:endParaRPr lang="en-US" sz="1400">
              <a:solidFill>
                <a:srgbClr val="1A2F4B"/>
              </a:solidFill>
              <a:latin typeface="Poppins"/>
              <a:cs typeface="Segoe UI"/>
            </a:endParaRPr>
          </a:p>
          <a:p>
            <a:pPr marL="285750" indent="-285750">
              <a:buFont typeface="Arial"/>
              <a:buChar char="•"/>
            </a:pPr>
            <a:endParaRPr lang="en-US" sz="1400" b="1">
              <a:solidFill>
                <a:srgbClr val="1A2F4B"/>
              </a:solidFill>
              <a:latin typeface="Poppins"/>
              <a:cs typeface="Segoe UI"/>
            </a:endParaRPr>
          </a:p>
        </p:txBody>
      </p:sp>
      <p:sp>
        <p:nvSpPr>
          <p:cNvPr id="10" name="TextBox 9">
            <a:extLst>
              <a:ext uri="{FF2B5EF4-FFF2-40B4-BE49-F238E27FC236}">
                <a16:creationId xmlns:a16="http://schemas.microsoft.com/office/drawing/2014/main" id="{A5B36CC6-72DA-CE91-C927-72BFC8A93952}"/>
              </a:ext>
            </a:extLst>
          </p:cNvPr>
          <p:cNvSpPr txBox="1"/>
          <p:nvPr/>
        </p:nvSpPr>
        <p:spPr>
          <a:xfrm>
            <a:off x="1324951" y="1917553"/>
            <a:ext cx="5167585" cy="53245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b="1" spc="70">
                <a:solidFill>
                  <a:srgbClr val="1A2F4B"/>
                </a:solidFill>
                <a:latin typeface="Poppins"/>
                <a:cs typeface="Poppins"/>
              </a:rPr>
              <a:t>Kitchen:</a:t>
            </a:r>
          </a:p>
          <a:p>
            <a:pPr marL="285750" indent="-285750">
              <a:buFont typeface="Arial"/>
              <a:buChar char="•"/>
            </a:pPr>
            <a:r>
              <a:rPr lang="en-US" sz="2000" spc="70">
                <a:solidFill>
                  <a:srgbClr val="1A2F4B"/>
                </a:solidFill>
                <a:latin typeface="Poppins"/>
                <a:cs typeface="Poppins"/>
              </a:rPr>
              <a:t>Accessible base cabinet</a:t>
            </a:r>
          </a:p>
          <a:p>
            <a:pPr marL="285750" indent="-285750">
              <a:buFont typeface="Arial"/>
              <a:buChar char="•"/>
            </a:pPr>
            <a:r>
              <a:rPr lang="en-US" sz="2000" spc="70">
                <a:solidFill>
                  <a:srgbClr val="1A2F4B"/>
                </a:solidFill>
                <a:latin typeface="Poppins"/>
                <a:cs typeface="Poppins"/>
              </a:rPr>
              <a:t>Lowered upper cabinets</a:t>
            </a:r>
          </a:p>
          <a:p>
            <a:pPr marL="285750" indent="-285750">
              <a:buFont typeface="Arial"/>
              <a:buChar char="•"/>
            </a:pPr>
            <a:r>
              <a:rPr lang="en-US" sz="2000" spc="70">
                <a:solidFill>
                  <a:srgbClr val="1A2F4B"/>
                </a:solidFill>
                <a:latin typeface="Poppins"/>
                <a:cs typeface="Poppins"/>
              </a:rPr>
              <a:t>Accessible sink</a:t>
            </a:r>
          </a:p>
          <a:p>
            <a:pPr marL="285750" indent="-285750">
              <a:buFont typeface="Arial"/>
              <a:buChar char="•"/>
            </a:pPr>
            <a:r>
              <a:rPr lang="en-US" sz="2000" spc="70">
                <a:solidFill>
                  <a:srgbClr val="1A2F4B"/>
                </a:solidFill>
                <a:latin typeface="Poppins"/>
                <a:cs typeface="Poppins"/>
              </a:rPr>
              <a:t>Accessible stove</a:t>
            </a:r>
          </a:p>
          <a:p>
            <a:pPr marL="285750" indent="-285750">
              <a:buFont typeface="Arial"/>
              <a:buChar char="•"/>
            </a:pPr>
            <a:r>
              <a:rPr lang="en-US" sz="2000" spc="70">
                <a:solidFill>
                  <a:srgbClr val="1A2F4B"/>
                </a:solidFill>
                <a:latin typeface="Poppins"/>
                <a:cs typeface="Poppins"/>
              </a:rPr>
              <a:t>Hood range control switches</a:t>
            </a:r>
          </a:p>
          <a:p>
            <a:pPr marL="285750" indent="-285750">
              <a:buFont typeface="Arial"/>
              <a:buChar char="•"/>
            </a:pPr>
            <a:endParaRPr lang="en-US" sz="2000" spc="70">
              <a:solidFill>
                <a:srgbClr val="1A2F4B"/>
              </a:solidFill>
              <a:latin typeface="Poppins"/>
              <a:cs typeface="Poppins"/>
            </a:endParaRPr>
          </a:p>
          <a:p>
            <a:r>
              <a:rPr lang="en-US" sz="2000" b="1" spc="70">
                <a:solidFill>
                  <a:srgbClr val="1A2F4B"/>
                </a:solidFill>
                <a:latin typeface="Poppins"/>
                <a:cs typeface="Poppins"/>
              </a:rPr>
              <a:t>Bathroom:</a:t>
            </a:r>
          </a:p>
          <a:p>
            <a:pPr marL="285750" indent="-285750">
              <a:buFont typeface="Arial"/>
              <a:buChar char="•"/>
            </a:pPr>
            <a:r>
              <a:rPr lang="en-US" sz="2000" spc="70">
                <a:solidFill>
                  <a:srgbClr val="1A2F4B"/>
                </a:solidFill>
                <a:latin typeface="Poppins"/>
                <a:cs typeface="Poppins"/>
              </a:rPr>
              <a:t>ADA compliant toilet</a:t>
            </a:r>
          </a:p>
          <a:p>
            <a:pPr marL="285750" indent="-285750">
              <a:buFont typeface="Arial"/>
              <a:buChar char="•"/>
            </a:pPr>
            <a:r>
              <a:rPr lang="en-US" sz="2000" spc="70">
                <a:solidFill>
                  <a:srgbClr val="1A2F4B"/>
                </a:solidFill>
                <a:latin typeface="Poppins"/>
                <a:cs typeface="Poppins"/>
              </a:rPr>
              <a:t>Grab bars</a:t>
            </a:r>
          </a:p>
          <a:p>
            <a:pPr marL="285750" indent="-285750">
              <a:buFont typeface="Arial"/>
              <a:buChar char="•"/>
            </a:pPr>
            <a:r>
              <a:rPr lang="en-US" sz="2000" spc="70">
                <a:solidFill>
                  <a:srgbClr val="1A2F4B"/>
                </a:solidFill>
                <a:latin typeface="Poppins"/>
                <a:cs typeface="Poppins"/>
              </a:rPr>
              <a:t>Handheld showerhead</a:t>
            </a:r>
          </a:p>
          <a:p>
            <a:pPr marL="285750" indent="-285750">
              <a:buFont typeface="Arial"/>
              <a:buChar char="•"/>
            </a:pPr>
            <a:r>
              <a:rPr lang="en-US" sz="2000" spc="70">
                <a:solidFill>
                  <a:srgbClr val="1A2F4B"/>
                </a:solidFill>
                <a:latin typeface="Poppins"/>
                <a:cs typeface="Poppins"/>
              </a:rPr>
              <a:t>Accessible vanity</a:t>
            </a:r>
          </a:p>
          <a:p>
            <a:pPr marL="285750" indent="-285750">
              <a:buFont typeface="Arial"/>
              <a:buChar char="•"/>
            </a:pPr>
            <a:r>
              <a:rPr lang="en-US" sz="2000" spc="70">
                <a:solidFill>
                  <a:srgbClr val="1A2F4B"/>
                </a:solidFill>
                <a:latin typeface="Poppins"/>
                <a:cs typeface="Poppins"/>
              </a:rPr>
              <a:t>Lowered medicine cabinet &amp; mirror</a:t>
            </a:r>
          </a:p>
          <a:p>
            <a:pPr marL="285750" indent="-285750">
              <a:buFont typeface="Arial"/>
              <a:buChar char="•"/>
            </a:pPr>
            <a:endParaRPr lang="en-US" sz="1600" spc="70">
              <a:solidFill>
                <a:srgbClr val="1A2F4B"/>
              </a:solidFill>
              <a:latin typeface="Poppins"/>
              <a:cs typeface="Poppins"/>
            </a:endParaRPr>
          </a:p>
          <a:p>
            <a:pPr marL="285750" indent="-285750">
              <a:buFont typeface="Arial"/>
              <a:buChar char="•"/>
            </a:pPr>
            <a:endParaRPr lang="en-US" sz="1600" b="1" spc="70">
              <a:solidFill>
                <a:srgbClr val="1A2F4B"/>
              </a:solidFill>
              <a:latin typeface="Poppins"/>
              <a:cs typeface="Poppins"/>
            </a:endParaRPr>
          </a:p>
          <a:p>
            <a:pPr marL="285750" indent="-285750">
              <a:buFont typeface="Arial"/>
              <a:buChar char="•"/>
            </a:pPr>
            <a:endParaRPr lang="en-US" sz="1600" spc="70">
              <a:solidFill>
                <a:srgbClr val="1A2F4B"/>
              </a:solidFill>
              <a:latin typeface="Poppins"/>
              <a:cs typeface="Poppins"/>
            </a:endParaRPr>
          </a:p>
          <a:p>
            <a:pPr marL="285750" indent="-285750">
              <a:buFont typeface="Arial"/>
              <a:buChar char="•"/>
            </a:pPr>
            <a:endParaRPr lang="en-US" sz="1600" spc="70">
              <a:solidFill>
                <a:srgbClr val="1A2F4B"/>
              </a:solidFill>
              <a:latin typeface="Poppins"/>
              <a:cs typeface="Poppins"/>
            </a:endParaRPr>
          </a:p>
          <a:p>
            <a:pPr marL="285750" indent="-285750">
              <a:buFont typeface="Arial"/>
              <a:buChar char="•"/>
            </a:pPr>
            <a:endParaRPr lang="en-US" sz="1600" spc="70">
              <a:solidFill>
                <a:srgbClr val="1A2F4B"/>
              </a:solidFill>
              <a:latin typeface="Poppins"/>
              <a:cs typeface="Poppins"/>
            </a:endParaRPr>
          </a:p>
        </p:txBody>
      </p:sp>
      <p:sp>
        <p:nvSpPr>
          <p:cNvPr id="2" name="TextBox 1">
            <a:extLst>
              <a:ext uri="{FF2B5EF4-FFF2-40B4-BE49-F238E27FC236}">
                <a16:creationId xmlns:a16="http://schemas.microsoft.com/office/drawing/2014/main" id="{6B2C1595-0659-C289-619E-FDD16B9AD4FF}"/>
              </a:ext>
            </a:extLst>
          </p:cNvPr>
          <p:cNvSpPr txBox="1"/>
          <p:nvPr/>
        </p:nvSpPr>
        <p:spPr>
          <a:xfrm>
            <a:off x="6204670" y="2155782"/>
            <a:ext cx="5969963" cy="2985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b="1" spc="70">
                <a:solidFill>
                  <a:srgbClr val="1A2F4B"/>
                </a:solidFill>
                <a:latin typeface="Poppins"/>
                <a:cs typeface="Poppins"/>
              </a:rPr>
              <a:t>Other Features:</a:t>
            </a:r>
          </a:p>
          <a:p>
            <a:pPr marL="285750" indent="-285750">
              <a:buFont typeface="Arial"/>
              <a:buChar char="•"/>
            </a:pPr>
            <a:r>
              <a:rPr lang="en-US" sz="2000" spc="70">
                <a:solidFill>
                  <a:srgbClr val="1A2F4B"/>
                </a:solidFill>
                <a:latin typeface="Poppins"/>
                <a:cs typeface="Poppins"/>
              </a:rPr>
              <a:t>Expanded entrance ways</a:t>
            </a:r>
          </a:p>
          <a:p>
            <a:pPr marL="285750" indent="-285750">
              <a:buFont typeface="Arial"/>
              <a:buChar char="•"/>
            </a:pPr>
            <a:r>
              <a:rPr lang="en-US" sz="2000" spc="70">
                <a:solidFill>
                  <a:srgbClr val="1A2F4B"/>
                </a:solidFill>
                <a:latin typeface="Poppins"/>
                <a:cs typeface="Poppins"/>
              </a:rPr>
              <a:t>Expanded through ways</a:t>
            </a:r>
          </a:p>
          <a:p>
            <a:pPr marL="285750" indent="-285750">
              <a:buFont typeface="Arial"/>
              <a:buChar char="•"/>
            </a:pPr>
            <a:r>
              <a:rPr lang="en-US" sz="2000" spc="70">
                <a:solidFill>
                  <a:srgbClr val="1A2F4B"/>
                </a:solidFill>
                <a:latin typeface="Poppins"/>
                <a:cs typeface="Poppins"/>
              </a:rPr>
              <a:t>Heightened or extended electrical outlets</a:t>
            </a:r>
          </a:p>
          <a:p>
            <a:pPr marL="285750" indent="-285750">
              <a:buFont typeface="Arial"/>
              <a:buChar char="•"/>
            </a:pPr>
            <a:r>
              <a:rPr lang="en-US" sz="2000" spc="70">
                <a:solidFill>
                  <a:srgbClr val="1A2F4B"/>
                </a:solidFill>
                <a:latin typeface="Poppins"/>
                <a:cs typeface="Poppins"/>
              </a:rPr>
              <a:t>Lowered closet rail and shelf</a:t>
            </a:r>
          </a:p>
          <a:p>
            <a:pPr marL="285750" indent="-285750">
              <a:buFont typeface="Arial"/>
              <a:buChar char="•"/>
            </a:pPr>
            <a:r>
              <a:rPr lang="en-US" sz="2000" spc="70">
                <a:solidFill>
                  <a:srgbClr val="1A2F4B"/>
                </a:solidFill>
                <a:latin typeface="Poppins"/>
                <a:cs typeface="Poppins"/>
              </a:rPr>
              <a:t>Ramp saddle at all thresholds</a:t>
            </a:r>
          </a:p>
          <a:p>
            <a:pPr marL="285750" indent="-285750">
              <a:buFont typeface="Arial"/>
              <a:buChar char="•"/>
            </a:pPr>
            <a:r>
              <a:rPr lang="en-US" sz="2000" spc="70">
                <a:solidFill>
                  <a:srgbClr val="1A2F4B"/>
                </a:solidFill>
                <a:latin typeface="Poppins"/>
                <a:cs typeface="Poppins"/>
              </a:rPr>
              <a:t>Automatic door opener</a:t>
            </a:r>
          </a:p>
          <a:p>
            <a:pPr marL="285750" indent="-285750">
              <a:buFont typeface="Arial"/>
              <a:buChar char="•"/>
            </a:pPr>
            <a:endParaRPr lang="en-US" sz="1600" spc="70">
              <a:solidFill>
                <a:srgbClr val="1A2F4B"/>
              </a:solidFill>
              <a:latin typeface="Poppins"/>
              <a:cs typeface="Poppins"/>
            </a:endParaRPr>
          </a:p>
          <a:p>
            <a:pPr marL="285750" indent="-285750">
              <a:buFont typeface="Arial"/>
              <a:buChar char="•"/>
            </a:pPr>
            <a:endParaRPr lang="en-US" sz="1600" spc="70">
              <a:solidFill>
                <a:srgbClr val="1A2F4B"/>
              </a:solidFill>
              <a:latin typeface="Poppins"/>
              <a:cs typeface="Poppins"/>
            </a:endParaRPr>
          </a:p>
          <a:p>
            <a:pPr marL="285750" indent="-285750">
              <a:buFont typeface="Arial"/>
              <a:buChar char="•"/>
            </a:pPr>
            <a:endParaRPr lang="en-US" sz="1600" spc="70">
              <a:solidFill>
                <a:srgbClr val="1A2F4B"/>
              </a:solidFill>
              <a:latin typeface="Poppins"/>
              <a:cs typeface="Poppins"/>
            </a:endParaRPr>
          </a:p>
        </p:txBody>
      </p:sp>
      <p:sp>
        <p:nvSpPr>
          <p:cNvPr id="3" name="TextBox 2">
            <a:extLst>
              <a:ext uri="{FF2B5EF4-FFF2-40B4-BE49-F238E27FC236}">
                <a16:creationId xmlns:a16="http://schemas.microsoft.com/office/drawing/2014/main" id="{5AB87C3A-5E1E-341F-F6F7-B087914F78C2}"/>
              </a:ext>
            </a:extLst>
          </p:cNvPr>
          <p:cNvSpPr txBox="1"/>
          <p:nvPr/>
        </p:nvSpPr>
        <p:spPr>
          <a:xfrm>
            <a:off x="7356296" y="4678166"/>
            <a:ext cx="2743200"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66325" rtl="0" fontAlgn="auto" latinLnBrk="0" hangingPunct="0">
              <a:lnSpc>
                <a:spcPct val="100000"/>
              </a:lnSpc>
              <a:spcBef>
                <a:spcPts val="0"/>
              </a:spcBef>
              <a:spcAft>
                <a:spcPts val="0"/>
              </a:spcAft>
              <a:buClrTx/>
              <a:buSzTx/>
              <a:buFontTx/>
              <a:buNone/>
              <a:tabLst/>
            </a:pPr>
            <a:endParaRPr lang="en-US" sz="1900" b="0" i="0" u="none" strike="noStrike" cap="none" spc="0" normalizeH="0" baseline="0">
              <a:ln>
                <a:noFill/>
              </a:ln>
              <a:solidFill>
                <a:srgbClr val="000000"/>
              </a:solidFill>
              <a:effectLst/>
              <a:uFillTx/>
              <a:latin typeface="+mj-lt"/>
              <a:ea typeface="+mj-ea"/>
              <a:cs typeface="+mj-cs"/>
            </a:endParaRPr>
          </a:p>
        </p:txBody>
      </p:sp>
    </p:spTree>
    <p:extLst>
      <p:ext uri="{BB962C8B-B14F-4D97-AF65-F5344CB8AC3E}">
        <p14:creationId xmlns:p14="http://schemas.microsoft.com/office/powerpoint/2010/main" val="19102611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4B9004E8-74F0-79B9-9027-588B09A54075}"/>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16AD929C-8BD2-83E1-85F7-80BB98352872}"/>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3A9F7B06-5028-EBC4-EF64-4B628D2C841B}"/>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525B5813-9D7D-BC51-92D3-BCEA7D0F3895}"/>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33</a:t>
            </a:fld>
            <a:endParaRPr lang="en-US">
              <a:solidFill>
                <a:srgbClr val="12304D"/>
              </a:solidFill>
              <a:latin typeface="Poppins" panose="00000500000000000000" pitchFamily="2" charset="0"/>
              <a:cs typeface="Poppins" panose="00000500000000000000" pitchFamily="2" charset="0"/>
            </a:endParaRPr>
          </a:p>
        </p:txBody>
      </p:sp>
      <p:sp>
        <p:nvSpPr>
          <p:cNvPr id="7" name="Rectangle 9">
            <a:extLst>
              <a:ext uri="{FF2B5EF4-FFF2-40B4-BE49-F238E27FC236}">
                <a16:creationId xmlns:a16="http://schemas.microsoft.com/office/drawing/2014/main" id="{1A6D1A02-34FE-AECB-680B-C08D13D0C50C}"/>
              </a:ext>
            </a:extLst>
          </p:cNvPr>
          <p:cNvSpPr txBox="1"/>
          <p:nvPr/>
        </p:nvSpPr>
        <p:spPr>
          <a:xfrm>
            <a:off x="9095069" y="299813"/>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AF4E4661-91B8-8F99-B45E-C9EC183E3BB2}"/>
              </a:ext>
            </a:extLst>
          </p:cNvPr>
          <p:cNvSpPr txBox="1"/>
          <p:nvPr/>
        </p:nvSpPr>
        <p:spPr>
          <a:xfrm>
            <a:off x="1313327" y="2765617"/>
            <a:ext cx="10931927" cy="4421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ts val="2325"/>
              </a:lnSpc>
            </a:pPr>
            <a:endParaRPr lang="en-US" sz="2000" b="1">
              <a:solidFill>
                <a:srgbClr val="1A2F4B"/>
              </a:solidFill>
              <a:latin typeface="Poppins"/>
              <a:cs typeface="Segoe UI"/>
            </a:endParaRPr>
          </a:p>
          <a:p>
            <a:pPr>
              <a:lnSpc>
                <a:spcPts val="2325"/>
              </a:lnSpc>
            </a:pPr>
            <a:r>
              <a:rPr lang="en-US" sz="2400" b="1">
                <a:solidFill>
                  <a:srgbClr val="1A2F4B"/>
                </a:solidFill>
                <a:latin typeface="Poppins"/>
                <a:cs typeface="Segoe UI"/>
              </a:rPr>
              <a:t>Before exiting, please submit your completed forms for the following:</a:t>
            </a:r>
            <a:endParaRPr lang="en-US" sz="2400">
              <a:latin typeface="helvetica"/>
              <a:cs typeface="helvetica"/>
            </a:endParaRPr>
          </a:p>
          <a:p>
            <a:pPr marL="285750" indent="-285750">
              <a:buFont typeface="Arial"/>
              <a:buChar char="•"/>
            </a:pPr>
            <a:r>
              <a:rPr lang="en-US" sz="2000" i="1" spc="70">
                <a:solidFill>
                  <a:srgbClr val="1A2F4B"/>
                </a:solidFill>
                <a:latin typeface="Poppins"/>
                <a:cs typeface="Poppins"/>
              </a:rPr>
              <a:t>HPD Aging in Place Resident Survey form </a:t>
            </a:r>
          </a:p>
          <a:p>
            <a:pPr marL="285750" indent="-285750">
              <a:buFont typeface="Arial"/>
              <a:buChar char="•"/>
            </a:pPr>
            <a:r>
              <a:rPr lang="en-US" sz="2000" i="1" spc="70">
                <a:solidFill>
                  <a:srgbClr val="1A2F4B"/>
                </a:solidFill>
                <a:latin typeface="Poppins"/>
                <a:cs typeface="Poppins"/>
              </a:rPr>
              <a:t>Linden Plaza Scope Update and Waiver Form (Al a carte selections)</a:t>
            </a:r>
          </a:p>
          <a:p>
            <a:pPr marL="285750" indent="-285750">
              <a:buFont typeface="Arial"/>
              <a:buChar char="•"/>
            </a:pPr>
            <a:r>
              <a:rPr lang="en-US" sz="2000" i="1" spc="70">
                <a:solidFill>
                  <a:srgbClr val="1A2F4B"/>
                </a:solidFill>
                <a:latin typeface="Poppins"/>
                <a:cs typeface="Poppins"/>
              </a:rPr>
              <a:t>Hearing and Visual Impairment (HVI) Fixtures Request Form</a:t>
            </a:r>
          </a:p>
          <a:p>
            <a:pPr marL="285750" indent="-285750">
              <a:buFont typeface="Arial"/>
              <a:buChar char="•"/>
            </a:pPr>
            <a:endParaRPr lang="en-US" sz="2000" spc="70">
              <a:solidFill>
                <a:srgbClr val="1A2F4B"/>
              </a:solidFill>
              <a:latin typeface="Poppins"/>
              <a:cs typeface="Poppins"/>
            </a:endParaRPr>
          </a:p>
          <a:p>
            <a:pPr marL="285750" indent="-285750">
              <a:buFont typeface="Arial"/>
              <a:buChar char="•"/>
            </a:pPr>
            <a:endParaRPr lang="en-US" sz="2000" spc="70">
              <a:solidFill>
                <a:srgbClr val="1A2F4B"/>
              </a:solidFill>
              <a:latin typeface="Poppins"/>
              <a:cs typeface="Poppins"/>
            </a:endParaRPr>
          </a:p>
          <a:p>
            <a:pPr algn="ctr">
              <a:lnSpc>
                <a:spcPts val="2325"/>
              </a:lnSpc>
            </a:pPr>
            <a:r>
              <a:rPr lang="en-US" sz="2400" b="1">
                <a:solidFill>
                  <a:srgbClr val="1A2F4B"/>
                </a:solidFill>
                <a:latin typeface="Poppins"/>
                <a:cs typeface="Segoe UI"/>
              </a:rPr>
              <a:t>Receipt of these documents is required to ensure you receive the modifications you want to your apartment.</a:t>
            </a:r>
            <a:r>
              <a:rPr lang="en-US" sz="2400" b="1" i="1">
                <a:solidFill>
                  <a:srgbClr val="1A2F4B"/>
                </a:solidFill>
                <a:latin typeface="Poppins"/>
                <a:cs typeface="Segoe UI"/>
              </a:rPr>
              <a:t> </a:t>
            </a:r>
          </a:p>
          <a:p>
            <a:pPr algn="ctr">
              <a:lnSpc>
                <a:spcPts val="2325"/>
              </a:lnSpc>
            </a:pPr>
            <a:endParaRPr lang="en-US" sz="2400" b="1" i="1">
              <a:solidFill>
                <a:srgbClr val="1A2F4B"/>
              </a:solidFill>
              <a:latin typeface="Poppins"/>
              <a:cs typeface="Segoe UI"/>
            </a:endParaRPr>
          </a:p>
          <a:p>
            <a:pPr algn="ctr">
              <a:lnSpc>
                <a:spcPts val="2325"/>
              </a:lnSpc>
            </a:pPr>
            <a:endParaRPr lang="en-US" sz="2400" b="1" i="1">
              <a:solidFill>
                <a:srgbClr val="1A2F4B"/>
              </a:solidFill>
              <a:latin typeface="Poppins"/>
              <a:cs typeface="Segoe UI"/>
            </a:endParaRPr>
          </a:p>
          <a:p>
            <a:pPr algn="ctr">
              <a:lnSpc>
                <a:spcPts val="2325"/>
              </a:lnSpc>
            </a:pPr>
            <a:r>
              <a:rPr lang="en-US" sz="2400" b="1" i="1">
                <a:solidFill>
                  <a:srgbClr val="1A2F4B"/>
                </a:solidFill>
                <a:latin typeface="Poppins"/>
                <a:cs typeface="Segoe UI"/>
              </a:rPr>
              <a:t>Please enjoy the rest of your day!</a:t>
            </a:r>
          </a:p>
          <a:p>
            <a:pPr marL="285750" indent="-285750" algn="ctr">
              <a:lnSpc>
                <a:spcPts val="2325"/>
              </a:lnSpc>
              <a:buFont typeface="Arial"/>
              <a:buChar char="•"/>
            </a:pPr>
            <a:endParaRPr lang="en-US" sz="1400">
              <a:latin typeface="Poppins"/>
              <a:cs typeface="Segoe UI"/>
            </a:endParaRPr>
          </a:p>
          <a:p>
            <a:pPr marL="285750" indent="-285750">
              <a:buFont typeface="Arial"/>
              <a:buChar char="•"/>
            </a:pPr>
            <a:endParaRPr lang="en-US" sz="1400">
              <a:solidFill>
                <a:srgbClr val="1A2F4B"/>
              </a:solidFill>
              <a:latin typeface="Poppins"/>
              <a:cs typeface="Segoe UI"/>
            </a:endParaRPr>
          </a:p>
          <a:p>
            <a:pPr marL="285750" indent="-285750">
              <a:buFont typeface="Arial"/>
              <a:buChar char="•"/>
            </a:pPr>
            <a:endParaRPr lang="en-US" sz="1400" b="1">
              <a:solidFill>
                <a:srgbClr val="1A2F4B"/>
              </a:solidFill>
              <a:latin typeface="Poppins"/>
              <a:cs typeface="Segoe UI"/>
            </a:endParaRPr>
          </a:p>
        </p:txBody>
      </p:sp>
      <p:sp>
        <p:nvSpPr>
          <p:cNvPr id="3" name="TextBox 2">
            <a:extLst>
              <a:ext uri="{FF2B5EF4-FFF2-40B4-BE49-F238E27FC236}">
                <a16:creationId xmlns:a16="http://schemas.microsoft.com/office/drawing/2014/main" id="{80BD86E5-9BB7-538C-72E4-B556BF9B791A}"/>
              </a:ext>
            </a:extLst>
          </p:cNvPr>
          <p:cNvSpPr txBox="1"/>
          <p:nvPr/>
        </p:nvSpPr>
        <p:spPr>
          <a:xfrm>
            <a:off x="2255548" y="1041828"/>
            <a:ext cx="8647286" cy="1567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lnSpc>
                <a:spcPts val="2325"/>
              </a:lnSpc>
            </a:pPr>
            <a:r>
              <a:rPr lang="en-US" sz="2400" b="1">
                <a:solidFill>
                  <a:srgbClr val="1A2F4B"/>
                </a:solidFill>
                <a:latin typeface="Poppins"/>
                <a:cs typeface="Poppins"/>
              </a:rPr>
              <a:t>Thank You for attending the</a:t>
            </a:r>
            <a:endParaRPr lang="en-US" sz="2400">
              <a:latin typeface="Poppins"/>
              <a:cs typeface="Poppins"/>
            </a:endParaRPr>
          </a:p>
          <a:p>
            <a:pPr algn="ctr">
              <a:lnSpc>
                <a:spcPts val="2325"/>
              </a:lnSpc>
            </a:pPr>
            <a:endParaRPr lang="en-US" sz="2400" b="1">
              <a:solidFill>
                <a:srgbClr val="1A2F4B"/>
              </a:solidFill>
              <a:latin typeface="Poppins"/>
              <a:cs typeface="Poppins"/>
            </a:endParaRPr>
          </a:p>
          <a:p>
            <a:pPr algn="ctr">
              <a:lnSpc>
                <a:spcPts val="2325"/>
              </a:lnSpc>
            </a:pPr>
            <a:r>
              <a:rPr lang="en-US" sz="2400" b="1">
                <a:solidFill>
                  <a:srgbClr val="1A2F4B"/>
                </a:solidFill>
                <a:latin typeface="Poppins"/>
                <a:cs typeface="Poppins"/>
              </a:rPr>
              <a:t> Linden Plaza Aging In Place + </a:t>
            </a:r>
            <a:endParaRPr lang="en-US">
              <a:latin typeface="Helvetica"/>
              <a:cs typeface="Helvetica"/>
            </a:endParaRPr>
          </a:p>
          <a:p>
            <a:pPr algn="ctr">
              <a:lnSpc>
                <a:spcPts val="2325"/>
              </a:lnSpc>
            </a:pPr>
            <a:endParaRPr lang="en-US" sz="2400" b="1">
              <a:solidFill>
                <a:srgbClr val="1A2F4B"/>
              </a:solidFill>
              <a:latin typeface="Poppins"/>
              <a:cs typeface="Poppins"/>
            </a:endParaRPr>
          </a:p>
          <a:p>
            <a:pPr algn="ctr">
              <a:lnSpc>
                <a:spcPts val="2325"/>
              </a:lnSpc>
            </a:pPr>
            <a:r>
              <a:rPr lang="en-US" sz="2400" b="1">
                <a:solidFill>
                  <a:srgbClr val="1A2F4B"/>
                </a:solidFill>
                <a:latin typeface="Poppins"/>
                <a:cs typeface="Poppins"/>
              </a:rPr>
              <a:t>Resident Workshop.</a:t>
            </a:r>
            <a:r>
              <a:rPr lang="en-US" sz="2000" b="1">
                <a:solidFill>
                  <a:srgbClr val="1A2F4B"/>
                </a:solidFill>
                <a:latin typeface="Poppins"/>
                <a:cs typeface="Poppins"/>
              </a:rPr>
              <a:t> </a:t>
            </a:r>
            <a:endParaRPr lang="en-US"/>
          </a:p>
        </p:txBody>
      </p:sp>
    </p:spTree>
    <p:extLst>
      <p:ext uri="{BB962C8B-B14F-4D97-AF65-F5344CB8AC3E}">
        <p14:creationId xmlns:p14="http://schemas.microsoft.com/office/powerpoint/2010/main" val="339752383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7"/>
          <p:cNvSpPr/>
          <p:nvPr/>
        </p:nvSpPr>
        <p:spPr>
          <a:xfrm>
            <a:off x="0" y="0"/>
            <a:ext cx="13004800" cy="7315201"/>
          </a:xfrm>
          <a:prstGeom prst="rect">
            <a:avLst/>
          </a:prstGeom>
          <a:solidFill>
            <a:srgbClr val="12304D"/>
          </a:solidFill>
          <a:ln w="12700">
            <a:miter lim="400000"/>
          </a:ln>
        </p:spPr>
        <p:txBody>
          <a:bodyPr lIns="45718" tIns="45718" rIns="45718" bIns="45718" anchor="ctr"/>
          <a:lstStyle/>
          <a:p>
            <a:pPr algn="ctr">
              <a:defRPr sz="2000">
                <a:solidFill>
                  <a:srgbClr val="FFFFFF"/>
                </a:solidFill>
                <a:latin typeface="Arial"/>
                <a:ea typeface="Arial"/>
                <a:cs typeface="Arial"/>
                <a:sym typeface="Arial"/>
              </a:defRPr>
            </a:pPr>
            <a:endParaRPr/>
          </a:p>
        </p:txBody>
      </p:sp>
      <p:pic>
        <p:nvPicPr>
          <p:cNvPr id="231" name="Picture 8" descr="Picture 8"/>
          <p:cNvPicPr>
            <a:picLocks noChangeAspect="1"/>
          </p:cNvPicPr>
          <p:nvPr/>
        </p:nvPicPr>
        <p:blipFill>
          <a:blip r:embed="rId2"/>
          <a:stretch>
            <a:fillRect/>
          </a:stretch>
        </p:blipFill>
        <p:spPr>
          <a:xfrm>
            <a:off x="2269131" y="2718976"/>
            <a:ext cx="4099505" cy="1877249"/>
          </a:xfrm>
          <a:prstGeom prst="rect">
            <a:avLst/>
          </a:prstGeom>
          <a:ln w="12700">
            <a:miter lim="400000"/>
          </a:ln>
        </p:spPr>
      </p:pic>
      <p:sp>
        <p:nvSpPr>
          <p:cNvPr id="232" name="Line"/>
          <p:cNvSpPr/>
          <p:nvPr/>
        </p:nvSpPr>
        <p:spPr>
          <a:xfrm flipV="1">
            <a:off x="6180806" y="3246578"/>
            <a:ext cx="2" cy="822043"/>
          </a:xfrm>
          <a:prstGeom prst="line">
            <a:avLst/>
          </a:prstGeom>
          <a:ln w="12700">
            <a:solidFill>
              <a:srgbClr val="FFFFFF"/>
            </a:solidFill>
          </a:ln>
        </p:spPr>
        <p:txBody>
          <a:bodyPr lIns="45718" tIns="45718" rIns="45718" bIns="45718"/>
          <a:lstStyle/>
          <a:p>
            <a:endParaRPr/>
          </a:p>
        </p:txBody>
      </p:sp>
      <p:sp>
        <p:nvSpPr>
          <p:cNvPr id="233" name="Presentation Title…"/>
          <p:cNvSpPr txBox="1"/>
          <p:nvPr/>
        </p:nvSpPr>
        <p:spPr>
          <a:xfrm>
            <a:off x="6502400" y="3411486"/>
            <a:ext cx="4099505" cy="352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nSpc>
                <a:spcPct val="130000"/>
              </a:lnSpc>
              <a:defRPr sz="1400" b="1" cap="all" spc="112">
                <a:solidFill>
                  <a:srgbClr val="FFFFFF"/>
                </a:solidFill>
              </a:defRPr>
            </a:pPr>
            <a:r>
              <a:rPr lang="en-US">
                <a:latin typeface="Poppins"/>
                <a:cs typeface="Poppins"/>
              </a:rPr>
              <a:t>Linden Plaza </a:t>
            </a:r>
            <a:endParaRPr lang="en-US">
              <a:latin typeface="Poppins" panose="00000500000000000000" pitchFamily="2" charset="0"/>
              <a:cs typeface="Poppins" panose="00000500000000000000" pitchFamily="2"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A4B1"/>
        </a:solidFill>
        <a:effectLst/>
      </p:bgPr>
    </p:bg>
    <p:spTree>
      <p:nvGrpSpPr>
        <p:cNvPr id="1" name=""/>
        <p:cNvGrpSpPr/>
        <p:nvPr/>
      </p:nvGrpSpPr>
      <p:grpSpPr>
        <a:xfrm>
          <a:off x="0" y="0"/>
          <a:ext cx="0" cy="0"/>
          <a:chOff x="0" y="0"/>
          <a:chExt cx="0" cy="0"/>
        </a:xfrm>
      </p:grpSpPr>
      <p:pic>
        <p:nvPicPr>
          <p:cNvPr id="91" name="CAMBER-logo-final_10.4_Full Logo - White.png" descr="CAMBER-logo-final_10.4_Full Logo - White.png"/>
          <p:cNvPicPr>
            <a:picLocks noChangeAspect="1"/>
          </p:cNvPicPr>
          <p:nvPr/>
        </p:nvPicPr>
        <p:blipFill>
          <a:blip r:embed="rId2"/>
          <a:stretch>
            <a:fillRect/>
          </a:stretch>
        </p:blipFill>
        <p:spPr>
          <a:xfrm>
            <a:off x="111932" y="196927"/>
            <a:ext cx="1740695" cy="797519"/>
          </a:xfrm>
          <a:prstGeom prst="rect">
            <a:avLst/>
          </a:prstGeom>
          <a:ln w="12700">
            <a:miter lim="400000"/>
          </a:ln>
        </p:spPr>
      </p:pic>
      <p:sp>
        <p:nvSpPr>
          <p:cNvPr id="92" name="Straight Connector 20"/>
          <p:cNvSpPr/>
          <p:nvPr/>
        </p:nvSpPr>
        <p:spPr>
          <a:xfrm>
            <a:off x="412772" y="2428581"/>
            <a:ext cx="12217002" cy="2"/>
          </a:xfrm>
          <a:prstGeom prst="line">
            <a:avLst/>
          </a:prstGeom>
          <a:ln>
            <a:solidFill>
              <a:srgbClr val="FFFFFF"/>
            </a:solidFill>
          </a:ln>
        </p:spPr>
        <p:txBody>
          <a:bodyPr lIns="45718" tIns="45718" rIns="45718" bIns="45718"/>
          <a:lstStyle/>
          <a:p>
            <a:endParaRPr/>
          </a:p>
        </p:txBody>
      </p:sp>
      <p:pic>
        <p:nvPicPr>
          <p:cNvPr id="96" name="CAMBER-logo-final_dk blue.png" descr="CAMBER-logo-final_dk blue.png"/>
          <p:cNvPicPr>
            <a:picLocks noChangeAspect="1"/>
          </p:cNvPicPr>
          <p:nvPr/>
        </p:nvPicPr>
        <p:blipFill>
          <a:blip r:embed="rId3"/>
          <a:srcRect b="39584"/>
          <a:stretch>
            <a:fillRect/>
          </a:stretch>
        </p:blipFill>
        <p:spPr>
          <a:xfrm>
            <a:off x="5936605" y="2909986"/>
            <a:ext cx="7315201" cy="4419552"/>
          </a:xfrm>
          <a:prstGeom prst="rect">
            <a:avLst/>
          </a:prstGeom>
          <a:ln w="12700">
            <a:miter lim="400000"/>
          </a:ln>
        </p:spPr>
      </p:pic>
      <p:sp>
        <p:nvSpPr>
          <p:cNvPr id="5" name="Slide Number Placeholder 17">
            <a:extLst>
              <a:ext uri="{FF2B5EF4-FFF2-40B4-BE49-F238E27FC236}">
                <a16:creationId xmlns:a16="http://schemas.microsoft.com/office/drawing/2014/main" id="{DF065D38-31E8-EBBF-283E-6A958E2AA9F6}"/>
              </a:ext>
            </a:extLst>
          </p:cNvPr>
          <p:cNvSpPr txBox="1">
            <a:spLocks/>
          </p:cNvSpPr>
          <p:nvPr/>
        </p:nvSpPr>
        <p:spPr>
          <a:xfrm>
            <a:off x="12462819" y="6678800"/>
            <a:ext cx="180495"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FFFFFF"/>
                </a:solidFill>
                <a:latin typeface="Poppins" panose="00000500000000000000" pitchFamily="2" charset="0"/>
                <a:cs typeface="Poppins" panose="00000500000000000000" pitchFamily="2" charset="0"/>
              </a:rPr>
              <a:pPr/>
              <a:t>4</a:t>
            </a:fld>
            <a:endParaRPr lang="en-US">
              <a:solidFill>
                <a:srgbClr val="FFFFFF"/>
              </a:solidFill>
              <a:latin typeface="Poppins" panose="00000500000000000000" pitchFamily="2" charset="0"/>
              <a:cs typeface="Poppins" panose="00000500000000000000" pitchFamily="2" charset="0"/>
            </a:endParaRPr>
          </a:p>
        </p:txBody>
      </p:sp>
      <p:sp>
        <p:nvSpPr>
          <p:cNvPr id="90" name=".01 Section Title"/>
          <p:cNvSpPr txBox="1"/>
          <p:nvPr/>
        </p:nvSpPr>
        <p:spPr>
          <a:xfrm>
            <a:off x="545193" y="2586354"/>
            <a:ext cx="10033152" cy="1042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nSpc>
                <a:spcPct val="90000"/>
              </a:lnSpc>
              <a:defRPr sz="4600">
                <a:solidFill>
                  <a:srgbClr val="FEFBF6"/>
                </a:solidFill>
              </a:defRPr>
            </a:pPr>
            <a:r>
              <a:rPr>
                <a:latin typeface="Poppins"/>
                <a:cs typeface="Poppins"/>
              </a:rPr>
              <a:t>.01</a:t>
            </a:r>
            <a:r>
              <a:rPr sz="6800">
                <a:latin typeface="Poppins"/>
                <a:cs typeface="Poppins"/>
              </a:rPr>
              <a:t> </a:t>
            </a:r>
            <a:r>
              <a:rPr lang="en-US" sz="6800">
                <a:latin typeface="Poppins"/>
                <a:cs typeface="Poppins"/>
              </a:rPr>
              <a:t>HPD - Aging In Place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38904034-6E19-2F97-B4FE-7887D44A9D8C}"/>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55212DA4-3164-F120-DBC0-D3756A21AD96}"/>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A603596E-BB1F-64FE-6A65-72C730EA3C5E}"/>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6F399CA2-3FD4-D940-6F7F-69E1236D67AC}"/>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5</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BC8EB00F-B4E9-37D7-43B6-28F873DD0B2F}"/>
              </a:ext>
            </a:extLst>
          </p:cNvPr>
          <p:cNvSpPr txBox="1"/>
          <p:nvPr/>
        </p:nvSpPr>
        <p:spPr>
          <a:xfrm>
            <a:off x="428331" y="6683867"/>
            <a:ext cx="2027154"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Aging In Place Survey Form </a:t>
            </a:r>
          </a:p>
        </p:txBody>
      </p:sp>
      <p:sp>
        <p:nvSpPr>
          <p:cNvPr id="7" name="Rectangle 9">
            <a:extLst>
              <a:ext uri="{FF2B5EF4-FFF2-40B4-BE49-F238E27FC236}">
                <a16:creationId xmlns:a16="http://schemas.microsoft.com/office/drawing/2014/main" id="{3E6F3B7E-78D0-0112-ED13-EF7ECE1661D6}"/>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19B70986-C3CF-5318-C521-C043B1A4F0D3}"/>
              </a:ext>
            </a:extLst>
          </p:cNvPr>
          <p:cNvSpPr txBox="1"/>
          <p:nvPr/>
        </p:nvSpPr>
        <p:spPr>
          <a:xfrm>
            <a:off x="243627" y="880624"/>
            <a:ext cx="8675705" cy="861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12304D"/>
                </a:solidFill>
              </a:rPr>
              <a:t>HPD 'S Aging In Place Program </a:t>
            </a:r>
            <a:endParaRPr lang="en-US" sz="2500">
              <a:solidFill>
                <a:srgbClr val="12304D"/>
              </a:solidFill>
            </a:endParaRPr>
          </a:p>
          <a:p>
            <a:endParaRPr lang="en-US" sz="2500" b="1">
              <a:solidFill>
                <a:srgbClr val="12304D"/>
              </a:solidFill>
            </a:endParaRPr>
          </a:p>
        </p:txBody>
      </p:sp>
      <p:sp>
        <p:nvSpPr>
          <p:cNvPr id="2" name="TextBox 1">
            <a:extLst>
              <a:ext uri="{FF2B5EF4-FFF2-40B4-BE49-F238E27FC236}">
                <a16:creationId xmlns:a16="http://schemas.microsoft.com/office/drawing/2014/main" id="{C99AF665-A193-31CA-3C42-F840546E9C20}"/>
              </a:ext>
            </a:extLst>
          </p:cNvPr>
          <p:cNvSpPr txBox="1"/>
          <p:nvPr/>
        </p:nvSpPr>
        <p:spPr>
          <a:xfrm>
            <a:off x="4088369" y="2070134"/>
            <a:ext cx="6502400" cy="861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12304D"/>
                </a:solidFill>
              </a:rPr>
              <a:t>What Is Aging In Place?</a:t>
            </a:r>
          </a:p>
          <a:p>
            <a:pPr marL="0" marR="0" indent="0" algn="l" defTabSz="966325" rtl="0" fontAlgn="auto" latinLnBrk="0" hangingPunct="0">
              <a:lnSpc>
                <a:spcPct val="100000"/>
              </a:lnSpc>
              <a:spcBef>
                <a:spcPts val="0"/>
              </a:spcBef>
              <a:spcAft>
                <a:spcPts val="0"/>
              </a:spcAft>
              <a:buClrTx/>
              <a:buSzTx/>
              <a:buFontTx/>
              <a:buNone/>
              <a:tabLst/>
            </a:pPr>
            <a:endParaRPr lang="en-US" sz="2500" b="1">
              <a:solidFill>
                <a:srgbClr val="1A2F4B"/>
              </a:solidFill>
            </a:endParaRPr>
          </a:p>
        </p:txBody>
      </p:sp>
      <p:sp>
        <p:nvSpPr>
          <p:cNvPr id="3" name="TextBox 2">
            <a:extLst>
              <a:ext uri="{FF2B5EF4-FFF2-40B4-BE49-F238E27FC236}">
                <a16:creationId xmlns:a16="http://schemas.microsoft.com/office/drawing/2014/main" id="{1235E267-B002-1E3F-59DE-472007516563}"/>
              </a:ext>
            </a:extLst>
          </p:cNvPr>
          <p:cNvSpPr txBox="1"/>
          <p:nvPr/>
        </p:nvSpPr>
        <p:spPr>
          <a:xfrm>
            <a:off x="1674560" y="3170765"/>
            <a:ext cx="9641489"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b="1">
                <a:solidFill>
                  <a:srgbClr val="12304D"/>
                </a:solidFill>
                <a:latin typeface="Arial"/>
                <a:cs typeface="Arial"/>
              </a:rPr>
              <a:t>Aging in Place</a:t>
            </a:r>
            <a:r>
              <a:rPr lang="en-US" sz="2000">
                <a:solidFill>
                  <a:srgbClr val="12304D"/>
                </a:solidFill>
                <a:latin typeface="Arial"/>
                <a:cs typeface="Arial"/>
              </a:rPr>
              <a:t> is an </a:t>
            </a:r>
            <a:r>
              <a:rPr lang="en-US" sz="2000" b="1">
                <a:solidFill>
                  <a:srgbClr val="12304D"/>
                </a:solidFill>
                <a:latin typeface="Arial"/>
                <a:cs typeface="Arial"/>
              </a:rPr>
              <a:t>HPD</a:t>
            </a:r>
            <a:r>
              <a:rPr lang="en-US" sz="2000">
                <a:solidFill>
                  <a:srgbClr val="12304D"/>
                </a:solidFill>
                <a:latin typeface="Arial"/>
                <a:cs typeface="Arial"/>
              </a:rPr>
              <a:t> initiative that works with building owners already receiving financing through an HPD Preservation loan program to assess and finance in-unit and building-wide modifications to assist seniors and people with disabilities in those buildings maintain independent, safe, and comfortable living environment.</a:t>
            </a:r>
          </a:p>
          <a:p>
            <a:endParaRPr lang="en-US" sz="2000">
              <a:latin typeface="Helvetica"/>
              <a:ea typeface="Arial"/>
              <a:cs typeface="Helvetica"/>
            </a:endParaRPr>
          </a:p>
          <a:p>
            <a:r>
              <a:rPr lang="en-US" sz="2000" baseline="0">
                <a:solidFill>
                  <a:srgbClr val="333333"/>
                </a:solidFill>
                <a:latin typeface="Arial"/>
                <a:ea typeface="Arial"/>
                <a:cs typeface="Arial"/>
              </a:rPr>
              <a:t> </a:t>
            </a:r>
            <a:endParaRPr lang="en-US" sz="2000">
              <a:solidFill>
                <a:srgbClr val="333333"/>
              </a:solidFill>
              <a:latin typeface="Arial"/>
              <a:cs typeface="Arial"/>
            </a:endParaRPr>
          </a:p>
        </p:txBody>
      </p:sp>
    </p:spTree>
    <p:extLst>
      <p:ext uri="{BB962C8B-B14F-4D97-AF65-F5344CB8AC3E}">
        <p14:creationId xmlns:p14="http://schemas.microsoft.com/office/powerpoint/2010/main" val="5365504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60944BF1-711E-8378-C0C5-70D00D9B384D}"/>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51AF0783-F412-8E22-4979-ED37F8A5440E}"/>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B6FBE9E7-D6CA-8451-E686-D1CC40CFDFE7}"/>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458B1DA7-B5B0-6AF1-9F4C-6920AF62313C}"/>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6</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83C5DC34-1879-9048-1300-4144BB6C6DDD}"/>
              </a:ext>
            </a:extLst>
          </p:cNvPr>
          <p:cNvSpPr txBox="1"/>
          <p:nvPr/>
        </p:nvSpPr>
        <p:spPr>
          <a:xfrm>
            <a:off x="428331" y="6683867"/>
            <a:ext cx="2027154"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Aging In Place Survey Form </a:t>
            </a:r>
          </a:p>
        </p:txBody>
      </p:sp>
      <p:sp>
        <p:nvSpPr>
          <p:cNvPr id="7" name="Rectangle 9">
            <a:extLst>
              <a:ext uri="{FF2B5EF4-FFF2-40B4-BE49-F238E27FC236}">
                <a16:creationId xmlns:a16="http://schemas.microsoft.com/office/drawing/2014/main" id="{8E7B86CF-A919-6458-2FD5-6FBBCA3D5E4F}"/>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pic>
        <p:nvPicPr>
          <p:cNvPr id="9" name="Picture 8">
            <a:extLst>
              <a:ext uri="{FF2B5EF4-FFF2-40B4-BE49-F238E27FC236}">
                <a16:creationId xmlns:a16="http://schemas.microsoft.com/office/drawing/2014/main" id="{984B38A0-A716-FFC0-66F4-DB88CB01ABB3}"/>
              </a:ext>
            </a:extLst>
          </p:cNvPr>
          <p:cNvPicPr>
            <a:picLocks noChangeAspect="1"/>
          </p:cNvPicPr>
          <p:nvPr/>
        </p:nvPicPr>
        <p:blipFill>
          <a:blip r:embed="rId3"/>
          <a:stretch>
            <a:fillRect/>
          </a:stretch>
        </p:blipFill>
        <p:spPr>
          <a:xfrm>
            <a:off x="388181" y="876750"/>
            <a:ext cx="3932219" cy="5394872"/>
          </a:xfrm>
          <a:prstGeom prst="rect">
            <a:avLst/>
          </a:prstGeom>
        </p:spPr>
      </p:pic>
      <p:pic>
        <p:nvPicPr>
          <p:cNvPr id="13" name="Picture 12" descr="A screenshot of a form&#10;&#10;AI-generated content may be incorrect.">
            <a:extLst>
              <a:ext uri="{FF2B5EF4-FFF2-40B4-BE49-F238E27FC236}">
                <a16:creationId xmlns:a16="http://schemas.microsoft.com/office/drawing/2014/main" id="{4B0AF9D6-2277-B0B5-9ADB-91F96978E44A}"/>
              </a:ext>
            </a:extLst>
          </p:cNvPr>
          <p:cNvPicPr>
            <a:picLocks noChangeAspect="1"/>
          </p:cNvPicPr>
          <p:nvPr/>
        </p:nvPicPr>
        <p:blipFill>
          <a:blip r:embed="rId4"/>
          <a:stretch>
            <a:fillRect/>
          </a:stretch>
        </p:blipFill>
        <p:spPr>
          <a:xfrm>
            <a:off x="4743165" y="1037160"/>
            <a:ext cx="5616293" cy="3623157"/>
          </a:xfrm>
          <a:prstGeom prst="rect">
            <a:avLst/>
          </a:prstGeom>
        </p:spPr>
      </p:pic>
      <p:sp>
        <p:nvSpPr>
          <p:cNvPr id="2" name="TextBox 1">
            <a:extLst>
              <a:ext uri="{FF2B5EF4-FFF2-40B4-BE49-F238E27FC236}">
                <a16:creationId xmlns:a16="http://schemas.microsoft.com/office/drawing/2014/main" id="{6B7415B5-F58A-E05F-677E-3853502E937F}"/>
              </a:ext>
            </a:extLst>
          </p:cNvPr>
          <p:cNvSpPr txBox="1"/>
          <p:nvPr/>
        </p:nvSpPr>
        <p:spPr>
          <a:xfrm>
            <a:off x="4691400" y="4954520"/>
            <a:ext cx="6846276" cy="2277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buFont typeface="Arial"/>
              <a:buChar char="•"/>
            </a:pPr>
            <a:r>
              <a:rPr lang="en-US" sz="2000"/>
              <a:t>Page 3 of the handout</a:t>
            </a:r>
          </a:p>
          <a:p>
            <a:pPr marL="285750" indent="-285750">
              <a:buFont typeface="Arial"/>
              <a:buChar char="•"/>
            </a:pPr>
            <a:endParaRPr lang="en-US" sz="2000"/>
          </a:p>
          <a:p>
            <a:pPr marL="285750" indent="-285750">
              <a:buFont typeface="Arial"/>
              <a:buChar char="•"/>
            </a:pPr>
            <a:r>
              <a:rPr lang="en-US" sz="2000"/>
              <a:t>Please fill out the section titled</a:t>
            </a:r>
            <a:r>
              <a:rPr lang="en-US" sz="2000" b="1"/>
              <a:t> About You</a:t>
            </a:r>
          </a:p>
          <a:p>
            <a:pPr marL="285750" indent="-285750">
              <a:buFont typeface="Arial"/>
              <a:buChar char="•"/>
            </a:pPr>
            <a:endParaRPr lang="en-US" sz="2000" b="1" i="0" u="none" strike="noStrike" cap="none" spc="0" normalizeH="0" baseline="0">
              <a:ln>
                <a:noFill/>
              </a:ln>
              <a:solidFill>
                <a:srgbClr val="000000"/>
              </a:solidFill>
              <a:effectLst/>
              <a:uFillTx/>
              <a:latin typeface="+mj-lt"/>
              <a:ea typeface="+mj-ea"/>
              <a:cs typeface="+mj-cs"/>
            </a:endParaRPr>
          </a:p>
          <a:p>
            <a:pPr marL="285750" indent="-285750">
              <a:buFont typeface="Arial"/>
              <a:buChar char="•"/>
            </a:pPr>
            <a:r>
              <a:rPr lang="en-US" sz="2000" b="1" u="sng">
                <a:highlight>
                  <a:srgbClr val="FFFF00"/>
                </a:highlight>
              </a:rPr>
              <a:t>Address and Unit Number : VERY IMPORTANT!!!!</a:t>
            </a:r>
          </a:p>
          <a:p>
            <a:pPr marL="285750" indent="-285750">
              <a:buFont typeface="Arial"/>
              <a:buChar char="•"/>
            </a:pPr>
            <a:endParaRPr lang="en-US" sz="1400" b="1">
              <a:highlight>
                <a:srgbClr val="FFFF00"/>
              </a:highlight>
            </a:endParaRPr>
          </a:p>
          <a:p>
            <a:pPr marL="742950" lvl="1" indent="-285750">
              <a:buFont typeface="Courier New"/>
              <a:buChar char="o"/>
            </a:pPr>
            <a:endParaRPr lang="en-US" sz="1400" b="1">
              <a:highlight>
                <a:srgbClr val="FFFF00"/>
              </a:highlight>
            </a:endParaRPr>
          </a:p>
          <a:p>
            <a:endParaRPr lang="en-US" sz="1400"/>
          </a:p>
        </p:txBody>
      </p:sp>
    </p:spTree>
    <p:extLst>
      <p:ext uri="{BB962C8B-B14F-4D97-AF65-F5344CB8AC3E}">
        <p14:creationId xmlns:p14="http://schemas.microsoft.com/office/powerpoint/2010/main" val="17673012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5792ED99-9320-4167-A5BA-2D3A34F95F94}"/>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279DA64A-D7D4-D8E3-6FE1-84B2CD266246}"/>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9A7C8748-0AD7-E530-0A2D-77BCF52F3210}"/>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7BA64FEB-150E-7EFB-D958-60F994DB97E1}"/>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7</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B2657321-5398-D213-C811-0EE36C228CE0}"/>
              </a:ext>
            </a:extLst>
          </p:cNvPr>
          <p:cNvSpPr txBox="1"/>
          <p:nvPr/>
        </p:nvSpPr>
        <p:spPr>
          <a:xfrm>
            <a:off x="428331" y="6683867"/>
            <a:ext cx="2027154" cy="2616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Aging In Place Survey Form </a:t>
            </a:r>
          </a:p>
        </p:txBody>
      </p:sp>
      <p:sp>
        <p:nvSpPr>
          <p:cNvPr id="7" name="Rectangle 9">
            <a:extLst>
              <a:ext uri="{FF2B5EF4-FFF2-40B4-BE49-F238E27FC236}">
                <a16:creationId xmlns:a16="http://schemas.microsoft.com/office/drawing/2014/main" id="{C8162D35-EF7A-979E-EB1D-968450A5FD49}"/>
              </a:ext>
            </a:extLst>
          </p:cNvPr>
          <p:cNvSpPr txBox="1"/>
          <p:nvPr/>
        </p:nvSpPr>
        <p:spPr>
          <a:xfrm>
            <a:off x="8909101" y="268114"/>
            <a:ext cx="3501917" cy="430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pic>
        <p:nvPicPr>
          <p:cNvPr id="9" name="Picture 8">
            <a:extLst>
              <a:ext uri="{FF2B5EF4-FFF2-40B4-BE49-F238E27FC236}">
                <a16:creationId xmlns:a16="http://schemas.microsoft.com/office/drawing/2014/main" id="{A27077EE-1E65-E742-8032-C9E6F7DAD103}"/>
              </a:ext>
            </a:extLst>
          </p:cNvPr>
          <p:cNvPicPr>
            <a:picLocks noChangeAspect="1"/>
          </p:cNvPicPr>
          <p:nvPr/>
        </p:nvPicPr>
        <p:blipFill>
          <a:blip r:embed="rId3"/>
          <a:stretch>
            <a:fillRect/>
          </a:stretch>
        </p:blipFill>
        <p:spPr>
          <a:xfrm>
            <a:off x="431670" y="1366686"/>
            <a:ext cx="3706343" cy="5143925"/>
          </a:xfrm>
          <a:prstGeom prst="rect">
            <a:avLst/>
          </a:prstGeom>
        </p:spPr>
      </p:pic>
      <p:sp>
        <p:nvSpPr>
          <p:cNvPr id="14" name="TextBox 13">
            <a:extLst>
              <a:ext uri="{FF2B5EF4-FFF2-40B4-BE49-F238E27FC236}">
                <a16:creationId xmlns:a16="http://schemas.microsoft.com/office/drawing/2014/main" id="{E0DA5753-B4EC-D0DA-A081-EC6E20D4EACA}"/>
              </a:ext>
            </a:extLst>
          </p:cNvPr>
          <p:cNvSpPr txBox="1"/>
          <p:nvPr/>
        </p:nvSpPr>
        <p:spPr>
          <a:xfrm>
            <a:off x="562126" y="890912"/>
            <a:ext cx="11566803"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1A2F4B"/>
                </a:solidFill>
              </a:rPr>
              <a:t>Standard HPD Aging In Place Kitchen Package : All or Nothing</a:t>
            </a:r>
            <a:endParaRPr lang="en-US"/>
          </a:p>
        </p:txBody>
      </p:sp>
      <p:pic>
        <p:nvPicPr>
          <p:cNvPr id="3" name="Picture 2" descr="A diagram of a kitchen&#10;&#10;AI-generated content may be incorrect.">
            <a:extLst>
              <a:ext uri="{FF2B5EF4-FFF2-40B4-BE49-F238E27FC236}">
                <a16:creationId xmlns:a16="http://schemas.microsoft.com/office/drawing/2014/main" id="{9D31DE11-5C04-4F1B-27B1-6ABBA3EBC1F4}"/>
              </a:ext>
            </a:extLst>
          </p:cNvPr>
          <p:cNvPicPr>
            <a:picLocks noChangeAspect="1"/>
          </p:cNvPicPr>
          <p:nvPr/>
        </p:nvPicPr>
        <p:blipFill>
          <a:blip r:embed="rId4"/>
          <a:stretch>
            <a:fillRect/>
          </a:stretch>
        </p:blipFill>
        <p:spPr>
          <a:xfrm>
            <a:off x="4327453" y="1532930"/>
            <a:ext cx="4345581" cy="4818475"/>
          </a:xfrm>
          <a:prstGeom prst="rect">
            <a:avLst/>
          </a:prstGeom>
        </p:spPr>
      </p:pic>
      <p:sp>
        <p:nvSpPr>
          <p:cNvPr id="2" name="TextBox 1">
            <a:extLst>
              <a:ext uri="{FF2B5EF4-FFF2-40B4-BE49-F238E27FC236}">
                <a16:creationId xmlns:a16="http://schemas.microsoft.com/office/drawing/2014/main" id="{086E4BBC-86D9-02CD-CB56-B15F887CD027}"/>
              </a:ext>
            </a:extLst>
          </p:cNvPr>
          <p:cNvSpPr txBox="1"/>
          <p:nvPr/>
        </p:nvSpPr>
        <p:spPr>
          <a:xfrm>
            <a:off x="8787286" y="1716417"/>
            <a:ext cx="3742849"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buFont typeface="Arial"/>
              <a:buChar char="•"/>
            </a:pPr>
            <a:r>
              <a:rPr lang="en-US" sz="1600">
                <a:solidFill>
                  <a:srgbClr val="12304D"/>
                </a:solidFill>
                <a:ea typeface="+mj-lt"/>
                <a:cs typeface="+mj-lt"/>
              </a:rPr>
              <a:t>Page 4 of the handout</a:t>
            </a:r>
          </a:p>
          <a:p>
            <a:pPr marL="285750" indent="-285750">
              <a:buFont typeface="Arial"/>
              <a:buChar char="•"/>
            </a:pPr>
            <a:endParaRPr lang="en-US" sz="1600">
              <a:solidFill>
                <a:srgbClr val="12304D"/>
              </a:solidFill>
              <a:ea typeface="+mj-lt"/>
              <a:cs typeface="+mj-lt"/>
            </a:endParaRPr>
          </a:p>
          <a:p>
            <a:pPr marL="285750" indent="-285750">
              <a:buFont typeface="Arial"/>
              <a:buChar char="•"/>
            </a:pPr>
            <a:r>
              <a:rPr lang="en-US" sz="1600">
                <a:solidFill>
                  <a:srgbClr val="12304D"/>
                </a:solidFill>
                <a:ea typeface="+mj-lt"/>
                <a:cs typeface="+mj-lt"/>
              </a:rPr>
              <a:t>Select </a:t>
            </a:r>
            <a:r>
              <a:rPr lang="en-US" sz="1600" b="1">
                <a:solidFill>
                  <a:srgbClr val="12304D"/>
                </a:solidFill>
                <a:ea typeface="+mj-lt"/>
                <a:cs typeface="+mj-lt"/>
              </a:rPr>
              <a:t>YES</a:t>
            </a:r>
            <a:r>
              <a:rPr lang="en-US" sz="1600">
                <a:solidFill>
                  <a:srgbClr val="12304D"/>
                </a:solidFill>
                <a:ea typeface="+mj-lt"/>
                <a:cs typeface="+mj-lt"/>
              </a:rPr>
              <a:t> if you</a:t>
            </a:r>
            <a:r>
              <a:rPr lang="en-US" sz="1600" b="1">
                <a:solidFill>
                  <a:srgbClr val="12304D"/>
                </a:solidFill>
                <a:ea typeface="+mj-lt"/>
                <a:cs typeface="+mj-lt"/>
              </a:rPr>
              <a:t> WANT </a:t>
            </a:r>
            <a:r>
              <a:rPr lang="en-US" sz="1600">
                <a:solidFill>
                  <a:srgbClr val="12304D"/>
                </a:solidFill>
                <a:ea typeface="+mj-lt"/>
                <a:cs typeface="+mj-lt"/>
              </a:rPr>
              <a:t>your apartment renovation to include the AIP Kitchen Package features</a:t>
            </a:r>
          </a:p>
          <a:p>
            <a:pPr marL="285750" indent="-285750">
              <a:buFont typeface="Arial"/>
              <a:buChar char="•"/>
            </a:pPr>
            <a:endParaRPr lang="en-US" sz="1600">
              <a:solidFill>
                <a:srgbClr val="12304D"/>
              </a:solidFill>
              <a:ea typeface="+mj-lt"/>
              <a:cs typeface="+mj-lt"/>
            </a:endParaRPr>
          </a:p>
          <a:p>
            <a:pPr marL="285750" indent="-285750">
              <a:buFont typeface="Arial"/>
              <a:buChar char="•"/>
            </a:pPr>
            <a:r>
              <a:rPr lang="en-US" sz="1600">
                <a:solidFill>
                  <a:srgbClr val="12304D"/>
                </a:solidFill>
                <a:ea typeface="+mj-lt"/>
                <a:cs typeface="+mj-lt"/>
              </a:rPr>
              <a:t>Select </a:t>
            </a:r>
            <a:r>
              <a:rPr lang="en-US" sz="1600" b="1">
                <a:solidFill>
                  <a:srgbClr val="12304D"/>
                </a:solidFill>
                <a:ea typeface="+mj-lt"/>
                <a:cs typeface="+mj-lt"/>
              </a:rPr>
              <a:t>NO</a:t>
            </a:r>
            <a:r>
              <a:rPr lang="en-US" sz="1600">
                <a:solidFill>
                  <a:srgbClr val="12304D"/>
                </a:solidFill>
                <a:ea typeface="+mj-lt"/>
                <a:cs typeface="+mj-lt"/>
              </a:rPr>
              <a:t> if you </a:t>
            </a:r>
            <a:r>
              <a:rPr lang="en-US" sz="1600" b="1">
                <a:solidFill>
                  <a:srgbClr val="12304D"/>
                </a:solidFill>
                <a:ea typeface="+mj-lt"/>
                <a:cs typeface="+mj-lt"/>
              </a:rPr>
              <a:t>DO NOT WANT</a:t>
            </a:r>
            <a:r>
              <a:rPr lang="en-US" sz="1600">
                <a:solidFill>
                  <a:srgbClr val="12304D"/>
                </a:solidFill>
                <a:ea typeface="+mj-lt"/>
                <a:cs typeface="+mj-lt"/>
              </a:rPr>
              <a:t> your apartment renovation to include the AIP Kitchen Package features</a:t>
            </a:r>
          </a:p>
          <a:p>
            <a:pPr marL="285750" indent="-285750">
              <a:buFont typeface="Arial"/>
              <a:buChar char="•"/>
            </a:pPr>
            <a:endParaRPr lang="en-US" sz="1600">
              <a:solidFill>
                <a:srgbClr val="12304D"/>
              </a:solidFill>
              <a:ea typeface="+mj-lt"/>
              <a:cs typeface="+mj-lt"/>
            </a:endParaRPr>
          </a:p>
        </p:txBody>
      </p:sp>
    </p:spTree>
    <p:extLst>
      <p:ext uri="{BB962C8B-B14F-4D97-AF65-F5344CB8AC3E}">
        <p14:creationId xmlns:p14="http://schemas.microsoft.com/office/powerpoint/2010/main" val="21545625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958F2C84-618A-D978-10F7-91C47A804F2A}"/>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060417B0-BEE1-3EE1-D641-182CC331DFB4}"/>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B06968D8-C9E9-FF5D-634F-C80B4C08262D}"/>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A1EDB75C-1606-37D0-42D6-A9E3952F70A1}"/>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8</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DD48C7A8-C642-0358-5626-9C6276ACDEE1}"/>
              </a:ext>
            </a:extLst>
          </p:cNvPr>
          <p:cNvSpPr txBox="1"/>
          <p:nvPr/>
        </p:nvSpPr>
        <p:spPr>
          <a:xfrm>
            <a:off x="428331" y="6683867"/>
            <a:ext cx="2801404"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Package Modified Features</a:t>
            </a:r>
          </a:p>
          <a:p>
            <a:endParaRPr lang="en-US">
              <a:latin typeface="Poppins"/>
              <a:cs typeface="Poppins"/>
            </a:endParaRPr>
          </a:p>
        </p:txBody>
      </p:sp>
      <p:sp>
        <p:nvSpPr>
          <p:cNvPr id="7" name="Rectangle 9">
            <a:extLst>
              <a:ext uri="{FF2B5EF4-FFF2-40B4-BE49-F238E27FC236}">
                <a16:creationId xmlns:a16="http://schemas.microsoft.com/office/drawing/2014/main" id="{C2FAED2C-43CE-2716-5002-23382D2C58E9}"/>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8EFA6EFC-C0ED-AC8D-F5B0-44823E399CAE}"/>
              </a:ext>
            </a:extLst>
          </p:cNvPr>
          <p:cNvSpPr txBox="1"/>
          <p:nvPr/>
        </p:nvSpPr>
        <p:spPr>
          <a:xfrm>
            <a:off x="161731" y="5097357"/>
            <a:ext cx="8252214"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buFont typeface="Arial"/>
              <a:buChar char="•"/>
            </a:pPr>
            <a:r>
              <a:rPr lang="en-US" sz="1600">
                <a:solidFill>
                  <a:srgbClr val="12304D"/>
                </a:solidFill>
                <a:ea typeface="+mj-lt"/>
                <a:cs typeface="+mj-lt"/>
              </a:rPr>
              <a:t>The Aging-in-Place scope calls for open, accessible shelving. </a:t>
            </a:r>
          </a:p>
          <a:p>
            <a:pPr marL="285750" indent="-285750">
              <a:buFont typeface="Arial"/>
              <a:buChar char="•"/>
            </a:pPr>
            <a:r>
              <a:rPr lang="en-US" sz="1600">
                <a:solidFill>
                  <a:srgbClr val="12304D"/>
                </a:solidFill>
                <a:ea typeface="+mj-lt"/>
                <a:cs typeface="+mj-lt"/>
              </a:rPr>
              <a:t>To conserve storage space, the new open shelving location will hang from the bottom of the cabinets in instances where there is not enough room to provide accessible shelving elsewhere in the kitchen. </a:t>
            </a:r>
          </a:p>
          <a:p>
            <a:pPr marL="285750" indent="-285750">
              <a:buFont typeface="Arial"/>
              <a:buChar char="•"/>
            </a:pPr>
            <a:r>
              <a:rPr lang="en-US" sz="1600">
                <a:solidFill>
                  <a:srgbClr val="12304D"/>
                </a:solidFill>
                <a:ea typeface="+mj-lt"/>
                <a:cs typeface="+mj-lt"/>
              </a:rPr>
              <a:t>This shelving would reduce the height available for appliances above the countertop.</a:t>
            </a:r>
            <a:endParaRPr lang="en-US" sz="1600">
              <a:solidFill>
                <a:srgbClr val="12304D"/>
              </a:solidFill>
            </a:endParaRPr>
          </a:p>
        </p:txBody>
      </p:sp>
      <p:sp>
        <p:nvSpPr>
          <p:cNvPr id="15" name="TextBox 14">
            <a:extLst>
              <a:ext uri="{FF2B5EF4-FFF2-40B4-BE49-F238E27FC236}">
                <a16:creationId xmlns:a16="http://schemas.microsoft.com/office/drawing/2014/main" id="{68331814-AD2A-2FDC-FAC9-803758CA1402}"/>
              </a:ext>
            </a:extLst>
          </p:cNvPr>
          <p:cNvSpPr txBox="1"/>
          <p:nvPr/>
        </p:nvSpPr>
        <p:spPr>
          <a:xfrm>
            <a:off x="425057" y="796370"/>
            <a:ext cx="10189194"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1A2F4B"/>
                </a:solidFill>
              </a:rPr>
              <a:t>AIP Kitchen Package Modified Features For all Participants</a:t>
            </a:r>
            <a:endParaRPr lang="en-US"/>
          </a:p>
        </p:txBody>
      </p:sp>
      <p:pic>
        <p:nvPicPr>
          <p:cNvPr id="3" name="Picture 2" descr="A drawing of a kitchen&#10;&#10;AI-generated content may be incorrect.">
            <a:extLst>
              <a:ext uri="{FF2B5EF4-FFF2-40B4-BE49-F238E27FC236}">
                <a16:creationId xmlns:a16="http://schemas.microsoft.com/office/drawing/2014/main" id="{EF869C6C-70AD-85DA-011E-86F50826DE70}"/>
              </a:ext>
            </a:extLst>
          </p:cNvPr>
          <p:cNvPicPr>
            <a:picLocks noChangeAspect="1"/>
          </p:cNvPicPr>
          <p:nvPr/>
        </p:nvPicPr>
        <p:blipFill>
          <a:blip r:embed="rId3"/>
          <a:stretch>
            <a:fillRect/>
          </a:stretch>
        </p:blipFill>
        <p:spPr>
          <a:xfrm>
            <a:off x="711979" y="1590127"/>
            <a:ext cx="5247493" cy="31616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kitchen with a sink and cabinets&#10;&#10;AI-generated content may be incorrect.">
            <a:extLst>
              <a:ext uri="{FF2B5EF4-FFF2-40B4-BE49-F238E27FC236}">
                <a16:creationId xmlns:a16="http://schemas.microsoft.com/office/drawing/2014/main" id="{EB3807F6-10B2-23C5-0819-11A454A13C3A}"/>
              </a:ext>
            </a:extLst>
          </p:cNvPr>
          <p:cNvPicPr>
            <a:picLocks noChangeAspect="1"/>
          </p:cNvPicPr>
          <p:nvPr/>
        </p:nvPicPr>
        <p:blipFill>
          <a:blip r:embed="rId4"/>
          <a:stretch>
            <a:fillRect/>
          </a:stretch>
        </p:blipFill>
        <p:spPr>
          <a:xfrm>
            <a:off x="8406581" y="1407559"/>
            <a:ext cx="3984394" cy="4928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1309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a:extLst>
            <a:ext uri="{FF2B5EF4-FFF2-40B4-BE49-F238E27FC236}">
              <a16:creationId xmlns:a16="http://schemas.microsoft.com/office/drawing/2014/main" id="{97A60EBD-137A-B95F-C06C-9B696689E6FB}"/>
            </a:ext>
          </a:extLst>
        </p:cNvPr>
        <p:cNvGrpSpPr/>
        <p:nvPr/>
      </p:nvGrpSpPr>
      <p:grpSpPr>
        <a:xfrm>
          <a:off x="0" y="0"/>
          <a:ext cx="0" cy="0"/>
          <a:chOff x="0" y="0"/>
          <a:chExt cx="0" cy="0"/>
        </a:xfrm>
      </p:grpSpPr>
      <p:pic>
        <p:nvPicPr>
          <p:cNvPr id="98" name="image55.png" descr="image55.png">
            <a:extLst>
              <a:ext uri="{FF2B5EF4-FFF2-40B4-BE49-F238E27FC236}">
                <a16:creationId xmlns:a16="http://schemas.microsoft.com/office/drawing/2014/main" id="{330B511F-C52E-3075-F38D-A98A30A26387}"/>
              </a:ext>
            </a:extLst>
          </p:cNvPr>
          <p:cNvPicPr>
            <a:picLocks noChangeAspect="1"/>
          </p:cNvPicPr>
          <p:nvPr/>
        </p:nvPicPr>
        <p:blipFill>
          <a:blip r:embed="rId2"/>
          <a:stretch>
            <a:fillRect/>
          </a:stretch>
        </p:blipFill>
        <p:spPr>
          <a:xfrm>
            <a:off x="90031" y="0"/>
            <a:ext cx="1740700" cy="797521"/>
          </a:xfrm>
          <a:prstGeom prst="rect">
            <a:avLst/>
          </a:prstGeom>
          <a:ln w="12700">
            <a:miter lim="400000"/>
          </a:ln>
        </p:spPr>
      </p:pic>
      <p:sp>
        <p:nvSpPr>
          <p:cNvPr id="99" name="Straight Connector 20">
            <a:extLst>
              <a:ext uri="{FF2B5EF4-FFF2-40B4-BE49-F238E27FC236}">
                <a16:creationId xmlns:a16="http://schemas.microsoft.com/office/drawing/2014/main" id="{13A2AC11-16A5-B03B-4D4F-C317100219DF}"/>
              </a:ext>
            </a:extLst>
          </p:cNvPr>
          <p:cNvSpPr/>
          <p:nvPr/>
        </p:nvSpPr>
        <p:spPr>
          <a:xfrm>
            <a:off x="390827" y="786779"/>
            <a:ext cx="12217002" cy="2"/>
          </a:xfrm>
          <a:prstGeom prst="line">
            <a:avLst/>
          </a:prstGeom>
          <a:ln>
            <a:solidFill>
              <a:srgbClr val="1A2F4B"/>
            </a:solidFill>
          </a:ln>
        </p:spPr>
        <p:txBody>
          <a:bodyPr lIns="45718" tIns="45718" rIns="45718" bIns="45718"/>
          <a:lstStyle/>
          <a:p>
            <a:endParaRPr/>
          </a:p>
        </p:txBody>
      </p:sp>
      <p:sp>
        <p:nvSpPr>
          <p:cNvPr id="5" name="Slide Number Placeholder 17">
            <a:extLst>
              <a:ext uri="{FF2B5EF4-FFF2-40B4-BE49-F238E27FC236}">
                <a16:creationId xmlns:a16="http://schemas.microsoft.com/office/drawing/2014/main" id="{1791344D-36AE-9DC7-18E2-50A2A8C71A67}"/>
              </a:ext>
            </a:extLst>
          </p:cNvPr>
          <p:cNvSpPr txBox="1">
            <a:spLocks/>
          </p:cNvSpPr>
          <p:nvPr/>
        </p:nvSpPr>
        <p:spPr>
          <a:xfrm>
            <a:off x="12462819" y="6678800"/>
            <a:ext cx="17889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66325" rtl="0" fontAlgn="auto" latinLnBrk="0" hangingPunct="0">
              <a:lnSpc>
                <a:spcPct val="100000"/>
              </a:lnSpc>
              <a:spcBef>
                <a:spcPts val="0"/>
              </a:spcBef>
              <a:spcAft>
                <a:spcPts val="0"/>
              </a:spcAft>
              <a:buClrTx/>
              <a:buSzTx/>
              <a:buFontTx/>
              <a:buNone/>
              <a:tabLst/>
              <a:defRPr kumimoji="0" sz="1100" b="0" i="0" u="none" strike="noStrike" cap="all" spc="0" normalizeH="0" baseline="0">
                <a:ln>
                  <a:noFill/>
                </a:ln>
                <a:solidFill>
                  <a:srgbClr val="FEFBF5"/>
                </a:solidFill>
                <a:effectLst/>
                <a:uFillTx/>
                <a:latin typeface="+mj-lt"/>
                <a:ea typeface="+mj-ea"/>
                <a:cs typeface="+mj-cs"/>
                <a:sym typeface="Helvetica"/>
              </a:defRPr>
            </a:lvl1pPr>
            <a:lvl2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solidFill>
                  <a:srgbClr val="12304D"/>
                </a:solidFill>
                <a:latin typeface="Poppins" panose="00000500000000000000" pitchFamily="2" charset="0"/>
                <a:cs typeface="Poppins" panose="00000500000000000000" pitchFamily="2" charset="0"/>
              </a:rPr>
              <a:pPr/>
              <a:t>9</a:t>
            </a:fld>
            <a:endParaRPr lang="en-US">
              <a:solidFill>
                <a:srgbClr val="12304D"/>
              </a:solidFill>
              <a:latin typeface="Poppins" panose="00000500000000000000" pitchFamily="2" charset="0"/>
              <a:cs typeface="Poppins" panose="00000500000000000000" pitchFamily="2" charset="0"/>
            </a:endParaRPr>
          </a:p>
        </p:txBody>
      </p:sp>
      <p:sp>
        <p:nvSpPr>
          <p:cNvPr id="6" name="Rectangle 9">
            <a:extLst>
              <a:ext uri="{FF2B5EF4-FFF2-40B4-BE49-F238E27FC236}">
                <a16:creationId xmlns:a16="http://schemas.microsoft.com/office/drawing/2014/main" id="{8C930316-6450-E14E-44C3-763DC653C9DB}"/>
              </a:ext>
            </a:extLst>
          </p:cNvPr>
          <p:cNvSpPr txBox="1"/>
          <p:nvPr/>
        </p:nvSpPr>
        <p:spPr>
          <a:xfrm>
            <a:off x="428331" y="6683867"/>
            <a:ext cx="2801404"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AIP Kitchen Package Modified Features</a:t>
            </a:r>
          </a:p>
          <a:p>
            <a:endParaRPr lang="en-US">
              <a:latin typeface="Poppins"/>
              <a:cs typeface="Poppins"/>
            </a:endParaRPr>
          </a:p>
        </p:txBody>
      </p:sp>
      <p:sp>
        <p:nvSpPr>
          <p:cNvPr id="7" name="Rectangle 9">
            <a:extLst>
              <a:ext uri="{FF2B5EF4-FFF2-40B4-BE49-F238E27FC236}">
                <a16:creationId xmlns:a16="http://schemas.microsoft.com/office/drawing/2014/main" id="{0D3F59B7-1B63-C922-43E4-31AB4A9509A3}"/>
              </a:ext>
            </a:extLst>
          </p:cNvPr>
          <p:cNvSpPr txBox="1"/>
          <p:nvPr/>
        </p:nvSpPr>
        <p:spPr>
          <a:xfrm>
            <a:off x="8909101" y="268114"/>
            <a:ext cx="3501917"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defRPr sz="1100">
                <a:solidFill>
                  <a:srgbClr val="1A2F4B"/>
                </a:solidFill>
              </a:defRPr>
            </a:lvl1pPr>
          </a:lstStyle>
          <a:p>
            <a:r>
              <a:rPr lang="en-US">
                <a:latin typeface="Poppins"/>
                <a:cs typeface="Poppins"/>
              </a:rPr>
              <a:t>Linden Plaza Aging in Place + Resident Workshop</a:t>
            </a:r>
            <a:br>
              <a:rPr lang="en-US">
                <a:latin typeface="Poppins"/>
                <a:cs typeface="Poppins"/>
              </a:rPr>
            </a:br>
            <a:endParaRPr lang="en-US">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48A4F77A-A0B8-CD73-47C2-56D931EF6B5E}"/>
              </a:ext>
            </a:extLst>
          </p:cNvPr>
          <p:cNvSpPr txBox="1"/>
          <p:nvPr/>
        </p:nvSpPr>
        <p:spPr>
          <a:xfrm>
            <a:off x="394235" y="796370"/>
            <a:ext cx="11926904" cy="861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500" b="1">
                <a:solidFill>
                  <a:srgbClr val="12304D"/>
                </a:solidFill>
              </a:rPr>
              <a:t>AIP Kitchen Package Modified Features for B-Line Residents ONLY</a:t>
            </a:r>
          </a:p>
          <a:p>
            <a:endParaRPr lang="en-US" sz="2500" b="1">
              <a:solidFill>
                <a:srgbClr val="1A2F4B"/>
              </a:solidFill>
            </a:endParaRPr>
          </a:p>
        </p:txBody>
      </p:sp>
      <p:pic>
        <p:nvPicPr>
          <p:cNvPr id="2" name="Picture 1">
            <a:extLst>
              <a:ext uri="{FF2B5EF4-FFF2-40B4-BE49-F238E27FC236}">
                <a16:creationId xmlns:a16="http://schemas.microsoft.com/office/drawing/2014/main" id="{79C35C1C-4B41-973E-339E-D3B5A553F6B3}"/>
              </a:ext>
            </a:extLst>
          </p:cNvPr>
          <p:cNvPicPr>
            <a:picLocks noChangeAspect="1"/>
          </p:cNvPicPr>
          <p:nvPr/>
        </p:nvPicPr>
        <p:blipFill>
          <a:blip r:embed="rId3"/>
          <a:stretch>
            <a:fillRect/>
          </a:stretch>
        </p:blipFill>
        <p:spPr>
          <a:xfrm rot="16200000">
            <a:off x="911817" y="1667166"/>
            <a:ext cx="4329722" cy="43358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sink under a counter&#10;&#10;AI-generated content may be incorrect.">
            <a:extLst>
              <a:ext uri="{FF2B5EF4-FFF2-40B4-BE49-F238E27FC236}">
                <a16:creationId xmlns:a16="http://schemas.microsoft.com/office/drawing/2014/main" id="{10087498-89CC-739A-95C9-84B6E3036314}"/>
              </a:ext>
            </a:extLst>
          </p:cNvPr>
          <p:cNvPicPr>
            <a:picLocks noChangeAspect="1"/>
          </p:cNvPicPr>
          <p:nvPr/>
        </p:nvPicPr>
        <p:blipFill>
          <a:blip r:embed="rId4"/>
          <a:stretch>
            <a:fillRect/>
          </a:stretch>
        </p:blipFill>
        <p:spPr>
          <a:xfrm>
            <a:off x="7168783" y="1420565"/>
            <a:ext cx="4327233" cy="3241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7D57819D-2BC6-73FE-9B1D-624A614C5435}"/>
              </a:ext>
            </a:extLst>
          </p:cNvPr>
          <p:cNvSpPr txBox="1"/>
          <p:nvPr/>
        </p:nvSpPr>
        <p:spPr>
          <a:xfrm>
            <a:off x="5819739" y="4798031"/>
            <a:ext cx="6502400" cy="2846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buFont typeface="Arial"/>
              <a:buChar char="•"/>
            </a:pPr>
            <a:r>
              <a:rPr lang="en-US" sz="1600">
                <a:solidFill>
                  <a:srgbClr val="12304D"/>
                </a:solidFill>
              </a:rPr>
              <a:t>The layout of the B-line kitchens cannot accommodate both a wide accessible sink with removable cabinets below and refrigerator within the existing kitchen layout. </a:t>
            </a:r>
          </a:p>
          <a:p>
            <a:endParaRPr lang="en-US" sz="1600">
              <a:solidFill>
                <a:srgbClr val="12304D"/>
              </a:solidFill>
            </a:endParaRPr>
          </a:p>
          <a:p>
            <a:pPr marL="285750" indent="-285750">
              <a:buFont typeface="Arial"/>
              <a:buChar char="•"/>
            </a:pPr>
            <a:r>
              <a:rPr lang="en-US" sz="1600">
                <a:solidFill>
                  <a:srgbClr val="12304D"/>
                </a:solidFill>
              </a:rPr>
              <a:t>The refrigerator will be on the non-kitchen side of the small partial wall to maintain the Aging-in-Place sink features. The wall does not protrude past the refrigerator, and the space will feel like one continuous kitchen.</a:t>
            </a:r>
          </a:p>
          <a:p>
            <a:pPr marL="285750" indent="-285750">
              <a:buFont typeface="Arial"/>
              <a:buChar char="•"/>
            </a:pPr>
            <a:r>
              <a:rPr lang="en-US" sz="1600">
                <a:solidFill>
                  <a:srgbClr val="12304D"/>
                </a:solidFill>
              </a:rPr>
              <a:t>See page 11 of your handout to accept or reject this modification</a:t>
            </a:r>
            <a:endParaRPr lang="en-US" sz="1600" b="0" i="0" u="none" strike="noStrike" cap="none" spc="0" normalizeH="0" baseline="0">
              <a:ln>
                <a:noFill/>
              </a:ln>
              <a:solidFill>
                <a:srgbClr val="12304D"/>
              </a:solidFill>
              <a:effectLst/>
              <a:uFillTx/>
              <a:latin typeface="+mj-lt"/>
              <a:ea typeface="+mj-ea"/>
              <a:cs typeface="+mj-cs"/>
            </a:endParaRPr>
          </a:p>
          <a:p>
            <a:pPr marL="285750" indent="-285750">
              <a:buFont typeface="Arial"/>
              <a:buChar char="•"/>
            </a:pPr>
            <a:endParaRPr lang="en-US" sz="1600">
              <a:solidFill>
                <a:srgbClr val="12304D"/>
              </a:solidFill>
            </a:endParaRPr>
          </a:p>
          <a:p>
            <a:endParaRPr lang="en-US"/>
          </a:p>
        </p:txBody>
      </p:sp>
    </p:spTree>
    <p:extLst>
      <p:ext uri="{BB962C8B-B14F-4D97-AF65-F5344CB8AC3E}">
        <p14:creationId xmlns:p14="http://schemas.microsoft.com/office/powerpoint/2010/main" val="2121949259"/>
      </p:ext>
    </p:extLst>
  </p:cSld>
  <p:clrMapOvr>
    <a:masterClrMapping/>
  </p:clrMapOvr>
  <p:transition spd="med"/>
</p:sld>
</file>

<file path=ppt/theme/theme1.xml><?xml version="1.0" encoding="utf-8"?>
<a:theme xmlns:a="http://schemas.openxmlformats.org/drawingml/2006/main" name="TWS Power Point Template">
  <a:themeElements>
    <a:clrScheme name="TWS Power Point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WS Power Point Template">
      <a:majorFont>
        <a:latin typeface="Helvetica"/>
        <a:ea typeface="Helvetica"/>
        <a:cs typeface="Helvetica"/>
      </a:majorFont>
      <a:minorFont>
        <a:latin typeface="Calibri"/>
        <a:ea typeface="Calibri"/>
        <a:cs typeface="Calibri"/>
      </a:minorFont>
    </a:fontScheme>
    <a:fmtScheme name="TWS Power Point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WS Power Point Template">
  <a:themeElements>
    <a:clrScheme name="TWS Power Point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WS Power Point Template">
      <a:majorFont>
        <a:latin typeface="Helvetica"/>
        <a:ea typeface="Helvetica"/>
        <a:cs typeface="Helvetica"/>
      </a:majorFont>
      <a:minorFont>
        <a:latin typeface="Calibri"/>
        <a:ea typeface="Calibri"/>
        <a:cs typeface="Calibri"/>
      </a:minorFont>
    </a:fontScheme>
    <a:fmtScheme name="TWS Power Point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6632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29a2b4-1e19-478b-8f83-f9534138dcca" xsi:nil="true"/>
    <lcf76f155ced4ddcb4097134ff3c332f xmlns="11d70e9f-54e0-4324-84fe-7839d70f328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82F647ECB40B47870EA0CB74E6E305" ma:contentTypeVersion="13" ma:contentTypeDescription="Create a new document." ma:contentTypeScope="" ma:versionID="2561801dc9a0e6a3bcb7aec28f34ac79">
  <xsd:schema xmlns:xsd="http://www.w3.org/2001/XMLSchema" xmlns:xs="http://www.w3.org/2001/XMLSchema" xmlns:p="http://schemas.microsoft.com/office/2006/metadata/properties" xmlns:ns2="11d70e9f-54e0-4324-84fe-7839d70f328b" xmlns:ns3="c429a2b4-1e19-478b-8f83-f9534138dcca" targetNamespace="http://schemas.microsoft.com/office/2006/metadata/properties" ma:root="true" ma:fieldsID="9f9f35767e426b32119ea96c8b150590" ns2:_="" ns3:_="">
    <xsd:import namespace="11d70e9f-54e0-4324-84fe-7839d70f328b"/>
    <xsd:import namespace="c429a2b4-1e19-478b-8f83-f9534138dcc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70e9f-54e0-4324-84fe-7839d70f3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240658-cadc-42d1-8a9c-be0752e57a1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29a2b4-1e19-478b-8f83-f9534138dcc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119b3f0-ed02-4187-9eaf-bc5af168503b}" ma:internalName="TaxCatchAll" ma:showField="CatchAllData" ma:web="c429a2b4-1e19-478b-8f83-f9534138dc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6A71A-9A18-4581-A1F6-977D58B00324}">
  <ds:schemaRefs>
    <ds:schemaRef ds:uri="11d70e9f-54e0-4324-84fe-7839d70f328b"/>
    <ds:schemaRef ds:uri="4f332bb8-7c6c-4eda-9ed1-5b5eaa063820"/>
    <ds:schemaRef ds:uri="6492758a-aed8-49a7-96f4-bf1bd4870479"/>
    <ds:schemaRef ds:uri="a71889b2-5867-4683-92a8-7f0dde028286"/>
    <ds:schemaRef ds:uri="c429a2b4-1e19-478b-8f83-f9534138dcca"/>
    <ds:schemaRef ds:uri="ed700e05-5338-4881-96a9-1d773660304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249862-78B8-41D8-AABC-FD0D423B47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d70e9f-54e0-4324-84fe-7839d70f328b"/>
    <ds:schemaRef ds:uri="c429a2b4-1e19-478b-8f83-f9534138dc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7B8DF8-67C2-4703-86D5-D654527C30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34</Slides>
  <Notes>0</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TWS Power 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Polina  Fishof</dc:creator>
  <cp:revision>2</cp:revision>
  <dcterms:modified xsi:type="dcterms:W3CDTF">2026-02-05T14:30:00Z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0x0101004582F647ECB40B47870EA0CB74E6E305</vt:lpwstr>
  </property>
  <property fmtid="{D5CDD505-2E9C-101B-9397-08002B2CF9AE}" pid="4" name="Order">
    <vt:r8>948100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