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36"/>
  </p:notesMasterIdLst>
  <p:sldIdLst>
    <p:sldId id="353" r:id="rId6"/>
    <p:sldId id="1353" r:id="rId7"/>
    <p:sldId id="1368" r:id="rId8"/>
    <p:sldId id="265" r:id="rId9"/>
    <p:sldId id="1369" r:id="rId10"/>
    <p:sldId id="1356" r:id="rId11"/>
    <p:sldId id="1362" r:id="rId12"/>
    <p:sldId id="354" r:id="rId13"/>
    <p:sldId id="1366" r:id="rId14"/>
    <p:sldId id="1358" r:id="rId15"/>
    <p:sldId id="1359" r:id="rId16"/>
    <p:sldId id="1360" r:id="rId17"/>
    <p:sldId id="1357" r:id="rId18"/>
    <p:sldId id="1348" r:id="rId19"/>
    <p:sldId id="1350" r:id="rId20"/>
    <p:sldId id="1351" r:id="rId21"/>
    <p:sldId id="1346" r:id="rId22"/>
    <p:sldId id="1345" r:id="rId23"/>
    <p:sldId id="1343" r:id="rId24"/>
    <p:sldId id="1352" r:id="rId25"/>
    <p:sldId id="601" r:id="rId26"/>
    <p:sldId id="1347" r:id="rId27"/>
    <p:sldId id="1364" r:id="rId28"/>
    <p:sldId id="1365" r:id="rId29"/>
    <p:sldId id="262" r:id="rId30"/>
    <p:sldId id="1354" r:id="rId31"/>
    <p:sldId id="1355" r:id="rId32"/>
    <p:sldId id="1372" r:id="rId33"/>
    <p:sldId id="1370" r:id="rId34"/>
    <p:sldId id="1361" r:id="rId35"/>
  </p:sldIdLst>
  <p:sldSz cx="9144000" cy="6858000" type="screen4x3"/>
  <p:notesSz cx="7010400" cy="92964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068CE-2571-3B45-0B9E-AC872AAC4AC3}" name="Ryan  Belcher" initials="RB" userId="S::RBelcher@camberpg.com::b6f77bb7-d77a-41a4-8c45-c33511e1c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82404-28F4-470A-AB66-CB1CD11C0C9F}" v="1" dt="2024-05-06T14:45:17.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1" autoAdjust="0"/>
    <p:restoredTop sz="89687" autoAdjust="0"/>
  </p:normalViewPr>
  <p:slideViewPr>
    <p:cSldViewPr snapToGrid="0">
      <p:cViewPr varScale="1">
        <p:scale>
          <a:sx n="79" d="100"/>
          <a:sy n="79" d="100"/>
        </p:scale>
        <p:origin x="1131" y="51"/>
      </p:cViewPr>
      <p:guideLst>
        <p:guide orient="horz" pos="216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Belcher" userId="b6f77bb7-d77a-41a4-8c45-c33511e1ca5f" providerId="ADAL" clId="{C7282404-28F4-470A-AB66-CB1CD11C0C9F}"/>
    <pc:docChg chg="addSld delSld modSld">
      <pc:chgData name="Ryan  Belcher" userId="b6f77bb7-d77a-41a4-8c45-c33511e1ca5f" providerId="ADAL" clId="{C7282404-28F4-470A-AB66-CB1CD11C0C9F}" dt="2024-05-06T14:45:50.870" v="22" actId="20577"/>
      <pc:docMkLst>
        <pc:docMk/>
      </pc:docMkLst>
      <pc:sldChg chg="new del">
        <pc:chgData name="Ryan  Belcher" userId="b6f77bb7-d77a-41a4-8c45-c33511e1ca5f" providerId="ADAL" clId="{C7282404-28F4-470A-AB66-CB1CD11C0C9F}" dt="2024-05-06T14:45:18.781" v="2" actId="47"/>
        <pc:sldMkLst>
          <pc:docMk/>
          <pc:sldMk cId="1889624044" sldId="1371"/>
        </pc:sldMkLst>
      </pc:sldChg>
      <pc:sldChg chg="modSp add mod modTransition">
        <pc:chgData name="Ryan  Belcher" userId="b6f77bb7-d77a-41a4-8c45-c33511e1ca5f" providerId="ADAL" clId="{C7282404-28F4-470A-AB66-CB1CD11C0C9F}" dt="2024-05-06T14:45:50.870" v="22" actId="20577"/>
        <pc:sldMkLst>
          <pc:docMk/>
          <pc:sldMk cId="3716897355" sldId="1372"/>
        </pc:sldMkLst>
        <pc:spChg chg="mod">
          <ac:chgData name="Ryan  Belcher" userId="b6f77bb7-d77a-41a4-8c45-c33511e1ca5f" providerId="ADAL" clId="{C7282404-28F4-470A-AB66-CB1CD11C0C9F}" dt="2024-05-06T14:45:50.870" v="22" actId="20577"/>
          <ac:spMkLst>
            <pc:docMk/>
            <pc:sldMk cId="3716897355" sldId="1372"/>
            <ac:spMk id="2" creationId="{FCA2DCA0-3475-E449-13A1-930B74A55E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F3D66C-D8EB-4BCC-A05E-EB0F4FA8AF58}" type="datetimeFigureOut">
              <a:rPr lang="en-US" smtClean="0"/>
              <a:t>5/6/2024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582437-6EC8-4B7C-A09F-C8E806472F1D}" type="slidenum">
              <a:rPr lang="en-US" smtClean="0"/>
              <a:t>‹#›</a:t>
            </a:fld>
            <a:endParaRPr lang="en-US"/>
          </a:p>
        </p:txBody>
      </p:sp>
    </p:spTree>
    <p:extLst>
      <p:ext uri="{BB962C8B-B14F-4D97-AF65-F5344CB8AC3E}">
        <p14:creationId xmlns:p14="http://schemas.microsoft.com/office/powerpoint/2010/main" val="171389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800" b="0" i="0" strike="noStrike" cap="none" spc="0" baseline="0">
                <a:solidFill>
                  <a:srgbClr val="000000"/>
                </a:solidFill>
                <a:effectLst/>
                <a:latin typeface="Calibri"/>
                <a:ea typeface="Calibri"/>
                <a:cs typeface="Calibri"/>
              </a:rPr>
              <a:t>No one’s rents will increase – there will be relocation – correct mold and heat and long-term cure of the “implorable” conditions – reassure anxiety about relo – disabled and senior population</a:t>
            </a:r>
          </a:p>
          <a:p>
            <a:r>
              <a:rPr lang="es" sz="1800" b="0" i="0" strike="noStrike" cap="none" spc="0" baseline="0">
                <a:solidFill>
                  <a:srgbClr val="000000"/>
                </a:solidFill>
                <a:effectLst/>
                <a:latin typeface="Calibri"/>
                <a:ea typeface="Calibri"/>
                <a:cs typeface="Calibri"/>
              </a:rPr>
              <a:t>Add note about current conditions and goals to improve</a:t>
            </a:r>
          </a:p>
        </p:txBody>
      </p:sp>
      <p:sp>
        <p:nvSpPr>
          <p:cNvPr id="4" name="Slide Number Placeholder 3"/>
          <p:cNvSpPr>
            <a:spLocks noGrp="1"/>
          </p:cNvSpPr>
          <p:nvPr>
            <p:ph type="sldNum" sz="quarter" idx="5"/>
          </p:nvPr>
        </p:nvSpPr>
        <p:spPr/>
        <p:txBody>
          <a:bodyPr/>
          <a:lstStyle/>
          <a:p>
            <a:fld id="{6C582437-6EC8-4B7C-A09F-C8E806472F1D}" type="slidenum">
              <a:rPr lang="en-US" smtClean="0"/>
              <a:t>4</a:t>
            </a:fld>
            <a:endParaRPr lang="en-US"/>
          </a:p>
        </p:txBody>
      </p:sp>
    </p:spTree>
    <p:extLst>
      <p:ext uri="{BB962C8B-B14F-4D97-AF65-F5344CB8AC3E}">
        <p14:creationId xmlns:p14="http://schemas.microsoft.com/office/powerpoint/2010/main" val="81984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582437-6EC8-4B7C-A09F-C8E806472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61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800" b="0" i="0" strike="noStrike" cap="none" spc="0" baseline="0">
                <a:solidFill>
                  <a:srgbClr val="000000"/>
                </a:solidFill>
                <a:effectLst/>
                <a:latin typeface="Calibri"/>
                <a:ea typeface="Calibri"/>
                <a:cs typeface="Calibri"/>
              </a:rPr>
              <a:t>We have done this before, and getting your input helps us eliminate the worst issues first. No one knows this property and buildings better than the people who live here and we want your help to guide us on aspects of our work.</a:t>
            </a:r>
          </a:p>
        </p:txBody>
      </p:sp>
      <p:sp>
        <p:nvSpPr>
          <p:cNvPr id="4" name="Slide Number Placeholder 3"/>
          <p:cNvSpPr>
            <a:spLocks noGrp="1"/>
          </p:cNvSpPr>
          <p:nvPr>
            <p:ph type="sldNum" sz="quarter" idx="5"/>
          </p:nvPr>
        </p:nvSpPr>
        <p:spPr/>
        <p:txBody>
          <a:bodyPr/>
          <a:lstStyle/>
          <a:p>
            <a:fld id="{6C582437-6EC8-4B7C-A09F-C8E806472F1D}" type="slidenum">
              <a:rPr lang="en-US" smtClean="0"/>
              <a:t>5</a:t>
            </a:fld>
            <a:endParaRPr lang="en-US"/>
          </a:p>
        </p:txBody>
      </p:sp>
    </p:spTree>
    <p:extLst>
      <p:ext uri="{BB962C8B-B14F-4D97-AF65-F5344CB8AC3E}">
        <p14:creationId xmlns:p14="http://schemas.microsoft.com/office/powerpoint/2010/main" val="227709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strike="noStrike" cap="none" spc="0" baseline="0" dirty="0">
                <a:solidFill>
                  <a:srgbClr val="000000"/>
                </a:solidFill>
                <a:effectLst/>
                <a:latin typeface="Calibri"/>
                <a:ea typeface="Calibri"/>
                <a:cs typeface="Calibri"/>
              </a:rPr>
              <a:t>Proposed team, understand that there are concerns – importance of strong and professional group with strong on site staff</a:t>
            </a:r>
          </a:p>
        </p:txBody>
      </p:sp>
      <p:sp>
        <p:nvSpPr>
          <p:cNvPr id="4" name="Slide Number Placeholder 3"/>
          <p:cNvSpPr>
            <a:spLocks noGrp="1"/>
          </p:cNvSpPr>
          <p:nvPr>
            <p:ph type="sldNum" sz="quarter" idx="5"/>
          </p:nvPr>
        </p:nvSpPr>
        <p:spPr/>
        <p:txBody>
          <a:bodyPr/>
          <a:lstStyle/>
          <a:p>
            <a:fld id="{6C582437-6EC8-4B7C-A09F-C8E806472F1D}" type="slidenum">
              <a:rPr lang="en-US" smtClean="0"/>
              <a:t>7</a:t>
            </a:fld>
            <a:endParaRPr lang="en-US"/>
          </a:p>
        </p:txBody>
      </p:sp>
    </p:spTree>
    <p:extLst>
      <p:ext uri="{BB962C8B-B14F-4D97-AF65-F5344CB8AC3E}">
        <p14:creationId xmlns:p14="http://schemas.microsoft.com/office/powerpoint/2010/main" val="213737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8</a:t>
            </a:fld>
            <a:endParaRPr lang="en-US"/>
          </a:p>
        </p:txBody>
      </p:sp>
    </p:spTree>
    <p:extLst>
      <p:ext uri="{BB962C8B-B14F-4D97-AF65-F5344CB8AC3E}">
        <p14:creationId xmlns:p14="http://schemas.microsoft.com/office/powerpoint/2010/main" val="414720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82437-6EC8-4B7C-A09F-C8E806472F1D}" type="slidenum">
              <a:rPr lang="en-US" smtClean="0"/>
              <a:t>12</a:t>
            </a:fld>
            <a:endParaRPr lang="en-US"/>
          </a:p>
        </p:txBody>
      </p:sp>
    </p:spTree>
    <p:extLst>
      <p:ext uri="{BB962C8B-B14F-4D97-AF65-F5344CB8AC3E}">
        <p14:creationId xmlns:p14="http://schemas.microsoft.com/office/powerpoint/2010/main" val="123791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800" b="0" i="0" strike="noStrike" cap="none" spc="0" baseline="0">
                <a:solidFill>
                  <a:srgbClr val="000000"/>
                </a:solidFill>
                <a:effectLst/>
                <a:latin typeface="Calibri"/>
                <a:ea typeface="Calibri"/>
                <a:cs typeface="Calibri"/>
              </a:rPr>
              <a:t>Acknowledge issues with lost subsidies and rent increases</a:t>
            </a:r>
          </a:p>
          <a:p>
            <a:r>
              <a:rPr lang="es" sz="1800" b="0" i="0" strike="noStrike" cap="none" spc="0" baseline="0">
                <a:solidFill>
                  <a:srgbClr val="000000"/>
                </a:solidFill>
                <a:effectLst/>
                <a:latin typeface="Calibri"/>
                <a:ea typeface="Calibri"/>
                <a:cs typeface="Calibri"/>
              </a:rPr>
              <a:t>System in place to make sure this doesn’t happen.  - coordination around compliance – Wavecrest with strong experience in these topics</a:t>
            </a:r>
          </a:p>
        </p:txBody>
      </p:sp>
      <p:sp>
        <p:nvSpPr>
          <p:cNvPr id="4" name="Slide Number Placeholder 3"/>
          <p:cNvSpPr>
            <a:spLocks noGrp="1"/>
          </p:cNvSpPr>
          <p:nvPr>
            <p:ph type="sldNum" sz="quarter" idx="5"/>
          </p:nvPr>
        </p:nvSpPr>
        <p:spPr/>
        <p:txBody>
          <a:bodyPr/>
          <a:lstStyle/>
          <a:p>
            <a:fld id="{6C582437-6EC8-4B7C-A09F-C8E806472F1D}" type="slidenum">
              <a:rPr lang="en-US" smtClean="0"/>
              <a:t>15</a:t>
            </a:fld>
            <a:endParaRPr lang="en-US"/>
          </a:p>
        </p:txBody>
      </p:sp>
    </p:spTree>
    <p:extLst>
      <p:ext uri="{BB962C8B-B14F-4D97-AF65-F5344CB8AC3E}">
        <p14:creationId xmlns:p14="http://schemas.microsoft.com/office/powerpoint/2010/main" val="71840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800" b="0" i="0" strike="noStrike" cap="none" spc="0" baseline="0">
                <a:solidFill>
                  <a:srgbClr val="000000"/>
                </a:solidFill>
                <a:effectLst/>
                <a:latin typeface="Calibri"/>
                <a:ea typeface="Calibri"/>
                <a:cs typeface="Calibri"/>
              </a:rPr>
              <a:t>How can residents be sure work is completed as promised. Oversite by lenders and city agencies. </a:t>
            </a:r>
          </a:p>
        </p:txBody>
      </p:sp>
      <p:sp>
        <p:nvSpPr>
          <p:cNvPr id="4" name="Slide Number Placeholder 3"/>
          <p:cNvSpPr>
            <a:spLocks noGrp="1"/>
          </p:cNvSpPr>
          <p:nvPr>
            <p:ph type="sldNum" sz="quarter" idx="5"/>
          </p:nvPr>
        </p:nvSpPr>
        <p:spPr/>
        <p:txBody>
          <a:bodyPr/>
          <a:lstStyle/>
          <a:p>
            <a:fld id="{6C582437-6EC8-4B7C-A09F-C8E806472F1D}" type="slidenum">
              <a:rPr lang="en-US" smtClean="0"/>
              <a:t>17</a:t>
            </a:fld>
            <a:endParaRPr lang="en-US"/>
          </a:p>
        </p:txBody>
      </p:sp>
    </p:spTree>
    <p:extLst>
      <p:ext uri="{BB962C8B-B14F-4D97-AF65-F5344CB8AC3E}">
        <p14:creationId xmlns:p14="http://schemas.microsoft.com/office/powerpoint/2010/main" val="286785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19</a:t>
            </a:fld>
            <a:endParaRPr lang="en-US"/>
          </a:p>
        </p:txBody>
      </p:sp>
    </p:spTree>
    <p:extLst>
      <p:ext uri="{BB962C8B-B14F-4D97-AF65-F5344CB8AC3E}">
        <p14:creationId xmlns:p14="http://schemas.microsoft.com/office/powerpoint/2010/main" val="245519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24</a:t>
            </a:fld>
            <a:endParaRPr lang="en-US"/>
          </a:p>
        </p:txBody>
      </p:sp>
    </p:spTree>
    <p:extLst>
      <p:ext uri="{BB962C8B-B14F-4D97-AF65-F5344CB8AC3E}">
        <p14:creationId xmlns:p14="http://schemas.microsoft.com/office/powerpoint/2010/main" val="684334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451D7A-4F11-4696-8B2B-F7A15C04B1B0}"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D080A6B7-C082-CD45-1E9D-AD51567749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4366"/>
            <a:ext cx="1681987" cy="569093"/>
          </a:xfrm>
          <a:prstGeom prst="rect">
            <a:avLst/>
          </a:prstGeom>
        </p:spPr>
      </p:pic>
    </p:spTree>
    <p:extLst>
      <p:ext uri="{BB962C8B-B14F-4D97-AF65-F5344CB8AC3E}">
        <p14:creationId xmlns:p14="http://schemas.microsoft.com/office/powerpoint/2010/main" val="736244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62862-C2A0-4D9B-8710-50AE081DF899}"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31025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65D43-B4F4-4F80-8956-E39EF683F493}"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766974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D080A6B7-C082-CD45-1E9D-AD51567749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4366"/>
            <a:ext cx="1681987" cy="569093"/>
          </a:xfrm>
          <a:prstGeom prst="rect">
            <a:avLst/>
          </a:prstGeom>
        </p:spPr>
      </p:pic>
    </p:spTree>
    <p:extLst>
      <p:ext uri="{BB962C8B-B14F-4D97-AF65-F5344CB8AC3E}">
        <p14:creationId xmlns:p14="http://schemas.microsoft.com/office/powerpoint/2010/main" val="116818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DF93AD53-273D-2B5E-E214-C17621A71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
        <p:nvSpPr>
          <p:cNvPr id="8" name="Date Placeholder 7">
            <a:extLst>
              <a:ext uri="{FF2B5EF4-FFF2-40B4-BE49-F238E27FC236}">
                <a16:creationId xmlns:a16="http://schemas.microsoft.com/office/drawing/2014/main" id="{6E216A7B-F78F-9D61-053D-28E9EDEDEC28}"/>
              </a:ext>
            </a:extLst>
          </p:cNvPr>
          <p:cNvSpPr>
            <a:spLocks noGrp="1"/>
          </p:cNvSpPr>
          <p:nvPr>
            <p:ph type="dt" sz="half" idx="10"/>
          </p:nvPr>
        </p:nvSpPr>
        <p:spPr/>
        <p:txBody>
          <a:bodyPr/>
          <a:lstStyle>
            <a:lvl1pPr>
              <a:defRPr/>
            </a:lvl1pPr>
          </a:lstStyle>
          <a:p>
            <a:r>
              <a:rPr lang="en-US"/>
              <a:t>5/2/2024</a:t>
            </a:r>
            <a:endParaRPr lang="en-GB"/>
          </a:p>
        </p:txBody>
      </p:sp>
      <p:sp>
        <p:nvSpPr>
          <p:cNvPr id="9" name="Footer Placeholder 8">
            <a:extLst>
              <a:ext uri="{FF2B5EF4-FFF2-40B4-BE49-F238E27FC236}">
                <a16:creationId xmlns:a16="http://schemas.microsoft.com/office/drawing/2014/main" id="{C30556D5-3CC7-B899-E551-CED33FE93023}"/>
              </a:ext>
            </a:extLst>
          </p:cNvPr>
          <p:cNvSpPr>
            <a:spLocks noGrp="1"/>
          </p:cNvSpPr>
          <p:nvPr>
            <p:ph type="ftr" sz="quarter" idx="11"/>
          </p:nvPr>
        </p:nvSpPr>
        <p:spPr/>
        <p:txBody>
          <a:bodyPr/>
          <a:lstStyle/>
          <a:p>
            <a:r>
              <a:rPr lang="en-GB"/>
              <a:t>www.lindenplazabk.com</a:t>
            </a:r>
            <a:endParaRPr lang="en-US"/>
          </a:p>
        </p:txBody>
      </p:sp>
      <p:sp>
        <p:nvSpPr>
          <p:cNvPr id="10" name="Slide Number Placeholder 9">
            <a:extLst>
              <a:ext uri="{FF2B5EF4-FFF2-40B4-BE49-F238E27FC236}">
                <a16:creationId xmlns:a16="http://schemas.microsoft.com/office/drawing/2014/main" id="{F98164A9-DCEB-54A8-B0C5-9F7DE9BF5047}"/>
              </a:ext>
            </a:extLst>
          </p:cNvPr>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4022001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439984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GB"/>
              <a:t>www.lindenplazabk.com</a:t>
            </a:r>
            <a:endParaRPr lang="en-US"/>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F0E62934-62AC-1F4B-12B5-69A859C83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19911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5/2/2024</a:t>
            </a:r>
          </a:p>
        </p:txBody>
      </p:sp>
      <p:sp>
        <p:nvSpPr>
          <p:cNvPr id="8" name="Footer Placeholder 7"/>
          <p:cNvSpPr>
            <a:spLocks noGrp="1"/>
          </p:cNvSpPr>
          <p:nvPr>
            <p:ph type="ftr" sz="quarter" idx="11"/>
          </p:nvPr>
        </p:nvSpPr>
        <p:spPr/>
        <p:txBody>
          <a:bodyPr/>
          <a:lstStyle/>
          <a:p>
            <a:r>
              <a:rPr lang="en-US"/>
              <a:t>www.lindenplazabk.com</a:t>
            </a:r>
          </a:p>
        </p:txBody>
      </p:sp>
      <p:sp>
        <p:nvSpPr>
          <p:cNvPr id="9" name="Slide Number Placeholder 8"/>
          <p:cNvSpPr>
            <a:spLocks noGrp="1"/>
          </p:cNvSpPr>
          <p:nvPr>
            <p:ph type="sldNum" sz="quarter" idx="12"/>
          </p:nvPr>
        </p:nvSpPr>
        <p:spPr/>
        <p:txBody>
          <a:bodyPr/>
          <a:lstStyle/>
          <a:p>
            <a:fld id="{DC350BA9-05F5-4766-A5AF-71049318901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4157BEE9-0BAB-F13B-E7F5-B215E14FA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09638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5/2/2024</a:t>
            </a:r>
          </a:p>
        </p:txBody>
      </p:sp>
      <p:sp>
        <p:nvSpPr>
          <p:cNvPr id="4" name="Footer Placeholder 3"/>
          <p:cNvSpPr>
            <a:spLocks noGrp="1"/>
          </p:cNvSpPr>
          <p:nvPr>
            <p:ph type="ftr" sz="quarter" idx="11"/>
          </p:nvPr>
        </p:nvSpPr>
        <p:spPr/>
        <p:txBody>
          <a:bodyPr/>
          <a:lstStyle/>
          <a:p>
            <a:r>
              <a:rPr lang="en-US"/>
              <a:t>www.lindenplazabk.com</a:t>
            </a:r>
          </a:p>
        </p:txBody>
      </p:sp>
      <p:sp>
        <p:nvSpPr>
          <p:cNvPr id="5" name="Slide Number Placeholder 4"/>
          <p:cNvSpPr>
            <a:spLocks noGrp="1"/>
          </p:cNvSpPr>
          <p:nvPr>
            <p:ph type="sldNum" sz="quarter" idx="12"/>
          </p:nvPr>
        </p:nvSpPr>
        <p:spPr/>
        <p:txBody>
          <a:bodyPr/>
          <a:lstStyle/>
          <a:p>
            <a:fld id="{DC350BA9-05F5-4766-A5AF-71049318901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73A1FB97-5B37-9389-AE7D-647BE4DC9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4185311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5/2/2024</a:t>
            </a:r>
          </a:p>
        </p:txBody>
      </p:sp>
      <p:sp>
        <p:nvSpPr>
          <p:cNvPr id="3" name="Footer Placeholder 2"/>
          <p:cNvSpPr>
            <a:spLocks noGrp="1"/>
          </p:cNvSpPr>
          <p:nvPr>
            <p:ph type="ftr" sz="quarter" idx="11"/>
          </p:nvPr>
        </p:nvSpPr>
        <p:spPr/>
        <p:txBody>
          <a:bodyPr/>
          <a:lstStyle/>
          <a:p>
            <a:r>
              <a:rPr lang="en-US"/>
              <a:t>www.lindenplazabk.com</a:t>
            </a:r>
          </a:p>
        </p:txBody>
      </p:sp>
      <p:sp>
        <p:nvSpPr>
          <p:cNvPr id="4" name="Slide Number Placeholder 3"/>
          <p:cNvSpPr>
            <a:spLocks noGrp="1"/>
          </p:cNvSpPr>
          <p:nvPr>
            <p:ph type="sldNum" sz="quarter" idx="12"/>
          </p:nvPr>
        </p:nvSpPr>
        <p:spPr/>
        <p:txBody>
          <a:bodyPr/>
          <a:lstStyle/>
          <a:p>
            <a:fld id="{DC350BA9-05F5-4766-A5AF-71049318901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47B9858D-39F7-2C30-9465-DC6397303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3229435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US"/>
              <a:t>www.lindenplazabk.com</a:t>
            </a:r>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440935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0C13C6-D959-46F0-94D8-4EC5CB6E8BD8}"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DF93AD53-273D-2B5E-E214-C17621A71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16545832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US"/>
              <a:t>www.lindenplazabk.com</a:t>
            </a:r>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719424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12629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71794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A9DC71-DA39-448B-9DDF-97FCD35B97A4}" type="datetime1">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4066657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0D9DD-4EC8-44C2-B13D-8ED950BE3FB0}" type="datetime1">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F0E62934-62AC-1F4B-12B5-69A859C83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15572394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0CDB6-A764-4598-A167-085559280794}" type="datetime1">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350BA9-05F5-4766-A5AF-71049318901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4157BEE9-0BAB-F13B-E7F5-B215E14FA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8495400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5234D9-0F49-4BE7-9D47-AEBD9546377E}" type="datetime1">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50BA9-05F5-4766-A5AF-71049318901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73A1FB97-5B37-9389-AE7D-647BE4DC9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8404395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7B7F3-3767-4AB1-9D44-93FC7CC5B8ED}" type="datetime1">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350BA9-05F5-4766-A5AF-71049318901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47B9858D-39F7-2C30-9465-DC6397303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3884232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142305-56F7-4BF9-A6DA-080ED50232CC}" type="datetime1">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5400839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EEE7E0-9D80-4F37-8136-1BB8B0FDBCC5}" type="datetime1">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297468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AC15B-FC54-4F51-BB92-49F5DD7C4C33}" type="datetime1">
              <a:rPr lang="en-US" smtClean="0"/>
              <a:t>5/6/2024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50BA9-05F5-4766-A5AF-710493189013}" type="slidenum">
              <a:rPr lang="en-US" smtClean="0"/>
              <a:t>‹#›</a:t>
            </a:fld>
            <a:endParaRPr lang="en-US"/>
          </a:p>
        </p:txBody>
      </p:sp>
    </p:spTree>
    <p:extLst>
      <p:ext uri="{BB962C8B-B14F-4D97-AF65-F5344CB8AC3E}">
        <p14:creationId xmlns:p14="http://schemas.microsoft.com/office/powerpoint/2010/main" val="32383025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5/2/2024</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www.lindenplazabk.com</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50BA9-05F5-4766-A5AF-710493189013}" type="slidenum">
              <a:rPr lang="en-US" smtClean="0"/>
              <a:t>‹#›</a:t>
            </a:fld>
            <a:endParaRPr lang="en-US"/>
          </a:p>
        </p:txBody>
      </p:sp>
    </p:spTree>
    <p:extLst>
      <p:ext uri="{BB962C8B-B14F-4D97-AF65-F5344CB8AC3E}">
        <p14:creationId xmlns:p14="http://schemas.microsoft.com/office/powerpoint/2010/main" val="2244809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lindenplazabk.com/"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716F-F9D7-DCFD-3110-BE118143E679}"/>
              </a:ext>
            </a:extLst>
          </p:cNvPr>
          <p:cNvSpPr>
            <a:spLocks noGrp="1"/>
          </p:cNvSpPr>
          <p:nvPr>
            <p:ph type="title"/>
          </p:nvPr>
        </p:nvSpPr>
        <p:spPr>
          <a:xfrm>
            <a:off x="628650" y="3401510"/>
            <a:ext cx="7886700" cy="1325563"/>
          </a:xfrm>
        </p:spPr>
        <p:txBody>
          <a:bodyPr>
            <a:normAutofit fontScale="90000"/>
          </a:bodyPr>
          <a:lstStyle/>
          <a:p>
            <a:pPr algn="ctr"/>
            <a:r>
              <a:rPr lang="es" sz="3200" b="1" i="0" strike="noStrike" cap="none" spc="0" baseline="0" dirty="0">
                <a:solidFill>
                  <a:srgbClr val="000000"/>
                </a:solidFill>
                <a:effectLst/>
                <a:latin typeface="Calibri Light"/>
                <a:ea typeface="Calibri Light"/>
                <a:cs typeface="Calibri Light"/>
              </a:rPr>
              <a:t>Reunión de residentes #1</a:t>
            </a:r>
            <a:br>
              <a:rPr sz="3200" dirty="0"/>
            </a:br>
            <a:r>
              <a:rPr lang="es" sz="3200" b="1" i="0" strike="noStrike" cap="none" spc="0" baseline="0" dirty="0">
                <a:solidFill>
                  <a:srgbClr val="000000"/>
                </a:solidFill>
                <a:effectLst/>
                <a:latin typeface="Calibri Light"/>
                <a:ea typeface="Calibri Light"/>
                <a:cs typeface="Calibri Light"/>
              </a:rPr>
              <a:t> </a:t>
            </a:r>
            <a:r>
              <a:rPr lang="es" sz="1700" b="1" i="0" strike="noStrike" cap="none" spc="0" baseline="0" dirty="0">
                <a:solidFill>
                  <a:srgbClr val="000000"/>
                </a:solidFill>
                <a:effectLst/>
                <a:latin typeface="Calibri Light"/>
                <a:ea typeface="Calibri Light"/>
                <a:cs typeface="Calibri Light"/>
              </a:rPr>
              <a:t> </a:t>
            </a:r>
            <a:br>
              <a:rPr sz="1700" dirty="0"/>
            </a:br>
            <a:r>
              <a:rPr lang="es" sz="1700" b="1" i="0" strike="noStrike" cap="none" spc="0" baseline="0" dirty="0">
                <a:solidFill>
                  <a:srgbClr val="000000"/>
                </a:solidFill>
                <a:effectLst/>
                <a:latin typeface="Calibri Light"/>
                <a:ea typeface="Calibri Light"/>
                <a:cs typeface="Calibri Light"/>
              </a:rPr>
              <a:t> </a:t>
            </a:r>
            <a:r>
              <a:rPr lang="es" sz="3200" b="1" dirty="0">
                <a:solidFill>
                  <a:srgbClr val="000000"/>
                </a:solidFill>
                <a:latin typeface="Calibri Light"/>
                <a:ea typeface="Calibri Light"/>
                <a:cs typeface="Calibri Light"/>
              </a:rPr>
              <a:t>2 de mayo</a:t>
            </a:r>
            <a:r>
              <a:rPr lang="es" sz="3200" b="1" i="0" strike="noStrike" cap="none" spc="0" baseline="0" dirty="0">
                <a:solidFill>
                  <a:srgbClr val="000000"/>
                </a:solidFill>
                <a:effectLst/>
                <a:latin typeface="Calibri Light"/>
                <a:ea typeface="Calibri Light"/>
                <a:cs typeface="Calibri Light"/>
              </a:rPr>
              <a:t> de 2024</a:t>
            </a:r>
            <a:br>
              <a:rPr sz="3200" dirty="0"/>
            </a:br>
            <a:r>
              <a:rPr lang="es" sz="3200" b="1" i="0" strike="noStrike" cap="none" spc="0" baseline="0" dirty="0">
                <a:solidFill>
                  <a:srgbClr val="000000"/>
                </a:solidFill>
                <a:effectLst/>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65695A9A-93A9-A2D4-AEE1-6E60AB225DC2}"/>
              </a:ext>
            </a:extLst>
          </p:cNvPr>
          <p:cNvSpPr>
            <a:spLocks noGrp="1"/>
          </p:cNvSpPr>
          <p:nvPr>
            <p:ph type="sldNum" sz="quarter" idx="12"/>
          </p:nvPr>
        </p:nvSpPr>
        <p:spPr/>
        <p:txBody>
          <a:bodyPr/>
          <a:lstStyle/>
          <a:p>
            <a:fld id="{DC350BA9-05F5-4766-A5AF-710493189013}" type="slidenum">
              <a:rPr lang="en-US" smtClean="0"/>
              <a:t>1</a:t>
            </a:fld>
            <a:endParaRPr lang="en-US"/>
          </a:p>
        </p:txBody>
      </p:sp>
      <p:pic>
        <p:nvPicPr>
          <p:cNvPr id="13" name="Picture 12" descr="A close up of a logo&#10;&#10;Description automatically generated">
            <a:extLst>
              <a:ext uri="{FF2B5EF4-FFF2-40B4-BE49-F238E27FC236}">
                <a16:creationId xmlns:a16="http://schemas.microsoft.com/office/drawing/2014/main" id="{9F271A60-D70A-843A-0B2E-09728B3D0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92" y="1918267"/>
            <a:ext cx="3355416" cy="1135291"/>
          </a:xfrm>
          <a:prstGeom prst="rect">
            <a:avLst/>
          </a:prstGeom>
        </p:spPr>
      </p:pic>
    </p:spTree>
    <p:extLst>
      <p:ext uri="{BB962C8B-B14F-4D97-AF65-F5344CB8AC3E}">
        <p14:creationId xmlns:p14="http://schemas.microsoft.com/office/powerpoint/2010/main" val="18722540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10</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56149" y="400860"/>
            <a:ext cx="4859074" cy="1128888"/>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Equipo de participación de residentes</a:t>
            </a:r>
          </a:p>
        </p:txBody>
      </p:sp>
      <p:sp>
        <p:nvSpPr>
          <p:cNvPr id="6" name="Content Placeholder 28">
            <a:extLst>
              <a:ext uri="{FF2B5EF4-FFF2-40B4-BE49-F238E27FC236}">
                <a16:creationId xmlns:a16="http://schemas.microsoft.com/office/drawing/2014/main" id="{0EB2436E-71C0-76DC-E5B6-BA7E14B0C56E}"/>
              </a:ext>
            </a:extLst>
          </p:cNvPr>
          <p:cNvSpPr>
            <a:spLocks noGrp="1"/>
          </p:cNvSpPr>
          <p:nvPr>
            <p:ph idx="1"/>
          </p:nvPr>
        </p:nvSpPr>
        <p:spPr>
          <a:xfrm>
            <a:off x="372408" y="1480556"/>
            <a:ext cx="8025804" cy="5240920"/>
          </a:xfrm>
        </p:spPr>
        <p:txBody>
          <a:bodyPr>
            <a:normAutofit/>
          </a:bodyPr>
          <a:lstStyle/>
          <a:p>
            <a:pPr marL="457200" lvl="1" indent="0">
              <a:buNone/>
              <a:defRPr/>
            </a:pPr>
            <a:r>
              <a:rPr lang="es" sz="2400" b="1" i="0" strike="noStrike" cap="none" spc="0" baseline="0">
                <a:solidFill>
                  <a:srgbClr val="16537F"/>
                </a:solidFill>
                <a:effectLst/>
                <a:latin typeface="Calibri Light"/>
                <a:ea typeface="Calibri Light"/>
                <a:cs typeface="Calibri Light"/>
              </a:rPr>
              <a:t>Urbane utiliza los activos del vecindario para generar riqueza comunitaria a través de un enfoque integrado</a:t>
            </a:r>
          </a:p>
          <a:p>
            <a:pPr marL="914400" lvl="2" indent="-457200">
              <a:spcBef>
                <a:spcPts val="1200"/>
              </a:spcBef>
              <a:defRPr/>
            </a:pPr>
            <a:r>
              <a:rPr lang="es" sz="2400" b="0" i="0" strike="noStrike" cap="none" spc="0" baseline="0">
                <a:solidFill>
                  <a:srgbClr val="000000"/>
                </a:solidFill>
                <a:effectLst/>
                <a:latin typeface="Calibri Light"/>
                <a:ea typeface="Calibri Light"/>
                <a:cs typeface="Calibri Light"/>
              </a:rPr>
              <a:t>Empresa de desarrollo comunitario establecida y MBE certificada. </a:t>
            </a:r>
          </a:p>
          <a:p>
            <a:pPr marL="914400" lvl="2" indent="-457200">
              <a:defRPr/>
            </a:pPr>
            <a:r>
              <a:rPr lang="es" sz="2400" b="0" i="0" strike="noStrike" cap="none" spc="0" baseline="0">
                <a:solidFill>
                  <a:srgbClr val="000000"/>
                </a:solidFill>
                <a:effectLst/>
                <a:latin typeface="Calibri Light"/>
                <a:ea typeface="Calibri Light"/>
                <a:cs typeface="Calibri Light"/>
              </a:rPr>
              <a:t>Experto en establecer conexiones con los residentes</a:t>
            </a:r>
          </a:p>
          <a:p>
            <a:pPr marL="457200" lvl="1" indent="0">
              <a:buNone/>
              <a:defRPr/>
            </a:pPr>
            <a:r>
              <a:rPr lang="es" sz="2400" b="1" i="0" strike="noStrike" cap="none" spc="0" baseline="0">
                <a:solidFill>
                  <a:srgbClr val="16537F"/>
                </a:solidFill>
                <a:effectLst/>
                <a:latin typeface="Calibri Light"/>
                <a:ea typeface="Calibri Light"/>
                <a:cs typeface="Calibri Light"/>
              </a:rPr>
              <a:t>Los residentes son los actores más importantes en el proceso de conservación de estos bienes</a:t>
            </a:r>
          </a:p>
          <a:p>
            <a:pPr marL="914400" lvl="2" indent="-457200">
              <a:defRPr/>
            </a:pPr>
            <a:r>
              <a:rPr lang="es" sz="2400" b="0" i="0" strike="noStrike" cap="none" spc="0" baseline="0">
                <a:solidFill>
                  <a:srgbClr val="000000"/>
                </a:solidFill>
                <a:effectLst/>
                <a:latin typeface="Calibri Light"/>
                <a:ea typeface="Calibri Light"/>
                <a:cs typeface="Calibri Light"/>
              </a:rPr>
              <a:t>Urbane será el principal punto de contacto para la participación de los residentes </a:t>
            </a:r>
          </a:p>
          <a:p>
            <a:pPr marL="914400" lvl="2" indent="-457200">
              <a:defRPr/>
            </a:pPr>
            <a:r>
              <a:rPr lang="es" sz="2400" b="0" i="0" strike="noStrike" cap="none" spc="0" baseline="0">
                <a:solidFill>
                  <a:srgbClr val="000000"/>
                </a:solidFill>
                <a:effectLst/>
                <a:latin typeface="Calibri Light"/>
                <a:ea typeface="Calibri Light"/>
                <a:cs typeface="Calibri Light"/>
              </a:rPr>
              <a:t>Desarrollar conexiones significativas con los residentes </a:t>
            </a:r>
          </a:p>
          <a:p>
            <a:pPr marL="914400" lvl="2" indent="-457200">
              <a:defRPr/>
            </a:pPr>
            <a:r>
              <a:rPr lang="es" sz="2400" b="0" i="0" strike="noStrike" cap="none" spc="0" baseline="0">
                <a:solidFill>
                  <a:srgbClr val="000000"/>
                </a:solidFill>
                <a:effectLst/>
                <a:latin typeface="Calibri Light"/>
                <a:ea typeface="Calibri Light"/>
                <a:cs typeface="Calibri Light"/>
              </a:rPr>
              <a:t>Facilitar el proceso de la Sección 8, según sea necesario </a:t>
            </a:r>
          </a:p>
        </p:txBody>
      </p:sp>
      <p:pic>
        <p:nvPicPr>
          <p:cNvPr id="4" name="Picture 3" descr="A black and white logo&#10;&#10;Description automatically generated">
            <a:extLst>
              <a:ext uri="{FF2B5EF4-FFF2-40B4-BE49-F238E27FC236}">
                <a16:creationId xmlns:a16="http://schemas.microsoft.com/office/drawing/2014/main" id="{4D626C86-55B5-14A3-3C09-B320D099E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307" y="149050"/>
            <a:ext cx="3322770" cy="1111513"/>
          </a:xfrm>
          <a:prstGeom prst="rect">
            <a:avLst/>
          </a:prstGeom>
        </p:spPr>
      </p:pic>
    </p:spTree>
    <p:extLst>
      <p:ext uri="{BB962C8B-B14F-4D97-AF65-F5344CB8AC3E}">
        <p14:creationId xmlns:p14="http://schemas.microsoft.com/office/powerpoint/2010/main" val="7498684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11</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608670" y="350077"/>
            <a:ext cx="5855130" cy="1647566"/>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Equipo de reubicación temporal</a:t>
            </a:r>
          </a:p>
          <a:p>
            <a:endParaRPr lang="en-US" sz="340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391863" y="1297992"/>
            <a:ext cx="8304663" cy="5240920"/>
          </a:xfrm>
        </p:spPr>
        <p:txBody>
          <a:bodyPr>
            <a:normAutofit fontScale="90000" lnSpcReduction="20000"/>
          </a:bodyPr>
          <a:lstStyle/>
          <a:p>
            <a:pPr marL="457200" lvl="1" indent="0">
              <a:buNone/>
              <a:defRPr/>
            </a:pPr>
            <a:r>
              <a:rPr lang="es" sz="2600" b="1" i="0" strike="noStrike" cap="none" spc="0" baseline="0" dirty="0">
                <a:solidFill>
                  <a:srgbClr val="16537F"/>
                </a:solidFill>
                <a:effectLst/>
                <a:latin typeface="Calibri Light"/>
                <a:ea typeface="Calibri Light"/>
                <a:cs typeface="Calibri Light"/>
              </a:rPr>
              <a:t>Enfoque de reubicación temporal centrado en los residentes de HOU, apoyo en el plan de hogares individuales para necesidades específicas.</a:t>
            </a:r>
          </a:p>
          <a:p>
            <a:pPr marL="914400" lvl="2" indent="-457200">
              <a:spcBef>
                <a:spcPts val="600"/>
              </a:spcBef>
              <a:defRPr/>
            </a:pPr>
            <a:r>
              <a:rPr lang="es" sz="2600" b="0" i="0" strike="noStrike" cap="none" spc="0" baseline="0" dirty="0">
                <a:solidFill>
                  <a:srgbClr val="000000"/>
                </a:solidFill>
                <a:effectLst/>
                <a:latin typeface="Calibri Light"/>
                <a:ea typeface="Calibri Light"/>
                <a:cs typeface="Calibri Light"/>
              </a:rPr>
              <a:t>WBE nacional con más de 40 años de experiencia, más de 100 empleados diversos, se hablan 12 idiomas</a:t>
            </a:r>
          </a:p>
          <a:p>
            <a:pPr marL="914400" lvl="2" indent="-457200">
              <a:spcBef>
                <a:spcPts val="600"/>
              </a:spcBef>
              <a:defRPr/>
            </a:pPr>
            <a:r>
              <a:rPr lang="es" sz="2600" b="0" i="0" strike="noStrike" cap="none" spc="0" baseline="0" dirty="0">
                <a:solidFill>
                  <a:srgbClr val="000000"/>
                </a:solidFill>
                <a:effectLst/>
                <a:latin typeface="Calibri Light"/>
                <a:ea typeface="Calibri Light"/>
                <a:cs typeface="Calibri Light"/>
              </a:rPr>
              <a:t>Se reubicaron con éxito más de 60,000 viviendas</a:t>
            </a:r>
          </a:p>
          <a:p>
            <a:pPr marL="914400" lvl="2" indent="-457200">
              <a:spcBef>
                <a:spcPts val="600"/>
              </a:spcBef>
              <a:defRPr/>
            </a:pPr>
            <a:r>
              <a:rPr lang="es-ES" sz="2600" b="0" i="0" strike="noStrike" cap="none" spc="0" baseline="0" dirty="0">
                <a:solidFill>
                  <a:srgbClr val="000000"/>
                </a:solidFill>
                <a:effectLst/>
                <a:latin typeface="Calibri Light"/>
                <a:ea typeface="Calibri Light"/>
                <a:cs typeface="Calibri Light"/>
              </a:rPr>
              <a:t>Comprometidos con la Sección 3 con empleados exitosos a largo plazo y colocación en campos relacionados</a:t>
            </a:r>
            <a:endParaRPr lang="es" sz="2600" b="0" i="0" strike="noStrike" cap="none" spc="0" baseline="0" dirty="0">
              <a:solidFill>
                <a:srgbClr val="000000"/>
              </a:solidFill>
              <a:effectLst/>
              <a:latin typeface="Calibri Light"/>
              <a:ea typeface="Calibri Light"/>
              <a:cs typeface="Calibri Light"/>
            </a:endParaRPr>
          </a:p>
          <a:p>
            <a:pPr marL="457200" lvl="2" indent="0">
              <a:spcBef>
                <a:spcPts val="1200"/>
              </a:spcBef>
              <a:buNone/>
              <a:defRPr/>
            </a:pPr>
            <a:r>
              <a:rPr lang="es" sz="2600" b="1" i="0" strike="noStrike" cap="none" spc="0" baseline="0" dirty="0">
                <a:solidFill>
                  <a:srgbClr val="16537F"/>
                </a:solidFill>
                <a:effectLst/>
                <a:latin typeface="Calibri Light"/>
                <a:ea typeface="Calibri Light"/>
                <a:cs typeface="Calibri Light"/>
              </a:rPr>
              <a:t>HOU brindará servicios de reubicación temporal realizando evaluaciones de hogares y trabajando con los residentes en cada paso del camino</a:t>
            </a:r>
          </a:p>
          <a:p>
            <a:pPr marL="914400" lvl="2" indent="-457200">
              <a:defRPr/>
            </a:pPr>
            <a:r>
              <a:rPr lang="es" sz="2600" b="0" i="0" strike="noStrike" cap="none" spc="0" baseline="0" dirty="0">
                <a:solidFill>
                  <a:srgbClr val="000000"/>
                </a:solidFill>
                <a:effectLst/>
                <a:latin typeface="Calibri Light"/>
                <a:ea typeface="Calibri Light"/>
                <a:cs typeface="Calibri Light"/>
              </a:rPr>
              <a:t>La campaña de reubicación comienza ~90 días antes de la construcción</a:t>
            </a:r>
          </a:p>
          <a:p>
            <a:pPr marL="914400" lvl="2" indent="-457200">
              <a:defRPr/>
            </a:pPr>
            <a:r>
              <a:rPr lang="es" sz="2600" b="0" i="0" strike="noStrike" cap="none" spc="0" baseline="0" dirty="0">
                <a:solidFill>
                  <a:srgbClr val="000000"/>
                </a:solidFill>
                <a:effectLst/>
                <a:latin typeface="Calibri Light"/>
                <a:ea typeface="Calibri Light"/>
                <a:cs typeface="Calibri Light"/>
              </a:rPr>
              <a:t>Proporcionar avisos antes y durante la construcción</a:t>
            </a:r>
          </a:p>
          <a:p>
            <a:pPr marL="914400" lvl="2" indent="-457200">
              <a:defRPr/>
            </a:pPr>
            <a:r>
              <a:rPr lang="es" sz="2600" b="0" i="0" strike="noStrike" cap="none" spc="0" baseline="0" dirty="0">
                <a:solidFill>
                  <a:srgbClr val="000000"/>
                </a:solidFill>
                <a:effectLst/>
                <a:latin typeface="Calibri Light"/>
                <a:ea typeface="Calibri Light"/>
                <a:cs typeface="Calibri Light"/>
              </a:rPr>
              <a:t>Preparación de apoyo para el inicio de la construcción</a:t>
            </a:r>
          </a:p>
          <a:p>
            <a:pPr marL="914400" lvl="2" indent="-457200">
              <a:defRPr/>
            </a:pPr>
            <a:r>
              <a:rPr lang="es" sz="2600" b="0" i="0" strike="noStrike" cap="none" spc="0" baseline="0" dirty="0">
                <a:solidFill>
                  <a:srgbClr val="000000"/>
                </a:solidFill>
                <a:effectLst/>
                <a:latin typeface="Calibri Light"/>
                <a:ea typeface="Calibri Light"/>
                <a:cs typeface="Calibri Light"/>
              </a:rPr>
              <a:t>Oficina del personal, correo electrónico y línea telefónica para preguntas e inquietudes sobre reubicación</a:t>
            </a:r>
          </a:p>
        </p:txBody>
      </p:sp>
      <p:pic>
        <p:nvPicPr>
          <p:cNvPr id="2" name="Picture 1" descr="A logo with text overlay&#10;&#10;Description automatically generated">
            <a:extLst>
              <a:ext uri="{FF2B5EF4-FFF2-40B4-BE49-F238E27FC236}">
                <a16:creationId xmlns:a16="http://schemas.microsoft.com/office/drawing/2014/main" id="{EC738C4B-5BB6-4DC2-EBBF-ABD23169A07F}"/>
              </a:ext>
            </a:extLst>
          </p:cNvPr>
          <p:cNvPicPr>
            <a:picLocks noChangeAspect="1"/>
          </p:cNvPicPr>
          <p:nvPr/>
        </p:nvPicPr>
        <p:blipFill>
          <a:blip r:embed="rId2"/>
          <a:stretch>
            <a:fillRect/>
          </a:stretch>
        </p:blipFill>
        <p:spPr>
          <a:xfrm>
            <a:off x="5866292" y="319088"/>
            <a:ext cx="2073395" cy="778199"/>
          </a:xfrm>
          <a:prstGeom prst="rect">
            <a:avLst/>
          </a:prstGeom>
        </p:spPr>
      </p:pic>
    </p:spTree>
    <p:extLst>
      <p:ext uri="{BB962C8B-B14F-4D97-AF65-F5344CB8AC3E}">
        <p14:creationId xmlns:p14="http://schemas.microsoft.com/office/powerpoint/2010/main" val="18225584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12</a:t>
            </a:fld>
            <a:endParaRPr lang="en-US"/>
          </a:p>
        </p:txBody>
      </p:sp>
      <p:pic>
        <p:nvPicPr>
          <p:cNvPr id="4" name="Picture 3" descr="A logo for a company&#10;&#10;Description automatically generated">
            <a:extLst>
              <a:ext uri="{FF2B5EF4-FFF2-40B4-BE49-F238E27FC236}">
                <a16:creationId xmlns:a16="http://schemas.microsoft.com/office/drawing/2014/main" id="{F7369956-4F42-7F8E-3731-00FE21580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927" y="273125"/>
            <a:ext cx="1455445" cy="868103"/>
          </a:xfrm>
          <a:prstGeom prst="rect">
            <a:avLst/>
          </a:prstGeom>
        </p:spPr>
      </p:pic>
      <p:sp>
        <p:nvSpPr>
          <p:cNvPr id="5" name="TextBox 4">
            <a:extLst>
              <a:ext uri="{FF2B5EF4-FFF2-40B4-BE49-F238E27FC236}">
                <a16:creationId xmlns:a16="http://schemas.microsoft.com/office/drawing/2014/main" id="{7E7919B1-FB3F-2E6D-8FD8-ED25F922AE00}"/>
              </a:ext>
            </a:extLst>
          </p:cNvPr>
          <p:cNvSpPr txBox="1"/>
          <p:nvPr/>
        </p:nvSpPr>
        <p:spPr>
          <a:xfrm>
            <a:off x="608670" y="380922"/>
            <a:ext cx="5855130" cy="610210"/>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Gestión de bienes</a:t>
            </a:r>
          </a:p>
        </p:txBody>
      </p:sp>
      <p:sp>
        <p:nvSpPr>
          <p:cNvPr id="6" name="TextBox 5">
            <a:extLst>
              <a:ext uri="{FF2B5EF4-FFF2-40B4-BE49-F238E27FC236}">
                <a16:creationId xmlns:a16="http://schemas.microsoft.com/office/drawing/2014/main" id="{78D9A7B3-30C0-ECD4-3A23-5BE13975AA9D}"/>
              </a:ext>
            </a:extLst>
          </p:cNvPr>
          <p:cNvSpPr txBox="1"/>
          <p:nvPr/>
        </p:nvSpPr>
        <p:spPr>
          <a:xfrm>
            <a:off x="889349" y="1345604"/>
            <a:ext cx="8046104" cy="5109091"/>
          </a:xfrm>
          <a:prstGeom prst="rect">
            <a:avLst/>
          </a:prstGeom>
          <a:noFill/>
        </p:spPr>
        <p:txBody>
          <a:bodyPr wrap="square" rtlCol="0">
            <a:spAutoFit/>
          </a:bodyPr>
          <a:lstStyle/>
          <a:p>
            <a:r>
              <a:rPr lang="es" sz="2400" b="1" i="0" strike="noStrike" cap="none" spc="0" baseline="0" dirty="0">
                <a:solidFill>
                  <a:srgbClr val="16537F"/>
                </a:solidFill>
                <a:effectLst/>
                <a:latin typeface="Calibri Light"/>
                <a:ea typeface="Calibri Light"/>
                <a:cs typeface="Calibri Light"/>
              </a:rPr>
              <a:t>Wavecrest tiene amplia experiencia en la gestión de propiedades durante rehabilitaciones a gran escala y en el trabajo con residentes durante el proceso y el periodo de estabilización que sigue.</a:t>
            </a:r>
          </a:p>
          <a:p>
            <a:pPr marL="461963" indent="-461963">
              <a:spcBef>
                <a:spcPts val="1200"/>
              </a:spcBef>
              <a:buFont typeface="Arial" panose="020B0604020202020204" pitchFamily="34" charset="0"/>
              <a:buChar char="•"/>
            </a:pPr>
            <a:r>
              <a:rPr lang="es" sz="2200" b="0" i="0" strike="noStrike" cap="none" spc="0" baseline="0" dirty="0">
                <a:solidFill>
                  <a:srgbClr val="000000"/>
                </a:solidFill>
                <a:effectLst/>
                <a:latin typeface="Calibri Light"/>
                <a:ea typeface="Calibri Light"/>
                <a:cs typeface="Calibri Light"/>
              </a:rPr>
              <a:t>Cartera de más de </a:t>
            </a:r>
            <a:r>
              <a:rPr lang="es" sz="2200" dirty="0">
                <a:solidFill>
                  <a:srgbClr val="000000"/>
                </a:solidFill>
                <a:latin typeface="Calibri Light"/>
                <a:ea typeface="Calibri Light"/>
                <a:cs typeface="Calibri Light"/>
              </a:rPr>
              <a:t>31</a:t>
            </a:r>
            <a:r>
              <a:rPr lang="es" sz="2200" b="0" i="0" strike="noStrike" cap="none" spc="0" baseline="0" dirty="0">
                <a:solidFill>
                  <a:srgbClr val="000000"/>
                </a:solidFill>
                <a:effectLst/>
                <a:latin typeface="Calibri Light"/>
                <a:ea typeface="Calibri Light"/>
                <a:cs typeface="Calibri Light"/>
              </a:rPr>
              <a:t>,000 unidades residenciales</a:t>
            </a:r>
          </a:p>
          <a:p>
            <a:pPr marL="461963" indent="-461963">
              <a:buFont typeface="Arial" panose="020B0604020202020204" pitchFamily="34" charset="0"/>
              <a:buChar char="•"/>
            </a:pPr>
            <a:r>
              <a:rPr lang="es" sz="2200" b="0" i="0" strike="noStrike" cap="none" spc="0" baseline="0" dirty="0">
                <a:solidFill>
                  <a:srgbClr val="000000"/>
                </a:solidFill>
                <a:effectLst/>
                <a:latin typeface="Calibri Light"/>
                <a:ea typeface="Calibri Light"/>
                <a:cs typeface="Calibri Light"/>
              </a:rPr>
              <a:t>Más de 200 empleados de tiempo completo con oficina en el área metropolitana de Nueva York</a:t>
            </a:r>
          </a:p>
          <a:p>
            <a:pPr marL="461963" indent="-461963">
              <a:buFont typeface="Arial" panose="020B0604020202020204" pitchFamily="34" charset="0"/>
              <a:buChar char="•"/>
            </a:pPr>
            <a:r>
              <a:rPr lang="es" sz="2200" b="0" i="0" strike="noStrike" cap="none" spc="0" baseline="0" dirty="0">
                <a:solidFill>
                  <a:srgbClr val="000000"/>
                </a:solidFill>
                <a:effectLst/>
                <a:latin typeface="Calibri Light"/>
                <a:ea typeface="Calibri Light"/>
                <a:cs typeface="Calibri Light"/>
              </a:rPr>
              <a:t>Respuestas a solicitudes de soporte las 24 horas</a:t>
            </a:r>
          </a:p>
          <a:p>
            <a:pPr marL="461963" indent="-461963">
              <a:buFont typeface="Arial" panose="020B0604020202020204" pitchFamily="34" charset="0"/>
              <a:buChar char="•"/>
            </a:pPr>
            <a:r>
              <a:rPr lang="es" sz="2200" b="0" i="0" strike="noStrike" cap="none" spc="0" baseline="0" dirty="0">
                <a:solidFill>
                  <a:srgbClr val="000000"/>
                </a:solidFill>
                <a:effectLst/>
                <a:latin typeface="Calibri Light"/>
                <a:ea typeface="Calibri Light"/>
                <a:cs typeface="Calibri Light"/>
              </a:rPr>
              <a:t>Prioriza la seguridad de los residentes </a:t>
            </a:r>
            <a:r>
              <a:rPr lang="es-ES" sz="2200" b="0" i="0" strike="noStrike" cap="none" spc="0" baseline="0" dirty="0">
                <a:solidFill>
                  <a:srgbClr val="000000"/>
                </a:solidFill>
                <a:effectLst/>
                <a:latin typeface="Calibri Light"/>
                <a:ea typeface="Calibri Light"/>
                <a:cs typeface="Calibri Light"/>
              </a:rPr>
              <a:t>a través de una gestión de seguridad activa, incluida la vigilancia por cámaras y la entrada mediante llave electrónica</a:t>
            </a:r>
            <a:endParaRPr lang="es" sz="2200" b="0" i="0" strike="noStrike" cap="none" spc="0" baseline="0" dirty="0">
              <a:solidFill>
                <a:srgbClr val="000000"/>
              </a:solidFill>
              <a:effectLst/>
              <a:latin typeface="Calibri Light"/>
              <a:ea typeface="Calibri Light"/>
              <a:cs typeface="Calibri Light"/>
            </a:endParaRPr>
          </a:p>
          <a:p>
            <a:pPr marL="461963" indent="-461963">
              <a:buFont typeface="Arial" panose="020B0604020202020204" pitchFamily="34" charset="0"/>
              <a:buChar char="•"/>
            </a:pPr>
            <a:r>
              <a:rPr lang="es-US" sz="2200" dirty="0">
                <a:solidFill>
                  <a:srgbClr val="000000"/>
                </a:solidFill>
                <a:latin typeface="Calibri Light"/>
                <a:ea typeface="Calibri Light"/>
                <a:cs typeface="Calibri Light"/>
              </a:rPr>
              <a:t>A</a:t>
            </a:r>
            <a:r>
              <a:rPr lang="es-US" sz="2200" b="0" i="0" strike="noStrike" cap="none" spc="0" baseline="0" dirty="0">
                <a:solidFill>
                  <a:srgbClr val="000000"/>
                </a:solidFill>
                <a:effectLst/>
                <a:latin typeface="Calibri Light"/>
                <a:ea typeface="Calibri Light"/>
                <a:cs typeface="Calibri Light"/>
              </a:rPr>
              <a:t>sistencia PBV y Cumplimiento de  HQS </a:t>
            </a:r>
          </a:p>
          <a:p>
            <a:pPr marL="461963" indent="-461963">
              <a:buFont typeface="Arial" panose="020B0604020202020204" pitchFamily="34" charset="0"/>
              <a:buChar char="•"/>
            </a:pPr>
            <a:r>
              <a:rPr lang="es" sz="2200" b="0" i="0" strike="noStrike" cap="none" spc="0" baseline="0" dirty="0">
                <a:solidFill>
                  <a:srgbClr val="000000"/>
                </a:solidFill>
                <a:effectLst/>
                <a:latin typeface="Calibri Light"/>
                <a:ea typeface="Calibri Light"/>
                <a:cs typeface="Calibri Light"/>
              </a:rPr>
              <a:t>Coordinación con proveedor de servicios sociales</a:t>
            </a:r>
          </a:p>
          <a:p>
            <a:pPr marL="461963" indent="-461963">
              <a:buFont typeface="Arial" panose="020B0604020202020204" pitchFamily="34" charset="0"/>
              <a:buChar char="•"/>
            </a:pPr>
            <a:r>
              <a:rPr lang="es" sz="2200" b="0" i="0" strike="noStrike" cap="none" spc="0" baseline="0" dirty="0">
                <a:solidFill>
                  <a:srgbClr val="000000"/>
                </a:solidFill>
                <a:effectLst/>
                <a:latin typeface="Calibri Light"/>
                <a:ea typeface="Calibri Light"/>
                <a:cs typeface="Calibri Light"/>
              </a:rPr>
              <a:t>El sitio contará con personal experimentado, competente y cortés</a:t>
            </a:r>
          </a:p>
        </p:txBody>
      </p:sp>
    </p:spTree>
    <p:extLst>
      <p:ext uri="{BB962C8B-B14F-4D97-AF65-F5344CB8AC3E}">
        <p14:creationId xmlns:p14="http://schemas.microsoft.com/office/powerpoint/2010/main" val="37412609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13</a:t>
            </a:fld>
            <a:endParaRPr lang="en-US"/>
          </a:p>
        </p:txBody>
      </p:sp>
      <p:sp>
        <p:nvSpPr>
          <p:cNvPr id="2" name="object 4">
            <a:extLst>
              <a:ext uri="{FF2B5EF4-FFF2-40B4-BE49-F238E27FC236}">
                <a16:creationId xmlns:a16="http://schemas.microsoft.com/office/drawing/2014/main" id="{8509310D-2BCC-54F4-10A9-9D7B769E517F}"/>
              </a:ext>
            </a:extLst>
          </p:cNvPr>
          <p:cNvSpPr/>
          <p:nvPr/>
        </p:nvSpPr>
        <p:spPr>
          <a:xfrm>
            <a:off x="0" y="2354256"/>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3123046"/>
            <a:ext cx="9153144" cy="689932"/>
          </a:xfrm>
          <a:prstGeom prst="rect">
            <a:avLst/>
          </a:prstGeom>
        </p:spPr>
        <p:txBody>
          <a:bodyPr vert="horz" wrap="square" lIns="0" tIns="12700" rIns="0" bIns="0" rtlCol="0">
            <a:spAutoFit/>
          </a:bodyPr>
          <a:lstStyle/>
          <a:p>
            <a:pPr marL="12700">
              <a:lnSpc>
                <a:spcPct val="100000"/>
              </a:lnSpc>
              <a:spcBef>
                <a:spcPts val="100"/>
              </a:spcBef>
            </a:pPr>
            <a:r>
              <a:rPr lang="es" sz="4400" b="1" i="0" strike="noStrike" cap="none" spc="270" baseline="0" dirty="0">
                <a:solidFill>
                  <a:srgbClr val="FFFFFF"/>
                </a:solidFill>
                <a:effectLst/>
                <a:latin typeface="Calibri Light"/>
                <a:ea typeface="Calibri Light"/>
                <a:cs typeface="Calibri Light"/>
              </a:rPr>
              <a:t>3:</a:t>
            </a:r>
            <a:r>
              <a:rPr lang="es" sz="4400" b="1" i="0" strike="noStrike" cap="none" spc="280" baseline="0" dirty="0">
                <a:solidFill>
                  <a:srgbClr val="FFFFFF"/>
                </a:solidFill>
                <a:effectLst/>
                <a:latin typeface="Calibri Light"/>
                <a:ea typeface="Calibri Light"/>
                <a:cs typeface="Calibri Light"/>
              </a:rPr>
              <a:t> Rentas </a:t>
            </a:r>
          </a:p>
        </p:txBody>
      </p:sp>
    </p:spTree>
    <p:extLst>
      <p:ext uri="{BB962C8B-B14F-4D97-AF65-F5344CB8AC3E}">
        <p14:creationId xmlns:p14="http://schemas.microsoft.com/office/powerpoint/2010/main" val="21657930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14</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09940" y="271004"/>
            <a:ext cx="8332443" cy="1128888"/>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Qué esperar: Rentas y derechos de residentes</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46365" y="975115"/>
            <a:ext cx="8287694" cy="5183314"/>
          </a:xfrm>
        </p:spPr>
        <p:txBody>
          <a:bodyPr>
            <a:normAutofit/>
          </a:bodyPr>
          <a:lstStyle/>
          <a:p>
            <a:pPr marL="174625" lvl="1" indent="0">
              <a:buNone/>
              <a:defRPr/>
            </a:pPr>
            <a:r>
              <a:rPr lang="es" sz="2400" b="1" i="0" strike="noStrike" cap="none" spc="0" baseline="0" dirty="0">
                <a:solidFill>
                  <a:srgbClr val="16537F"/>
                </a:solidFill>
                <a:effectLst/>
                <a:latin typeface="Calibri Light"/>
                <a:ea typeface="Calibri Light"/>
                <a:cs typeface="Calibri Light"/>
              </a:rPr>
              <a:t>Su renta seguirá siendo la misma</a:t>
            </a:r>
          </a:p>
          <a:p>
            <a:pPr marL="514350" lvl="1" indent="-285750">
              <a:buFont typeface="Wingdings" panose="05000000000000000000" pitchFamily="2" charset="2"/>
              <a:buChar char="§"/>
              <a:defRPr/>
            </a:pPr>
            <a:r>
              <a:rPr lang="es-ES" sz="2400" b="0" i="0" strike="noStrike" cap="none" spc="0" baseline="0" dirty="0">
                <a:solidFill>
                  <a:srgbClr val="000000"/>
                </a:solidFill>
                <a:effectLst/>
                <a:latin typeface="Calibri Light"/>
                <a:ea typeface="Calibri Light"/>
                <a:cs typeface="Calibri Light"/>
              </a:rPr>
              <a:t>Los hogares que pagan las rentas actuales de Mitchell-Lama seguirán pagando las mismas rentas.</a:t>
            </a:r>
          </a:p>
          <a:p>
            <a:pPr marL="514350" lvl="1" indent="-285750">
              <a:buFont typeface="Wingdings" panose="05000000000000000000" pitchFamily="2" charset="2"/>
              <a:buChar char="§"/>
              <a:defRPr/>
            </a:pPr>
            <a:r>
              <a:rPr lang="es-ES" sz="2400" b="0" i="0" strike="noStrike" cap="none" spc="0" baseline="0" dirty="0">
                <a:solidFill>
                  <a:srgbClr val="000000"/>
                </a:solidFill>
                <a:effectLst/>
                <a:latin typeface="Calibri Light"/>
                <a:ea typeface="Calibri Light"/>
                <a:cs typeface="Calibri Light"/>
              </a:rPr>
              <a:t>Todos los residentes legales tendrán derecho a permanecer en Linden Plaza.</a:t>
            </a:r>
          </a:p>
          <a:p>
            <a:pPr marL="514350" lvl="1" indent="-285750">
              <a:buFont typeface="Wingdings" panose="05000000000000000000" pitchFamily="2" charset="2"/>
              <a:buChar char="§"/>
              <a:defRPr/>
            </a:pPr>
            <a:r>
              <a:rPr lang="es-ES" sz="2400" b="0" i="0" strike="noStrike" cap="none" spc="0" baseline="0" dirty="0">
                <a:solidFill>
                  <a:srgbClr val="000000"/>
                </a:solidFill>
                <a:effectLst/>
                <a:latin typeface="Calibri Light"/>
                <a:ea typeface="Calibri Light"/>
                <a:cs typeface="Calibri Light"/>
              </a:rPr>
              <a:t>Los titulares actuales de Vales para Inquilinos continúan pagando la misma parte de la renta, a menos que haya cambios los ingresos de su hogar.</a:t>
            </a:r>
            <a:endParaRPr lang="en-US" sz="1600" b="1" dirty="0">
              <a:solidFill>
                <a:schemeClr val="accent4">
                  <a:lumMod val="75000"/>
                </a:schemeClr>
              </a:solidFill>
              <a:latin typeface="+mj-lt"/>
              <a:ea typeface="Calibri" panose="020F0502020204030204" pitchFamily="34" charset="0"/>
              <a:cs typeface="Calibri" panose="020F0502020204030204" pitchFamily="34" charset="0"/>
            </a:endParaRPr>
          </a:p>
          <a:p>
            <a:pPr marL="228600" lvl="1" indent="0">
              <a:buNone/>
              <a:defRPr/>
            </a:pPr>
            <a:r>
              <a:rPr lang="es" sz="2400" b="1" i="0" strike="noStrike" cap="none" spc="0" baseline="0" dirty="0">
                <a:solidFill>
                  <a:srgbClr val="16537F"/>
                </a:solidFill>
                <a:effectLst/>
                <a:latin typeface="Calibri Light"/>
                <a:ea typeface="Calibri Light"/>
                <a:cs typeface="Calibri Light"/>
              </a:rPr>
              <a:t>Nuevos beneficios</a:t>
            </a:r>
          </a:p>
          <a:p>
            <a:pPr marL="514350" lvl="1" indent="-285750">
              <a:buFont typeface="Wingdings" panose="05000000000000000000" pitchFamily="2" charset="2"/>
              <a:buChar char="§"/>
              <a:defRPr/>
            </a:pPr>
            <a:r>
              <a:rPr lang="es-ES" sz="2400" b="0" i="0" strike="noStrike" cap="none" spc="0" baseline="0" dirty="0">
                <a:solidFill>
                  <a:srgbClr val="000000"/>
                </a:solidFill>
                <a:effectLst/>
                <a:latin typeface="Calibri Light"/>
                <a:ea typeface="Calibri Light"/>
                <a:cs typeface="Calibri Light"/>
              </a:rPr>
              <a:t>El nuevo financiamiento proporcionará fondos para programación y apoyo adicionales para los residentes de Linden Plaza.</a:t>
            </a:r>
            <a:endParaRPr lang="es" sz="2400" b="0" i="0" strike="noStrike" cap="none" spc="0" baseline="0" dirty="0">
              <a:solidFill>
                <a:srgbClr val="000000"/>
              </a:solidFill>
              <a:effectLst/>
              <a:latin typeface="Calibri Light"/>
              <a:ea typeface="Calibri Light"/>
              <a:cs typeface="Calibri Light"/>
            </a:endParaRPr>
          </a:p>
          <a:p>
            <a:pPr marL="514350" lvl="1" indent="-285750">
              <a:buFont typeface="Wingdings" panose="05000000000000000000" pitchFamily="2" charset="2"/>
              <a:buChar char="§"/>
              <a:defRPr/>
            </a:pPr>
            <a:endParaRPr lang="es" sz="2400" b="0" i="0" strike="noStrike" cap="none" spc="0" baseline="0" dirty="0">
              <a:solidFill>
                <a:srgbClr val="000000"/>
              </a:solidFill>
              <a:effectLst/>
              <a:latin typeface="Calibri Light"/>
              <a:ea typeface="Calibri Light"/>
              <a:cs typeface="Calibri Light"/>
            </a:endParaRPr>
          </a:p>
        </p:txBody>
      </p:sp>
    </p:spTree>
    <p:extLst>
      <p:ext uri="{BB962C8B-B14F-4D97-AF65-F5344CB8AC3E}">
        <p14:creationId xmlns:p14="http://schemas.microsoft.com/office/powerpoint/2010/main" val="82451910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15</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372408" y="251986"/>
            <a:ext cx="8332444" cy="553998"/>
          </a:xfrm>
          <a:prstGeom prst="rect">
            <a:avLst/>
          </a:prstGeom>
          <a:noFill/>
        </p:spPr>
        <p:txBody>
          <a:bodyPr wrap="square">
            <a:spAutoFit/>
          </a:bodyPr>
          <a:lstStyle/>
          <a:p>
            <a:r>
              <a:rPr lang="es" sz="3000" b="0" i="0" strike="noStrike" cap="none" spc="0" baseline="0" dirty="0">
                <a:solidFill>
                  <a:srgbClr val="16537F"/>
                </a:solidFill>
                <a:effectLst/>
                <a:latin typeface="Franklin Gothic Medium Cond"/>
                <a:ea typeface="Franklin Gothic Medium Cond"/>
                <a:cs typeface="Franklin Gothic Medium Cond"/>
              </a:rPr>
              <a:t>Vales basados en proyectos (PBV)</a:t>
            </a:r>
          </a:p>
        </p:txBody>
      </p:sp>
      <p:sp>
        <p:nvSpPr>
          <p:cNvPr id="2" name="Content Placeholder 28">
            <a:extLst>
              <a:ext uri="{FF2B5EF4-FFF2-40B4-BE49-F238E27FC236}">
                <a16:creationId xmlns:a16="http://schemas.microsoft.com/office/drawing/2014/main" id="{2F5A8DD2-D85B-02BC-D3EA-89308A7FCA00}"/>
              </a:ext>
            </a:extLst>
          </p:cNvPr>
          <p:cNvSpPr>
            <a:spLocks noGrp="1"/>
          </p:cNvSpPr>
          <p:nvPr>
            <p:ph idx="1"/>
          </p:nvPr>
        </p:nvSpPr>
        <p:spPr>
          <a:xfrm>
            <a:off x="372408" y="1050390"/>
            <a:ext cx="8324119" cy="5395873"/>
          </a:xfrm>
        </p:spPr>
        <p:txBody>
          <a:bodyPr>
            <a:normAutofit fontScale="87500" lnSpcReduction="10000"/>
          </a:bodyPr>
          <a:lstStyle/>
          <a:p>
            <a:pPr marL="461963" lvl="1" indent="-285750">
              <a:buFont typeface="Wingdings" panose="05000000000000000000" pitchFamily="2" charset="2"/>
              <a:buChar char="§"/>
              <a:defRPr/>
            </a:pPr>
            <a:r>
              <a:rPr lang="es-ES" sz="2600" b="1" i="0" strike="noStrike" cap="none" spc="0" baseline="0" dirty="0">
                <a:solidFill>
                  <a:srgbClr val="000000"/>
                </a:solidFill>
                <a:effectLst/>
                <a:latin typeface="Calibri Light"/>
                <a:ea typeface="Calibri Light"/>
                <a:cs typeface="Calibri Light"/>
              </a:rPr>
              <a:t>Una cantidad limitada de nuevos vales basados en proyectos (PBV) de la Sección 8 </a:t>
            </a:r>
            <a:r>
              <a:rPr lang="es-ES" sz="2600" b="0" i="0" strike="noStrike" cap="none" spc="0" baseline="0" dirty="0">
                <a:solidFill>
                  <a:srgbClr val="000000"/>
                </a:solidFill>
                <a:effectLst/>
                <a:latin typeface="Calibri Light"/>
                <a:ea typeface="Calibri Light"/>
                <a:cs typeface="Calibri Light"/>
              </a:rPr>
              <a:t>estará disponible como parte del financiamiento.</a:t>
            </a:r>
          </a:p>
          <a:p>
            <a:pPr marL="461963" lvl="1" indent="-285750">
              <a:buFont typeface="Wingdings" panose="05000000000000000000" pitchFamily="2" charset="2"/>
              <a:buChar char="§"/>
              <a:defRPr/>
            </a:pPr>
            <a:r>
              <a:rPr lang="es-ES" sz="2600" b="0" i="0" strike="noStrike" cap="none" spc="0" baseline="0" dirty="0">
                <a:solidFill>
                  <a:srgbClr val="000000"/>
                </a:solidFill>
                <a:effectLst/>
                <a:latin typeface="Calibri Light"/>
                <a:ea typeface="Calibri Light"/>
                <a:cs typeface="Calibri Light"/>
              </a:rPr>
              <a:t>Los residentes de Linden Plaza que califiquen </a:t>
            </a:r>
            <a:r>
              <a:rPr lang="es-ES" sz="2600" b="1" i="0" strike="noStrike" cap="none" spc="0" baseline="0" dirty="0">
                <a:solidFill>
                  <a:srgbClr val="000000"/>
                </a:solidFill>
                <a:effectLst/>
                <a:latin typeface="Calibri Light"/>
                <a:ea typeface="Calibri Light"/>
                <a:cs typeface="Calibri Light"/>
              </a:rPr>
              <a:t>no pagarán más del 30% del ingreso bruto de su hogar ajustado </a:t>
            </a:r>
            <a:r>
              <a:rPr lang="es-ES" sz="2600" b="0" i="0" strike="noStrike" cap="none" spc="0" baseline="0" dirty="0">
                <a:solidFill>
                  <a:srgbClr val="000000"/>
                </a:solidFill>
                <a:effectLst/>
                <a:latin typeface="Calibri Light"/>
                <a:ea typeface="Calibri Light"/>
                <a:cs typeface="Calibri Light"/>
              </a:rPr>
              <a:t>para la renta.</a:t>
            </a:r>
            <a:endParaRPr lang="es" sz="2600" b="0" i="0" strike="noStrike" cap="none" spc="0" baseline="0" dirty="0">
              <a:solidFill>
                <a:srgbClr val="000000"/>
              </a:solidFill>
              <a:effectLst/>
              <a:latin typeface="Calibri Light"/>
              <a:ea typeface="Calibri Light"/>
              <a:cs typeface="Calibri Light"/>
            </a:endParaRPr>
          </a:p>
          <a:p>
            <a:pPr marL="461963" lvl="1" indent="-285750">
              <a:buFont typeface="Wingdings" panose="05000000000000000000" pitchFamily="2" charset="2"/>
              <a:buChar char="§"/>
              <a:defRPr/>
            </a:pPr>
            <a:r>
              <a:rPr lang="es" sz="2600" b="0" i="0" strike="noStrike" cap="none" spc="0" baseline="0" dirty="0">
                <a:solidFill>
                  <a:srgbClr val="000000"/>
                </a:solidFill>
                <a:effectLst/>
                <a:latin typeface="Calibri Light"/>
                <a:ea typeface="Calibri Light"/>
                <a:cs typeface="Calibri Light"/>
              </a:rPr>
              <a:t>Los beneficios incluyen: </a:t>
            </a:r>
          </a:p>
          <a:p>
            <a:pPr marL="919163" lvl="2" indent="-285750">
              <a:buFont typeface="Wingdings" panose="05000000000000000000" pitchFamily="2" charset="2"/>
              <a:buChar char="§"/>
              <a:defRPr/>
            </a:pPr>
            <a:r>
              <a:rPr lang="es" sz="2400" b="0" i="0" strike="noStrike" cap="none" spc="0" baseline="0" dirty="0">
                <a:solidFill>
                  <a:srgbClr val="000000"/>
                </a:solidFill>
                <a:effectLst/>
                <a:latin typeface="Calibri Light"/>
                <a:ea typeface="Calibri Light"/>
                <a:cs typeface="Calibri Light"/>
              </a:rPr>
              <a:t>Pagos de la renta calculados en </a:t>
            </a:r>
            <a:r>
              <a:rPr lang="es" sz="2400" b="1" i="0" strike="noStrike" cap="none" spc="0" baseline="0" dirty="0">
                <a:solidFill>
                  <a:srgbClr val="000000"/>
                </a:solidFill>
                <a:effectLst/>
                <a:latin typeface="Calibri Light"/>
                <a:ea typeface="Calibri Light"/>
                <a:cs typeface="Calibri Light"/>
              </a:rPr>
              <a:t>30% de sus ingresos en la renta</a:t>
            </a:r>
            <a:r>
              <a:rPr lang="es" sz="2400" b="0" i="0" strike="noStrike" cap="none" spc="0" baseline="0" dirty="0">
                <a:solidFill>
                  <a:srgbClr val="000000"/>
                </a:solidFill>
                <a:effectLst/>
                <a:latin typeface="Calibri Light"/>
                <a:ea typeface="Calibri Light"/>
                <a:cs typeface="Calibri Light"/>
              </a:rPr>
              <a:t>.</a:t>
            </a:r>
          </a:p>
          <a:p>
            <a:pPr marL="919163" lvl="2" indent="-285750">
              <a:buFont typeface="Wingdings" panose="05000000000000000000" pitchFamily="2" charset="2"/>
              <a:buChar char="§"/>
              <a:defRPr/>
            </a:pPr>
            <a:r>
              <a:rPr lang="es" sz="2400" b="0" i="0" strike="noStrike" cap="none" spc="0" baseline="0" dirty="0">
                <a:solidFill>
                  <a:srgbClr val="000000"/>
                </a:solidFill>
                <a:effectLst/>
                <a:latin typeface="Calibri Light"/>
                <a:ea typeface="Calibri Light"/>
                <a:cs typeface="Calibri Light"/>
              </a:rPr>
              <a:t>Si decide mudarse después de 1 año, puede solicitar un vale de vivienda portátil.</a:t>
            </a:r>
          </a:p>
          <a:p>
            <a:pPr marL="919163" lvl="2" indent="-285750">
              <a:buFont typeface="Wingdings" panose="05000000000000000000" pitchFamily="2" charset="2"/>
              <a:buChar char="§"/>
              <a:defRPr/>
            </a:pPr>
            <a:r>
              <a:rPr lang="es" sz="2400" b="0" i="0" strike="noStrike" cap="none" spc="0" baseline="0" dirty="0">
                <a:solidFill>
                  <a:srgbClr val="000000"/>
                </a:solidFill>
                <a:effectLst/>
                <a:latin typeface="Calibri Light"/>
                <a:ea typeface="Calibri Light"/>
                <a:cs typeface="Calibri Light"/>
              </a:rPr>
              <a:t>La unidad se someterá a </a:t>
            </a:r>
            <a:r>
              <a:rPr lang="es" sz="2400" b="1" i="0" strike="noStrike" cap="none" spc="0" baseline="0" dirty="0">
                <a:solidFill>
                  <a:srgbClr val="000000"/>
                </a:solidFill>
                <a:effectLst/>
                <a:latin typeface="Calibri Light"/>
                <a:ea typeface="Calibri Light"/>
                <a:cs typeface="Calibri Light"/>
              </a:rPr>
              <a:t>reparaciones HQS</a:t>
            </a:r>
            <a:r>
              <a:rPr lang="es" sz="2400" b="0" i="0" strike="noStrike" cap="none" spc="0" baseline="0" dirty="0">
                <a:solidFill>
                  <a:srgbClr val="000000"/>
                </a:solidFill>
                <a:effectLst/>
                <a:latin typeface="Calibri Light"/>
                <a:ea typeface="Calibri Light"/>
                <a:cs typeface="Calibri Light"/>
              </a:rPr>
              <a:t> e inspección antes de la transición</a:t>
            </a:r>
          </a:p>
          <a:p>
            <a:pPr marL="461963" lvl="1" indent="-285750">
              <a:buFont typeface="Wingdings" panose="05000000000000000000" pitchFamily="2" charset="2"/>
              <a:buChar char="§"/>
              <a:defRPr/>
            </a:pPr>
            <a:r>
              <a:rPr lang="es" sz="2600" b="0" i="0" strike="noStrike" cap="none" spc="0" baseline="0" dirty="0">
                <a:solidFill>
                  <a:srgbClr val="000000"/>
                </a:solidFill>
                <a:effectLst/>
                <a:latin typeface="Calibri Light"/>
                <a:ea typeface="Calibri Light"/>
                <a:cs typeface="Calibri Light"/>
              </a:rPr>
              <a:t>Para calificar para un PBV, los hogares deben:</a:t>
            </a:r>
          </a:p>
          <a:p>
            <a:pPr marL="1147763" lvl="2" indent="-457200">
              <a:buFont typeface="+mj-lt"/>
              <a:buAutoNum type="arabicParenR"/>
              <a:defRPr/>
            </a:pPr>
            <a:r>
              <a:rPr lang="es" sz="2400" b="0" i="1" strike="noStrike" cap="none" spc="0" baseline="0" dirty="0">
                <a:solidFill>
                  <a:srgbClr val="000000"/>
                </a:solidFill>
                <a:effectLst/>
                <a:latin typeface="Calibri Light"/>
                <a:ea typeface="Calibri Light"/>
                <a:cs typeface="Calibri Light"/>
              </a:rPr>
              <a:t>Certificar ingresos</a:t>
            </a:r>
            <a:r>
              <a:rPr lang="es" sz="2400" b="0" i="0" strike="noStrike" cap="none" spc="0" baseline="0" dirty="0">
                <a:solidFill>
                  <a:srgbClr val="000000"/>
                </a:solidFill>
                <a:effectLst/>
                <a:latin typeface="Calibri Light"/>
                <a:ea typeface="Calibri Light"/>
                <a:cs typeface="Calibri Light"/>
              </a:rPr>
              <a:t> a la gerencia;</a:t>
            </a:r>
          </a:p>
          <a:p>
            <a:pPr marL="1147763" lvl="2" indent="-457200">
              <a:buFont typeface="+mj-lt"/>
              <a:buAutoNum type="arabicParenR"/>
              <a:defRPr/>
            </a:pPr>
            <a:r>
              <a:rPr lang="es" sz="2400" b="0" i="1" strike="noStrike" cap="none" spc="0" baseline="0" dirty="0">
                <a:solidFill>
                  <a:srgbClr val="000000"/>
                </a:solidFill>
                <a:effectLst/>
                <a:latin typeface="Calibri Light"/>
                <a:ea typeface="Calibri Light"/>
                <a:cs typeface="Calibri Light"/>
              </a:rPr>
              <a:t>Pasar los Estándares de Calidad de Vivienda (HQS)</a:t>
            </a:r>
            <a:r>
              <a:rPr lang="es" sz="2400" b="0" i="0" strike="noStrike" cap="none" spc="0" baseline="0" dirty="0">
                <a:solidFill>
                  <a:srgbClr val="000000"/>
                </a:solidFill>
                <a:effectLst/>
                <a:latin typeface="Calibri Light"/>
                <a:ea typeface="Calibri Light"/>
                <a:cs typeface="Calibri Light"/>
              </a:rPr>
              <a:t> inspección física; y</a:t>
            </a:r>
          </a:p>
          <a:p>
            <a:pPr marL="1147763" lvl="2" indent="-457200">
              <a:buFont typeface="+mj-lt"/>
              <a:buAutoNum type="arabicParenR"/>
              <a:defRPr/>
            </a:pPr>
            <a:r>
              <a:rPr lang="es" sz="2400" b="0" i="1" strike="noStrike" cap="none" spc="0" baseline="0" dirty="0">
                <a:solidFill>
                  <a:srgbClr val="000000"/>
                </a:solidFill>
                <a:effectLst/>
                <a:latin typeface="Calibri Light"/>
                <a:ea typeface="Calibri Light"/>
                <a:cs typeface="Calibri Light"/>
              </a:rPr>
              <a:t>Mantener una unidad del tamaño adecuado</a:t>
            </a:r>
            <a:r>
              <a:rPr lang="es" sz="2400" b="0" i="0" strike="noStrike" cap="none" spc="0" baseline="0" dirty="0">
                <a:solidFill>
                  <a:srgbClr val="000000"/>
                </a:solidFill>
                <a:effectLst/>
                <a:latin typeface="Calibri Light"/>
                <a:ea typeface="Calibri Light"/>
                <a:cs typeface="Calibri Light"/>
              </a:rPr>
              <a:t> según los estándares de HUD.</a:t>
            </a:r>
          </a:p>
          <a:p>
            <a:pPr marL="519113" lvl="1" indent="-285750">
              <a:buFont typeface="Wingdings" panose="05000000000000000000" pitchFamily="2" charset="2"/>
              <a:buChar char="§"/>
              <a:defRPr/>
            </a:pPr>
            <a:endParaRPr lang="en-US" sz="2600" dirty="0">
              <a:solidFill>
                <a:prstClr val="black"/>
              </a:solidFill>
              <a:latin typeface="Calibri Light"/>
              <a:cs typeface="Times New Roman" panose="02020603050405020304" pitchFamily="18" charset="0"/>
            </a:endParaRPr>
          </a:p>
        </p:txBody>
      </p:sp>
    </p:spTree>
    <p:extLst>
      <p:ext uri="{BB962C8B-B14F-4D97-AF65-F5344CB8AC3E}">
        <p14:creationId xmlns:p14="http://schemas.microsoft.com/office/powerpoint/2010/main" val="3076212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16</a:t>
            </a:fld>
            <a:endParaRPr lang="en-US"/>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53144" cy="683943"/>
          </a:xfrm>
          <a:prstGeom prst="rect">
            <a:avLst/>
          </a:prstGeom>
        </p:spPr>
        <p:txBody>
          <a:bodyPr vert="horz" wrap="square" lIns="0" tIns="12700" rIns="0" bIns="0" rtlCol="0">
            <a:spAutoFit/>
          </a:bodyPr>
          <a:lstStyle/>
          <a:p>
            <a:pPr marL="12700">
              <a:lnSpc>
                <a:spcPct val="100000"/>
              </a:lnSpc>
              <a:spcBef>
                <a:spcPts val="100"/>
              </a:spcBef>
            </a:pPr>
            <a:r>
              <a:rPr lang="es" sz="4400" b="1" i="0" strike="noStrike" cap="none" spc="270" baseline="0">
                <a:solidFill>
                  <a:srgbClr val="FFFFFF"/>
                </a:solidFill>
                <a:effectLst/>
                <a:latin typeface="Calibri Light"/>
                <a:ea typeface="Calibri Light"/>
                <a:cs typeface="Calibri Light"/>
              </a:rPr>
              <a:t>4:</a:t>
            </a:r>
            <a:r>
              <a:rPr lang="es" sz="4400" b="1" i="0" strike="noStrike" cap="none" spc="280" baseline="0">
                <a:solidFill>
                  <a:srgbClr val="FFFFFF"/>
                </a:solidFill>
                <a:effectLst/>
                <a:latin typeface="Calibri Light"/>
                <a:ea typeface="Calibri Light"/>
                <a:cs typeface="Calibri Light"/>
              </a:rPr>
              <a:t> </a:t>
            </a:r>
            <a:r>
              <a:rPr lang="es" sz="4400" b="1" i="0" strike="noStrike" cap="none" spc="170" baseline="0">
                <a:solidFill>
                  <a:srgbClr val="FFFFFF"/>
                </a:solidFill>
                <a:effectLst/>
                <a:latin typeface="Calibri Light"/>
                <a:ea typeface="Calibri Light"/>
                <a:cs typeface="Calibri Light"/>
              </a:rPr>
              <a:t>Detalles de renovación</a:t>
            </a:r>
            <a:r>
              <a:rPr lang="es" sz="4400" b="1" i="0" strike="noStrike" cap="none" spc="270" baseline="0">
                <a:solidFill>
                  <a:srgbClr val="FFFFFF"/>
                </a:solidFill>
                <a:effectLst/>
                <a:latin typeface="Calibri Light"/>
                <a:ea typeface="Calibri Light"/>
                <a:cs typeface="Calibri Light"/>
              </a:rPr>
              <a:t> </a:t>
            </a:r>
          </a:p>
        </p:txBody>
      </p:sp>
    </p:spTree>
    <p:extLst>
      <p:ext uri="{BB962C8B-B14F-4D97-AF65-F5344CB8AC3E}">
        <p14:creationId xmlns:p14="http://schemas.microsoft.com/office/powerpoint/2010/main" val="1890475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sz="half" idx="1"/>
          </p:nvPr>
        </p:nvSpPr>
        <p:spPr>
          <a:xfrm>
            <a:off x="628650" y="1401079"/>
            <a:ext cx="3886200" cy="4351338"/>
          </a:xfrm>
        </p:spPr>
        <p:txBody>
          <a:bodyPr>
            <a:normAutofit lnSpcReduction="10000"/>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783843" y="1382712"/>
            <a:ext cx="7134887" cy="4351338"/>
          </a:xfrm>
        </p:spPr>
        <p:txBody>
          <a:bodyPr>
            <a:normAutofit lnSpcReduction="10000"/>
          </a:bodyPr>
          <a:lstStyle/>
          <a:p>
            <a:pPr>
              <a:spcBef>
                <a:spcPts val="600"/>
              </a:spcBef>
              <a:buFont typeface="Wingdings" panose="05000000000000000000" pitchFamily="2" charset="2"/>
              <a:buChar char="§"/>
            </a:pPr>
            <a:r>
              <a:rPr lang="es" sz="2400" b="0" i="0" strike="noStrike" cap="none" spc="0" baseline="0" dirty="0">
                <a:solidFill>
                  <a:srgbClr val="000000"/>
                </a:solidFill>
                <a:effectLst/>
                <a:latin typeface="Calibri Light"/>
                <a:ea typeface="Calibri Light"/>
                <a:cs typeface="Calibri Light"/>
              </a:rPr>
              <a:t>Entendemos que todos aquí están </a:t>
            </a:r>
            <a:r>
              <a:rPr lang="es" sz="2400" b="1" i="0" strike="noStrike" cap="none" spc="0" baseline="0" dirty="0">
                <a:solidFill>
                  <a:srgbClr val="000000"/>
                </a:solidFill>
                <a:effectLst/>
                <a:latin typeface="Calibri Light"/>
                <a:ea typeface="Calibri Light"/>
                <a:cs typeface="Calibri Light"/>
              </a:rPr>
              <a:t>profundamente frustrados</a:t>
            </a:r>
            <a:r>
              <a:rPr lang="es" sz="2400" b="0" i="0" strike="noStrike" cap="none" spc="0" baseline="0" dirty="0">
                <a:solidFill>
                  <a:srgbClr val="000000"/>
                </a:solidFill>
                <a:effectLst/>
                <a:latin typeface="Calibri Light"/>
                <a:ea typeface="Calibri Light"/>
                <a:cs typeface="Calibri Light"/>
              </a:rPr>
              <a:t> por las condiciones en Linden Plaza</a:t>
            </a:r>
            <a:r>
              <a:rPr lang="es" sz="2400" dirty="0">
                <a:solidFill>
                  <a:srgbClr val="000000"/>
                </a:solidFill>
                <a:latin typeface="Calibri Light"/>
                <a:ea typeface="Calibri Light"/>
                <a:cs typeface="Calibri Light"/>
              </a:rPr>
              <a:t>.</a:t>
            </a:r>
            <a:endParaRPr lang="es" sz="2400" b="0" i="0" strike="noStrike" cap="none" spc="0" baseline="0" dirty="0">
              <a:solidFill>
                <a:srgbClr val="000000"/>
              </a:solidFill>
              <a:effectLst/>
              <a:latin typeface="Calibri Light"/>
              <a:ea typeface="Calibri Light"/>
              <a:cs typeface="Calibri Light"/>
            </a:endParaRPr>
          </a:p>
          <a:p>
            <a:pPr marR="0" lvl="0">
              <a:spcBef>
                <a:spcPts val="600"/>
              </a:spcBef>
              <a:spcAft>
                <a:spcPct val="0"/>
              </a:spcAft>
              <a:buFont typeface="Wingdings" panose="05000000000000000000" pitchFamily="2" charset="2"/>
              <a:buChar char="§"/>
            </a:pPr>
            <a:r>
              <a:rPr lang="es" sz="2400" b="0" i="0" strike="noStrike" cap="none" spc="0" baseline="0" dirty="0">
                <a:solidFill>
                  <a:srgbClr val="000000"/>
                </a:solidFill>
                <a:effectLst/>
                <a:latin typeface="Calibri Light"/>
                <a:ea typeface="Calibri Light"/>
                <a:cs typeface="Calibri Light"/>
              </a:rPr>
              <a:t>Nuestro alcance de trabajo aborda </a:t>
            </a:r>
            <a:r>
              <a:rPr lang="es" sz="2400" b="1" i="0" strike="noStrike" cap="none" spc="0" baseline="0" dirty="0">
                <a:solidFill>
                  <a:srgbClr val="000000"/>
                </a:solidFill>
                <a:effectLst/>
                <a:latin typeface="Calibri Light"/>
                <a:ea typeface="Calibri Light"/>
                <a:cs typeface="Calibri Light"/>
              </a:rPr>
              <a:t>problemas e inquietudes en la fuente</a:t>
            </a:r>
            <a:r>
              <a:rPr lang="es" sz="2400" b="0" i="0" strike="noStrike" cap="none" spc="0" baseline="0" dirty="0">
                <a:solidFill>
                  <a:srgbClr val="000000"/>
                </a:solidFill>
                <a:effectLst/>
                <a:latin typeface="Calibri Light"/>
                <a:ea typeface="Calibri Light"/>
                <a:cs typeface="Calibri Light"/>
              </a:rPr>
              <a:t>.</a:t>
            </a:r>
          </a:p>
          <a:p>
            <a:pPr marR="0" lvl="0">
              <a:spcBef>
                <a:spcPts val="600"/>
              </a:spcBef>
              <a:spcAft>
                <a:spcPct val="0"/>
              </a:spcAft>
              <a:buFont typeface="Wingdings" panose="05000000000000000000" pitchFamily="2" charset="2"/>
              <a:buChar char="§"/>
            </a:pPr>
            <a:r>
              <a:rPr lang="es" sz="2400" b="1" i="0" strike="noStrike" cap="none" spc="0" baseline="0" dirty="0">
                <a:solidFill>
                  <a:srgbClr val="000000"/>
                </a:solidFill>
                <a:effectLst/>
                <a:latin typeface="Calibri Light"/>
                <a:ea typeface="Calibri Light"/>
                <a:cs typeface="Calibri Light"/>
              </a:rPr>
              <a:t>Las soluciones</a:t>
            </a:r>
            <a:r>
              <a:rPr lang="es" sz="2400" b="0" i="0" strike="noStrike" cap="none" spc="0" baseline="0" dirty="0">
                <a:solidFill>
                  <a:srgbClr val="000000"/>
                </a:solidFill>
                <a:effectLst/>
                <a:latin typeface="Calibri Light"/>
                <a:ea typeface="Calibri Light"/>
                <a:cs typeface="Calibri Light"/>
              </a:rPr>
              <a:t> van más allá de simples reparaciones de unidades: requieren tiempo, paciencia y diseño e ingeniería intensivos para lograr una propiedad estable a largo plazo.</a:t>
            </a:r>
          </a:p>
          <a:p>
            <a:pPr marR="0" lvl="0">
              <a:spcBef>
                <a:spcPts val="600"/>
              </a:spcBef>
              <a:spcAft>
                <a:spcPct val="0"/>
              </a:spcAft>
              <a:buFont typeface="Wingdings" panose="05000000000000000000" pitchFamily="2" charset="2"/>
              <a:buChar char="§"/>
            </a:pPr>
            <a:r>
              <a:rPr lang="es" sz="2400" b="1" i="0" strike="noStrike" cap="none" spc="0" baseline="0" dirty="0">
                <a:solidFill>
                  <a:srgbClr val="000000"/>
                </a:solidFill>
                <a:effectLst/>
                <a:latin typeface="Calibri Light"/>
                <a:ea typeface="Calibri Light"/>
                <a:cs typeface="Calibri Light"/>
              </a:rPr>
              <a:t>Juntos</a:t>
            </a:r>
            <a:r>
              <a:rPr lang="es" sz="2400" b="0" i="0" strike="noStrike" cap="none" spc="0" baseline="0" dirty="0">
                <a:solidFill>
                  <a:srgbClr val="000000"/>
                </a:solidFill>
                <a:effectLst/>
                <a:latin typeface="Calibri Light"/>
                <a:ea typeface="Calibri Light"/>
                <a:cs typeface="Calibri Light"/>
              </a:rPr>
              <a:t> colaboraremos y aseguraremos que el resultado sea un complejo del que todos podamos estar orgullosos: un mejor lugar para vivir sin aumentos de la renta. </a:t>
            </a:r>
          </a:p>
          <a:p>
            <a:pPr marR="0" lvl="0">
              <a:spcBef>
                <a:spcPts val="600"/>
              </a:spcBef>
              <a:spcAft>
                <a:spcPct val="0"/>
              </a:spcAft>
              <a:buFont typeface="Wingdings" panose="05000000000000000000" pitchFamily="2" charset="2"/>
              <a:buChar char="§"/>
            </a:pPr>
            <a:r>
              <a:rPr lang="es" sz="2400" b="1" i="0" strike="noStrike" cap="none" spc="0" baseline="0" dirty="0">
                <a:solidFill>
                  <a:srgbClr val="000000"/>
                </a:solidFill>
                <a:effectLst/>
                <a:latin typeface="Calibri Light"/>
                <a:ea typeface="Calibri Light"/>
                <a:cs typeface="Calibri Light"/>
              </a:rPr>
              <a:t>Supervisión</a:t>
            </a:r>
            <a:r>
              <a:rPr lang="es" sz="2400" b="0" i="0" strike="noStrike" cap="none" spc="0" baseline="0" dirty="0">
                <a:solidFill>
                  <a:srgbClr val="000000"/>
                </a:solidFill>
                <a:effectLst/>
                <a:latin typeface="Calibri Light"/>
                <a:ea typeface="Calibri Light"/>
                <a:cs typeface="Calibri Light"/>
              </a:rPr>
              <a:t> realizada por la Ciudad y los Acreedores.</a:t>
            </a: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17</a:t>
            </a:fld>
            <a:endParaRPr lang="en-US"/>
          </a:p>
        </p:txBody>
      </p:sp>
      <p:sp>
        <p:nvSpPr>
          <p:cNvPr id="6" name="TextBox 5">
            <a:extLst>
              <a:ext uri="{FF2B5EF4-FFF2-40B4-BE49-F238E27FC236}">
                <a16:creationId xmlns:a16="http://schemas.microsoft.com/office/drawing/2014/main" id="{505AE947-E49F-C728-72F5-D8E37B5575CE}"/>
              </a:ext>
            </a:extLst>
          </p:cNvPr>
          <p:cNvSpPr txBox="1"/>
          <p:nvPr/>
        </p:nvSpPr>
        <p:spPr>
          <a:xfrm>
            <a:off x="409940" y="204902"/>
            <a:ext cx="8332443" cy="1128888"/>
          </a:xfrm>
          <a:prstGeom prst="rect">
            <a:avLst/>
          </a:prstGeom>
          <a:noFill/>
        </p:spPr>
        <p:txBody>
          <a:bodyPr wrap="square">
            <a:spAutoFit/>
          </a:bodyPr>
          <a:lstStyle/>
          <a:p>
            <a:r>
              <a:rPr lang="es" sz="3400" b="0" i="0" strike="noStrike" cap="none" spc="0" baseline="0" dirty="0">
                <a:solidFill>
                  <a:srgbClr val="16537F"/>
                </a:solidFill>
                <a:effectLst/>
                <a:latin typeface="Franklin Gothic Medium Cond"/>
                <a:ea typeface="Franklin Gothic Medium Cond"/>
                <a:cs typeface="Franklin Gothic Medium Cond"/>
              </a:rPr>
              <a:t>Los trabajos de renovación comenzarán posteriormente en 2024</a:t>
            </a:r>
          </a:p>
        </p:txBody>
      </p:sp>
    </p:spTree>
    <p:extLst>
      <p:ext uri="{BB962C8B-B14F-4D97-AF65-F5344CB8AC3E}">
        <p14:creationId xmlns:p14="http://schemas.microsoft.com/office/powerpoint/2010/main" val="35649649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sz="half" idx="1"/>
          </p:nvPr>
        </p:nvSpPr>
        <p:spPr>
          <a:xfrm>
            <a:off x="34488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18</a:t>
            </a:fld>
            <a:endParaRPr lang="en-US"/>
          </a:p>
        </p:txBody>
      </p:sp>
      <p:pic>
        <p:nvPicPr>
          <p:cNvPr id="8" name="Google Shape;529;p31" descr="A picture containing icon&#10;&#10;Description automatically generated">
            <a:extLst>
              <a:ext uri="{FF2B5EF4-FFF2-40B4-BE49-F238E27FC236}">
                <a16:creationId xmlns:a16="http://schemas.microsoft.com/office/drawing/2014/main" id="{B7454219-3BE5-6DC8-10F9-92238B4519D7}"/>
              </a:ext>
            </a:extLst>
          </p:cNvPr>
          <p:cNvPicPr preferRelativeResize="0"/>
          <p:nvPr/>
        </p:nvPicPr>
        <p:blipFill>
          <a:blip r:embed="rId2">
            <a:alphaModFix/>
          </a:blip>
          <a:stretch>
            <a:fillRect/>
          </a:stretch>
        </p:blipFill>
        <p:spPr>
          <a:xfrm>
            <a:off x="1607344" y="3340671"/>
            <a:ext cx="2364174" cy="330641"/>
          </a:xfrm>
          <a:prstGeom prst="rect">
            <a:avLst/>
          </a:prstGeom>
          <a:noFill/>
          <a:ln>
            <a:noFill/>
          </a:ln>
        </p:spPr>
      </p:pic>
      <p:pic>
        <p:nvPicPr>
          <p:cNvPr id="9" name="Google Shape;530;p31" descr="A picture containing text, computer, screen, dark&#10;&#10;Description automatically generated">
            <a:extLst>
              <a:ext uri="{FF2B5EF4-FFF2-40B4-BE49-F238E27FC236}">
                <a16:creationId xmlns:a16="http://schemas.microsoft.com/office/drawing/2014/main" id="{5A87C0D9-0DC1-2ADA-09FC-973A90501E88}"/>
              </a:ext>
            </a:extLst>
          </p:cNvPr>
          <p:cNvPicPr preferRelativeResize="0"/>
          <p:nvPr/>
        </p:nvPicPr>
        <p:blipFill>
          <a:blip r:embed="rId3">
            <a:alphaModFix/>
          </a:blip>
          <a:stretch>
            <a:fillRect/>
          </a:stretch>
        </p:blipFill>
        <p:spPr>
          <a:xfrm>
            <a:off x="390937" y="3315025"/>
            <a:ext cx="1605340" cy="371365"/>
          </a:xfrm>
          <a:prstGeom prst="rect">
            <a:avLst/>
          </a:prstGeom>
          <a:noFill/>
          <a:ln>
            <a:noFill/>
          </a:ln>
        </p:spPr>
      </p:pic>
      <p:pic>
        <p:nvPicPr>
          <p:cNvPr id="10" name="Google Shape;531;p31">
            <a:extLst>
              <a:ext uri="{FF2B5EF4-FFF2-40B4-BE49-F238E27FC236}">
                <a16:creationId xmlns:a16="http://schemas.microsoft.com/office/drawing/2014/main" id="{EB8700EA-E852-F471-70AB-27A272FC9889}"/>
              </a:ext>
            </a:extLst>
          </p:cNvPr>
          <p:cNvPicPr preferRelativeResize="0"/>
          <p:nvPr/>
        </p:nvPicPr>
        <p:blipFill>
          <a:blip r:embed="rId4">
            <a:alphaModFix/>
          </a:blip>
          <a:stretch>
            <a:fillRect/>
          </a:stretch>
        </p:blipFill>
        <p:spPr>
          <a:xfrm rot="10800000">
            <a:off x="6767852" y="3665336"/>
            <a:ext cx="447866" cy="400050"/>
          </a:xfrm>
          <a:prstGeom prst="rect">
            <a:avLst/>
          </a:prstGeom>
          <a:noFill/>
          <a:ln>
            <a:noFill/>
          </a:ln>
        </p:spPr>
      </p:pic>
      <p:sp>
        <p:nvSpPr>
          <p:cNvPr id="11" name="Google Shape;539;p31">
            <a:extLst>
              <a:ext uri="{FF2B5EF4-FFF2-40B4-BE49-F238E27FC236}">
                <a16:creationId xmlns:a16="http://schemas.microsoft.com/office/drawing/2014/main" id="{A9F3B49F-B9A0-1349-24DC-FF0B999412A2}"/>
              </a:ext>
            </a:extLst>
          </p:cNvPr>
          <p:cNvSpPr txBox="1"/>
          <p:nvPr/>
        </p:nvSpPr>
        <p:spPr>
          <a:xfrm>
            <a:off x="813475" y="1535180"/>
            <a:ext cx="1699815" cy="1486138"/>
          </a:xfrm>
          <a:prstGeom prst="rect">
            <a:avLst/>
          </a:prstGeom>
          <a:noFill/>
          <a:ln>
            <a:noFill/>
          </a:ln>
        </p:spPr>
        <p:txBody>
          <a:bodyPr spcFirstLastPara="1" wrap="square" lIns="0" tIns="8725" rIns="0" bIns="0" anchor="t" anchorCtr="0">
            <a:spAutoFit/>
          </a:bodyPr>
          <a:lstStyle/>
          <a:p>
            <a:pPr marL="8255" marR="0" lvl="0" indent="0" algn="ctr" rtl="0">
              <a:spcBef>
                <a:spcPct val="0"/>
              </a:spcBef>
              <a:spcAft>
                <a:spcPct val="0"/>
              </a:spcAft>
              <a:buNone/>
            </a:pPr>
            <a:r>
              <a:rPr lang="es" sz="1600" b="1" i="0" strike="noStrike" cap="none" spc="0" baseline="0" dirty="0">
                <a:solidFill>
                  <a:srgbClr val="0F243E"/>
                </a:solidFill>
                <a:effectLst/>
                <a:latin typeface="Arial"/>
                <a:ea typeface="Arial"/>
                <a:cs typeface="Arial"/>
              </a:rPr>
              <a:t>A partir de </a:t>
            </a:r>
            <a:r>
              <a:rPr lang="es" sz="1600" b="1" dirty="0">
                <a:solidFill>
                  <a:srgbClr val="0F243E"/>
                </a:solidFill>
                <a:latin typeface="Arial"/>
                <a:ea typeface="Arial"/>
                <a:cs typeface="Arial"/>
              </a:rPr>
              <a:t>mayo</a:t>
            </a:r>
            <a:r>
              <a:rPr lang="es" sz="1600" b="1" i="0" strike="noStrike" cap="none" spc="0" baseline="0" dirty="0">
                <a:solidFill>
                  <a:srgbClr val="0F243E"/>
                </a:solidFill>
                <a:effectLst/>
                <a:latin typeface="Arial"/>
                <a:ea typeface="Arial"/>
                <a:cs typeface="Arial"/>
              </a:rPr>
              <a:t>:</a:t>
            </a:r>
          </a:p>
          <a:p>
            <a:pPr marL="8255" marR="0" lvl="0" indent="0" algn="ctr" rtl="0">
              <a:spcBef>
                <a:spcPct val="0"/>
              </a:spcBef>
              <a:spcAft>
                <a:spcPct val="0"/>
              </a:spcAft>
              <a:buNone/>
            </a:pPr>
            <a:r>
              <a:rPr lang="es" sz="1600" b="1" i="0" strike="noStrike" cap="none" spc="0" baseline="0" dirty="0">
                <a:solidFill>
                  <a:srgbClr val="0F243E"/>
                </a:solidFill>
                <a:effectLst/>
                <a:latin typeface="Arial"/>
                <a:ea typeface="Arial"/>
                <a:cs typeface="Arial"/>
              </a:rPr>
              <a:t>Certificaciones de hogares y HQS PVB, y encuestas </a:t>
            </a:r>
            <a:r>
              <a:rPr lang="es" sz="1600" b="1" dirty="0">
                <a:solidFill>
                  <a:srgbClr val="0F243E"/>
                </a:solidFill>
                <a:latin typeface="Arial"/>
                <a:ea typeface="Arial"/>
                <a:cs typeface="Arial"/>
              </a:rPr>
              <a:t>a</a:t>
            </a:r>
            <a:r>
              <a:rPr lang="es" sz="1600" b="1" i="0" strike="noStrike" cap="none" spc="0" baseline="0" dirty="0">
                <a:solidFill>
                  <a:srgbClr val="0F243E"/>
                </a:solidFill>
                <a:effectLst/>
                <a:latin typeface="Arial"/>
                <a:ea typeface="Arial"/>
                <a:cs typeface="Arial"/>
              </a:rPr>
              <a:t> apartamentos</a:t>
            </a:r>
          </a:p>
        </p:txBody>
      </p:sp>
      <p:sp>
        <p:nvSpPr>
          <p:cNvPr id="15" name="Google Shape;543;p31">
            <a:extLst>
              <a:ext uri="{FF2B5EF4-FFF2-40B4-BE49-F238E27FC236}">
                <a16:creationId xmlns:a16="http://schemas.microsoft.com/office/drawing/2014/main" id="{C6AAF10F-1F90-8D2B-4FDC-F30DB7A9C505}"/>
              </a:ext>
            </a:extLst>
          </p:cNvPr>
          <p:cNvSpPr txBox="1"/>
          <p:nvPr/>
        </p:nvSpPr>
        <p:spPr>
          <a:xfrm>
            <a:off x="4593111" y="1907880"/>
            <a:ext cx="2994127" cy="1107111"/>
          </a:xfrm>
          <a:prstGeom prst="rect">
            <a:avLst/>
          </a:prstGeom>
          <a:noFill/>
          <a:ln>
            <a:noFill/>
          </a:ln>
        </p:spPr>
        <p:txBody>
          <a:bodyPr spcFirstLastPara="1" wrap="square" lIns="0" tIns="8725" rIns="0" bIns="0" anchor="t" anchorCtr="0">
            <a:spAutoFit/>
          </a:bodyPr>
          <a:lstStyle/>
          <a:p>
            <a:pPr marL="8731" marR="0" lvl="0" indent="0" algn="ctr" rtl="0">
              <a:spcBef>
                <a:spcPct val="0"/>
              </a:spcBef>
              <a:spcAft>
                <a:spcPct val="0"/>
              </a:spcAft>
              <a:buNone/>
            </a:pPr>
            <a:r>
              <a:rPr lang="es" sz="1800" b="1" i="0" strike="noStrike" cap="none" spc="0" baseline="0" dirty="0">
                <a:solidFill>
                  <a:srgbClr val="0F243E"/>
                </a:solidFill>
                <a:effectLst/>
                <a:latin typeface="Arial"/>
                <a:ea typeface="Arial"/>
                <a:cs typeface="Arial"/>
              </a:rPr>
              <a:t>2024 – 2028</a:t>
            </a:r>
          </a:p>
          <a:p>
            <a:pPr marL="8731" marR="0" lvl="0" indent="0" algn="ctr" rtl="0">
              <a:spcBef>
                <a:spcPct val="0"/>
              </a:spcBef>
              <a:spcAft>
                <a:spcPct val="0"/>
              </a:spcAft>
              <a:buNone/>
            </a:pPr>
            <a:r>
              <a:rPr lang="es" sz="1800" b="1" i="0" strike="noStrike" cap="none" spc="0" baseline="0" dirty="0">
                <a:solidFill>
                  <a:srgbClr val="0F243E"/>
                </a:solidFill>
                <a:effectLst/>
                <a:latin typeface="Arial"/>
                <a:ea typeface="Arial"/>
                <a:cs typeface="Arial"/>
              </a:rPr>
              <a:t>Reubicación temporal y proyecto completo de renovación</a:t>
            </a:r>
          </a:p>
        </p:txBody>
      </p:sp>
      <p:sp>
        <p:nvSpPr>
          <p:cNvPr id="16" name="Google Shape;544;p31">
            <a:extLst>
              <a:ext uri="{FF2B5EF4-FFF2-40B4-BE49-F238E27FC236}">
                <a16:creationId xmlns:a16="http://schemas.microsoft.com/office/drawing/2014/main" id="{0C5A10B0-E396-D613-E58C-A8E93D3B46CE}"/>
              </a:ext>
            </a:extLst>
          </p:cNvPr>
          <p:cNvSpPr txBox="1"/>
          <p:nvPr/>
        </p:nvSpPr>
        <p:spPr>
          <a:xfrm>
            <a:off x="4423523" y="4148159"/>
            <a:ext cx="3430838" cy="1067827"/>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es" sz="1600" b="0" i="0" strike="noStrike" cap="none" spc="0" baseline="0">
                <a:solidFill>
                  <a:srgbClr val="000000"/>
                </a:solidFill>
                <a:effectLst/>
                <a:latin typeface="Calibri"/>
                <a:ea typeface="Calibri"/>
                <a:cs typeface="Calibri"/>
              </a:rPr>
              <a:t>Actualizaciones de apartamentos, paisajismo y mejoras a los principales sistemas de construcción y áreas comunes. </a:t>
            </a:r>
          </a:p>
        </p:txBody>
      </p:sp>
      <p:pic>
        <p:nvPicPr>
          <p:cNvPr id="17" name="Google Shape;547;p31" descr="Icon&#10;&#10;Description automatically generated">
            <a:extLst>
              <a:ext uri="{FF2B5EF4-FFF2-40B4-BE49-F238E27FC236}">
                <a16:creationId xmlns:a16="http://schemas.microsoft.com/office/drawing/2014/main" id="{FD1C1FF4-F910-CD6E-F68B-A706526E2DC7}"/>
              </a:ext>
            </a:extLst>
          </p:cNvPr>
          <p:cNvPicPr preferRelativeResize="0"/>
          <p:nvPr/>
        </p:nvPicPr>
        <p:blipFill>
          <a:blip r:embed="rId5">
            <a:alphaModFix/>
          </a:blip>
          <a:stretch>
            <a:fillRect/>
          </a:stretch>
        </p:blipFill>
        <p:spPr>
          <a:xfrm>
            <a:off x="5003567" y="3327495"/>
            <a:ext cx="1793498" cy="367262"/>
          </a:xfrm>
          <a:prstGeom prst="rect">
            <a:avLst/>
          </a:prstGeom>
          <a:noFill/>
          <a:ln>
            <a:noFill/>
          </a:ln>
        </p:spPr>
      </p:pic>
      <p:pic>
        <p:nvPicPr>
          <p:cNvPr id="18" name="Google Shape;548;p31">
            <a:extLst>
              <a:ext uri="{FF2B5EF4-FFF2-40B4-BE49-F238E27FC236}">
                <a16:creationId xmlns:a16="http://schemas.microsoft.com/office/drawing/2014/main" id="{FE3083DE-D070-DF63-551F-5B4FB099A29A}"/>
              </a:ext>
            </a:extLst>
          </p:cNvPr>
          <p:cNvPicPr preferRelativeResize="0"/>
          <p:nvPr/>
        </p:nvPicPr>
        <p:blipFill>
          <a:blip r:embed="rId6">
            <a:alphaModFix/>
          </a:blip>
          <a:stretch>
            <a:fillRect/>
          </a:stretch>
        </p:blipFill>
        <p:spPr>
          <a:xfrm>
            <a:off x="7196246" y="3313072"/>
            <a:ext cx="1856870" cy="375266"/>
          </a:xfrm>
          <a:prstGeom prst="rect">
            <a:avLst/>
          </a:prstGeom>
          <a:noFill/>
          <a:ln>
            <a:noFill/>
          </a:ln>
        </p:spPr>
      </p:pic>
      <p:pic>
        <p:nvPicPr>
          <p:cNvPr id="21" name="Google Shape;550;p31">
            <a:extLst>
              <a:ext uri="{FF2B5EF4-FFF2-40B4-BE49-F238E27FC236}">
                <a16:creationId xmlns:a16="http://schemas.microsoft.com/office/drawing/2014/main" id="{545F31DF-8CAB-AC23-1865-95529441167B}"/>
              </a:ext>
            </a:extLst>
          </p:cNvPr>
          <p:cNvPicPr preferRelativeResize="0"/>
          <p:nvPr/>
        </p:nvPicPr>
        <p:blipFill>
          <a:blip r:embed="rId4">
            <a:alphaModFix/>
          </a:blip>
          <a:stretch>
            <a:fillRect/>
          </a:stretch>
        </p:blipFill>
        <p:spPr>
          <a:xfrm>
            <a:off x="1575207" y="3003373"/>
            <a:ext cx="447866" cy="400050"/>
          </a:xfrm>
          <a:prstGeom prst="rect">
            <a:avLst/>
          </a:prstGeom>
          <a:noFill/>
          <a:ln>
            <a:noFill/>
          </a:ln>
        </p:spPr>
      </p:pic>
      <p:pic>
        <p:nvPicPr>
          <p:cNvPr id="22" name="Google Shape;551;p31">
            <a:extLst>
              <a:ext uri="{FF2B5EF4-FFF2-40B4-BE49-F238E27FC236}">
                <a16:creationId xmlns:a16="http://schemas.microsoft.com/office/drawing/2014/main" id="{FBE39E9B-54D7-7C1E-255E-D156ED78BA67}"/>
              </a:ext>
            </a:extLst>
          </p:cNvPr>
          <p:cNvPicPr preferRelativeResize="0"/>
          <p:nvPr/>
        </p:nvPicPr>
        <p:blipFill>
          <a:blip r:embed="rId4">
            <a:alphaModFix/>
          </a:blip>
          <a:stretch>
            <a:fillRect/>
          </a:stretch>
        </p:blipFill>
        <p:spPr>
          <a:xfrm>
            <a:off x="6756637" y="2977698"/>
            <a:ext cx="447866" cy="400050"/>
          </a:xfrm>
          <a:prstGeom prst="rect">
            <a:avLst/>
          </a:prstGeom>
          <a:noFill/>
          <a:ln>
            <a:noFill/>
          </a:ln>
        </p:spPr>
      </p:pic>
      <p:pic>
        <p:nvPicPr>
          <p:cNvPr id="23" name="Google Shape;552;p31">
            <a:extLst>
              <a:ext uri="{FF2B5EF4-FFF2-40B4-BE49-F238E27FC236}">
                <a16:creationId xmlns:a16="http://schemas.microsoft.com/office/drawing/2014/main" id="{809D14DD-B9C8-C632-F8BE-E90D28C44ECE}"/>
              </a:ext>
            </a:extLst>
          </p:cNvPr>
          <p:cNvPicPr preferRelativeResize="0"/>
          <p:nvPr/>
        </p:nvPicPr>
        <p:blipFill>
          <a:blip r:embed="rId4">
            <a:alphaModFix/>
          </a:blip>
          <a:stretch>
            <a:fillRect/>
          </a:stretch>
        </p:blipFill>
        <p:spPr>
          <a:xfrm>
            <a:off x="4915920" y="2977699"/>
            <a:ext cx="447866" cy="400050"/>
          </a:xfrm>
          <a:prstGeom prst="rect">
            <a:avLst/>
          </a:prstGeom>
          <a:noFill/>
          <a:ln>
            <a:noFill/>
          </a:ln>
        </p:spPr>
      </p:pic>
      <p:pic>
        <p:nvPicPr>
          <p:cNvPr id="25" name="Google Shape;554;p31">
            <a:extLst>
              <a:ext uri="{FF2B5EF4-FFF2-40B4-BE49-F238E27FC236}">
                <a16:creationId xmlns:a16="http://schemas.microsoft.com/office/drawing/2014/main" id="{FE25DB07-0140-48D7-0A9A-7AE6D0196A44}"/>
              </a:ext>
            </a:extLst>
          </p:cNvPr>
          <p:cNvPicPr preferRelativeResize="0"/>
          <p:nvPr/>
        </p:nvPicPr>
        <p:blipFill>
          <a:blip r:embed="rId4">
            <a:alphaModFix/>
          </a:blip>
          <a:stretch>
            <a:fillRect/>
          </a:stretch>
        </p:blipFill>
        <p:spPr>
          <a:xfrm rot="10800000">
            <a:off x="1574049" y="3644498"/>
            <a:ext cx="447866" cy="400050"/>
          </a:xfrm>
          <a:prstGeom prst="rect">
            <a:avLst/>
          </a:prstGeom>
          <a:noFill/>
          <a:ln>
            <a:noFill/>
          </a:ln>
        </p:spPr>
      </p:pic>
      <p:pic>
        <p:nvPicPr>
          <p:cNvPr id="26" name="Google Shape;555;p31">
            <a:extLst>
              <a:ext uri="{FF2B5EF4-FFF2-40B4-BE49-F238E27FC236}">
                <a16:creationId xmlns:a16="http://schemas.microsoft.com/office/drawing/2014/main" id="{45F314DF-730A-A214-4A03-1918DFF357BB}"/>
              </a:ext>
            </a:extLst>
          </p:cNvPr>
          <p:cNvPicPr preferRelativeResize="0"/>
          <p:nvPr/>
        </p:nvPicPr>
        <p:blipFill>
          <a:blip r:embed="rId4">
            <a:alphaModFix/>
          </a:blip>
          <a:stretch>
            <a:fillRect/>
          </a:stretch>
        </p:blipFill>
        <p:spPr>
          <a:xfrm rot="10800000">
            <a:off x="4915552" y="3654918"/>
            <a:ext cx="447866" cy="400050"/>
          </a:xfrm>
          <a:prstGeom prst="rect">
            <a:avLst/>
          </a:prstGeom>
          <a:noFill/>
          <a:ln>
            <a:noFill/>
          </a:ln>
        </p:spPr>
      </p:pic>
      <p:pic>
        <p:nvPicPr>
          <p:cNvPr id="29" name="Google Shape;558;p31" descr="A picture containing text, screen, dark, clouds&#10;&#10;Description automatically generated">
            <a:extLst>
              <a:ext uri="{FF2B5EF4-FFF2-40B4-BE49-F238E27FC236}">
                <a16:creationId xmlns:a16="http://schemas.microsoft.com/office/drawing/2014/main" id="{14F9A1CB-F819-E2E5-F63E-D0F632E32AB8}"/>
              </a:ext>
            </a:extLst>
          </p:cNvPr>
          <p:cNvPicPr preferRelativeResize="0"/>
          <p:nvPr/>
        </p:nvPicPr>
        <p:blipFill>
          <a:blip r:embed="rId7">
            <a:alphaModFix/>
          </a:blip>
          <a:stretch>
            <a:fillRect/>
          </a:stretch>
        </p:blipFill>
        <p:spPr>
          <a:xfrm>
            <a:off x="6797424" y="3310203"/>
            <a:ext cx="1993901" cy="381002"/>
          </a:xfrm>
          <a:prstGeom prst="rect">
            <a:avLst/>
          </a:prstGeom>
          <a:noFill/>
          <a:ln>
            <a:noFill/>
          </a:ln>
        </p:spPr>
      </p:pic>
      <p:sp>
        <p:nvSpPr>
          <p:cNvPr id="30" name="Google Shape;559;p31">
            <a:extLst>
              <a:ext uri="{FF2B5EF4-FFF2-40B4-BE49-F238E27FC236}">
                <a16:creationId xmlns:a16="http://schemas.microsoft.com/office/drawing/2014/main" id="{B59B1824-6F03-C9C6-B4F7-C0BBBA505A92}"/>
              </a:ext>
            </a:extLst>
          </p:cNvPr>
          <p:cNvSpPr txBox="1"/>
          <p:nvPr/>
        </p:nvSpPr>
        <p:spPr>
          <a:xfrm>
            <a:off x="2609503" y="1756299"/>
            <a:ext cx="1938723" cy="1229153"/>
          </a:xfrm>
          <a:prstGeom prst="rect">
            <a:avLst/>
          </a:prstGeom>
          <a:noFill/>
          <a:ln>
            <a:noFill/>
          </a:ln>
        </p:spPr>
        <p:txBody>
          <a:bodyPr spcFirstLastPara="1" wrap="square" lIns="0" tIns="8725" rIns="0" bIns="0" anchor="t" anchorCtr="0">
            <a:spAutoFit/>
          </a:bodyPr>
          <a:lstStyle/>
          <a:p>
            <a:pPr marL="8255" marR="0" lvl="0" indent="0" algn="ctr" rtl="0">
              <a:spcBef>
                <a:spcPct val="0"/>
              </a:spcBef>
              <a:spcAft>
                <a:spcPct val="0"/>
              </a:spcAft>
              <a:buNone/>
            </a:pPr>
            <a:r>
              <a:rPr lang="es" sz="1600" b="1" i="0" strike="noStrike" cap="none" spc="0" baseline="0" dirty="0">
                <a:solidFill>
                  <a:srgbClr val="0F243E"/>
                </a:solidFill>
                <a:effectLst/>
                <a:latin typeface="Arial"/>
                <a:ea typeface="Arial"/>
                <a:cs typeface="Arial"/>
              </a:rPr>
              <a:t>2024 Proyecto de cierre de Financiamiento y Transición de Gestión</a:t>
            </a:r>
          </a:p>
        </p:txBody>
      </p:sp>
      <p:pic>
        <p:nvPicPr>
          <p:cNvPr id="31" name="Google Shape;560;p31" descr="A picture containing icon&#10;&#10;Description automatically generated">
            <a:extLst>
              <a:ext uri="{FF2B5EF4-FFF2-40B4-BE49-F238E27FC236}">
                <a16:creationId xmlns:a16="http://schemas.microsoft.com/office/drawing/2014/main" id="{9A93BC32-4647-B508-AB03-387429BEC590}"/>
              </a:ext>
            </a:extLst>
          </p:cNvPr>
          <p:cNvPicPr preferRelativeResize="0"/>
          <p:nvPr/>
        </p:nvPicPr>
        <p:blipFill>
          <a:blip r:embed="rId2">
            <a:alphaModFix/>
          </a:blip>
          <a:stretch>
            <a:fillRect/>
          </a:stretch>
        </p:blipFill>
        <p:spPr>
          <a:xfrm>
            <a:off x="3414766" y="3329914"/>
            <a:ext cx="1595826" cy="367265"/>
          </a:xfrm>
          <a:prstGeom prst="rect">
            <a:avLst/>
          </a:prstGeom>
          <a:noFill/>
          <a:ln>
            <a:noFill/>
          </a:ln>
        </p:spPr>
      </p:pic>
      <p:pic>
        <p:nvPicPr>
          <p:cNvPr id="32" name="Google Shape;561;p31">
            <a:extLst>
              <a:ext uri="{FF2B5EF4-FFF2-40B4-BE49-F238E27FC236}">
                <a16:creationId xmlns:a16="http://schemas.microsoft.com/office/drawing/2014/main" id="{468D0D7A-A40A-5234-7528-F173D33C053F}"/>
              </a:ext>
            </a:extLst>
          </p:cNvPr>
          <p:cNvPicPr preferRelativeResize="0"/>
          <p:nvPr/>
        </p:nvPicPr>
        <p:blipFill>
          <a:blip r:embed="rId4">
            <a:alphaModFix/>
          </a:blip>
          <a:stretch>
            <a:fillRect/>
          </a:stretch>
        </p:blipFill>
        <p:spPr>
          <a:xfrm>
            <a:off x="3305459" y="2955014"/>
            <a:ext cx="447866" cy="400050"/>
          </a:xfrm>
          <a:prstGeom prst="rect">
            <a:avLst/>
          </a:prstGeom>
          <a:noFill/>
          <a:ln>
            <a:noFill/>
          </a:ln>
        </p:spPr>
      </p:pic>
      <p:pic>
        <p:nvPicPr>
          <p:cNvPr id="33" name="Google Shape;562;p31">
            <a:extLst>
              <a:ext uri="{FF2B5EF4-FFF2-40B4-BE49-F238E27FC236}">
                <a16:creationId xmlns:a16="http://schemas.microsoft.com/office/drawing/2014/main" id="{DE529DCC-3EEA-5FD0-0726-A3EC03CD7CFB}"/>
              </a:ext>
            </a:extLst>
          </p:cNvPr>
          <p:cNvPicPr preferRelativeResize="0"/>
          <p:nvPr/>
        </p:nvPicPr>
        <p:blipFill>
          <a:blip r:embed="rId4">
            <a:alphaModFix/>
          </a:blip>
          <a:stretch>
            <a:fillRect/>
          </a:stretch>
        </p:blipFill>
        <p:spPr>
          <a:xfrm rot="10800000">
            <a:off x="3305768" y="3668540"/>
            <a:ext cx="447866" cy="400050"/>
          </a:xfrm>
          <a:prstGeom prst="rect">
            <a:avLst/>
          </a:prstGeom>
          <a:noFill/>
          <a:ln>
            <a:noFill/>
          </a:ln>
        </p:spPr>
      </p:pic>
      <p:sp>
        <p:nvSpPr>
          <p:cNvPr id="34" name="Google Shape;563;p31">
            <a:extLst>
              <a:ext uri="{FF2B5EF4-FFF2-40B4-BE49-F238E27FC236}">
                <a16:creationId xmlns:a16="http://schemas.microsoft.com/office/drawing/2014/main" id="{4E55230D-2B2C-29A0-7452-BFC254E5E5DE}"/>
              </a:ext>
            </a:extLst>
          </p:cNvPr>
          <p:cNvSpPr/>
          <p:nvPr/>
        </p:nvSpPr>
        <p:spPr>
          <a:xfrm>
            <a:off x="3386654" y="3374841"/>
            <a:ext cx="287718" cy="275592"/>
          </a:xfrm>
          <a:prstGeom prst="ellipse">
            <a:avLst/>
          </a:prstGeom>
          <a:solidFill>
            <a:schemeClr val="lt1"/>
          </a:solidFill>
          <a:ln w="3175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123">
              <a:solidFill>
                <a:schemeClr val="lt1"/>
              </a:solidFill>
              <a:latin typeface="Arial"/>
              <a:ea typeface="Arial"/>
              <a:cs typeface="Arial"/>
              <a:sym typeface="Arial"/>
            </a:endParaRPr>
          </a:p>
        </p:txBody>
      </p:sp>
      <p:sp>
        <p:nvSpPr>
          <p:cNvPr id="35" name="Google Shape;564;p31">
            <a:extLst>
              <a:ext uri="{FF2B5EF4-FFF2-40B4-BE49-F238E27FC236}">
                <a16:creationId xmlns:a16="http://schemas.microsoft.com/office/drawing/2014/main" id="{5DC70A87-DB77-7A6B-EDCF-ABCA49BAB881}"/>
              </a:ext>
            </a:extLst>
          </p:cNvPr>
          <p:cNvSpPr/>
          <p:nvPr/>
        </p:nvSpPr>
        <p:spPr>
          <a:xfrm>
            <a:off x="1633291" y="3374840"/>
            <a:ext cx="334079" cy="290496"/>
          </a:xfrm>
          <a:prstGeom prst="ellipse">
            <a:avLst/>
          </a:prstGeom>
          <a:solidFill>
            <a:schemeClr val="lt1"/>
          </a:solidFill>
          <a:ln w="3175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123">
              <a:solidFill>
                <a:schemeClr val="lt1"/>
              </a:solidFill>
              <a:latin typeface="Arial"/>
              <a:ea typeface="Arial"/>
              <a:cs typeface="Arial"/>
              <a:sym typeface="Arial"/>
            </a:endParaRPr>
          </a:p>
        </p:txBody>
      </p:sp>
      <p:sp>
        <p:nvSpPr>
          <p:cNvPr id="36" name="Google Shape;565;p31">
            <a:extLst>
              <a:ext uri="{FF2B5EF4-FFF2-40B4-BE49-F238E27FC236}">
                <a16:creationId xmlns:a16="http://schemas.microsoft.com/office/drawing/2014/main" id="{D9ADF5A4-9A4A-DB45-5162-34F524C93493}"/>
              </a:ext>
            </a:extLst>
          </p:cNvPr>
          <p:cNvSpPr txBox="1"/>
          <p:nvPr/>
        </p:nvSpPr>
        <p:spPr>
          <a:xfrm>
            <a:off x="2381711" y="4181083"/>
            <a:ext cx="2001807" cy="1555995"/>
          </a:xfrm>
          <a:prstGeom prst="rect">
            <a:avLst/>
          </a:prstGeom>
          <a:noFill/>
          <a:ln>
            <a:noFill/>
          </a:ln>
        </p:spPr>
        <p:txBody>
          <a:bodyPr spcFirstLastPara="1" wrap="square" lIns="91425" tIns="45700" rIns="91425" bIns="45700" anchor="t" anchorCtr="0">
            <a:spAutoFit/>
          </a:bodyPr>
          <a:lstStyle/>
          <a:p>
            <a:pPr marL="171450" marR="0" lvl="0" indent="0" algn="ctr" rtl="0">
              <a:spcBef>
                <a:spcPct val="0"/>
              </a:spcBef>
              <a:spcAft>
                <a:spcPct val="0"/>
              </a:spcAft>
              <a:buNone/>
            </a:pPr>
            <a:r>
              <a:rPr lang="es" sz="1600" b="0" i="0" strike="noStrike" cap="none" spc="0" baseline="0" dirty="0">
                <a:solidFill>
                  <a:srgbClr val="000000"/>
                </a:solidFill>
                <a:effectLst/>
                <a:latin typeface="Calibri"/>
                <a:ea typeface="Calibri"/>
                <a:cs typeface="Calibri"/>
              </a:rPr>
              <a:t>Comenzar el trabajo de rehabilitación inmediatamente después del financiamiento.</a:t>
            </a:r>
          </a:p>
        </p:txBody>
      </p:sp>
      <p:sp>
        <p:nvSpPr>
          <p:cNvPr id="3" name="TextBox 2">
            <a:extLst>
              <a:ext uri="{FF2B5EF4-FFF2-40B4-BE49-F238E27FC236}">
                <a16:creationId xmlns:a16="http://schemas.microsoft.com/office/drawing/2014/main" id="{4AB985DF-E400-0BE1-C5CD-03B6CC3D69DA}"/>
              </a:ext>
            </a:extLst>
          </p:cNvPr>
          <p:cNvSpPr txBox="1"/>
          <p:nvPr/>
        </p:nvSpPr>
        <p:spPr>
          <a:xfrm>
            <a:off x="409940" y="204902"/>
            <a:ext cx="8332443" cy="1128888"/>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El trabajo de rehabilitación de la unidad se llevará a cabo durante cuatro años</a:t>
            </a:r>
          </a:p>
        </p:txBody>
      </p:sp>
    </p:spTree>
    <p:extLst>
      <p:ext uri="{BB962C8B-B14F-4D97-AF65-F5344CB8AC3E}">
        <p14:creationId xmlns:p14="http://schemas.microsoft.com/office/powerpoint/2010/main" val="14279219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91" y="63637"/>
            <a:ext cx="8465392" cy="894198"/>
          </a:xfrm>
        </p:spPr>
        <p:txBody>
          <a:bodyPr>
            <a:normAutofit/>
          </a:bodyPr>
          <a:lstStyle/>
          <a:p>
            <a:r>
              <a:rPr lang="es" sz="3400" b="0" i="0" strike="noStrike" cap="none" spc="0" baseline="0">
                <a:solidFill>
                  <a:srgbClr val="16537F"/>
                </a:solidFill>
                <a:effectLst/>
                <a:latin typeface="Franklin Gothic Medium Cond"/>
                <a:ea typeface="Franklin Gothic Medium Cond"/>
                <a:cs typeface="Franklin Gothic Medium Cond"/>
              </a:rPr>
              <a:t>Renovaciones: Alcance de trabajo propuesto</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525991" y="957835"/>
            <a:ext cx="4589278" cy="5563731"/>
          </a:xfrm>
        </p:spPr>
        <p:txBody>
          <a:bodyPr>
            <a:noAutofit/>
          </a:bodyPr>
          <a:lstStyle/>
          <a:p>
            <a:pPr marL="0" marR="0" lvl="0" indent="0">
              <a:spcBef>
                <a:spcPts val="600"/>
              </a:spcBef>
              <a:spcAft>
                <a:spcPct val="0"/>
              </a:spcAft>
              <a:buNone/>
            </a:pPr>
            <a:r>
              <a:rPr lang="es" sz="1800" b="1" i="0" strike="noStrike" cap="none" spc="0" baseline="0" dirty="0">
                <a:solidFill>
                  <a:srgbClr val="000000"/>
                </a:solidFill>
                <a:effectLst/>
                <a:latin typeface="Calibri Light"/>
                <a:ea typeface="Calibri Light"/>
                <a:cs typeface="Calibri Light"/>
              </a:rPr>
              <a:t>El alcance integral del trabajo proporcionará soluciones duraderas para afecciones que datan de hace décadas</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Renovaciones en la unidad:</a:t>
            </a:r>
            <a:r>
              <a:rPr lang="es" sz="1800" b="0" i="0" strike="noStrike" cap="none" spc="0" baseline="0" dirty="0">
                <a:solidFill>
                  <a:srgbClr val="000000"/>
                </a:solidFill>
                <a:effectLst/>
                <a:latin typeface="Calibri Light"/>
                <a:ea typeface="Calibri Light"/>
                <a:cs typeface="Calibri Light"/>
              </a:rPr>
              <a:t> Cocina nueva, baño nuevo, pisos y pintura nuevos</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Envolvente del edificio:</a:t>
            </a:r>
            <a:r>
              <a:rPr lang="es" sz="1800" b="0" i="0" strike="noStrike" cap="none" spc="0" baseline="0" dirty="0">
                <a:solidFill>
                  <a:srgbClr val="000000"/>
                </a:solidFill>
                <a:effectLst/>
                <a:latin typeface="Calibri Light"/>
                <a:ea typeface="Calibri Light"/>
                <a:cs typeface="Calibri Light"/>
              </a:rPr>
              <a:t> reparaciones de fachada, techo y áreas de infiltración de agua</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Balcones: </a:t>
            </a:r>
            <a:r>
              <a:rPr lang="es" sz="1800" b="0" i="0" strike="noStrike" cap="none" spc="0" baseline="0" dirty="0">
                <a:solidFill>
                  <a:srgbClr val="000000"/>
                </a:solidFill>
                <a:effectLst/>
                <a:latin typeface="Calibri Light"/>
                <a:ea typeface="Calibri Light"/>
                <a:cs typeface="Calibri Light"/>
              </a:rPr>
              <a:t>Nuevas barandillas, nuevos divisores, concreto impermeable</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Plomería: </a:t>
            </a:r>
            <a:r>
              <a:rPr lang="es" sz="1800" b="0" i="0" strike="noStrike" cap="none" spc="0" baseline="0" dirty="0">
                <a:solidFill>
                  <a:srgbClr val="000000"/>
                </a:solidFill>
                <a:effectLst/>
                <a:latin typeface="Calibri Light"/>
                <a:ea typeface="Calibri Light"/>
                <a:cs typeface="Calibri Light"/>
              </a:rPr>
              <a:t>Reemplazo completo de elevadores para evitar futuras fugas y moho</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Calefacción:</a:t>
            </a:r>
            <a:r>
              <a:rPr lang="es" sz="1800" b="0" i="0" strike="noStrike" cap="none" spc="0" baseline="0" dirty="0">
                <a:solidFill>
                  <a:srgbClr val="000000"/>
                </a:solidFill>
                <a:effectLst/>
                <a:latin typeface="Calibri Light"/>
                <a:ea typeface="Calibri Light"/>
                <a:cs typeface="Calibri Light"/>
              </a:rPr>
              <a:t>Reparaciones de planta de calor y distribución</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Estructura:</a:t>
            </a:r>
            <a:r>
              <a:rPr lang="es" sz="1800" b="0" i="0" strike="noStrike" cap="none" spc="0" baseline="0" dirty="0">
                <a:solidFill>
                  <a:srgbClr val="000000"/>
                </a:solidFill>
                <a:effectLst/>
                <a:latin typeface="Calibri Light"/>
                <a:ea typeface="Calibri Light"/>
                <a:cs typeface="Calibri Light"/>
              </a:rPr>
              <a:t> Reparaciones de concreto </a:t>
            </a:r>
          </a:p>
          <a:p>
            <a:pPr marR="0" lvl="0">
              <a:spcBef>
                <a:spcPts val="600"/>
              </a:spcBef>
              <a:spcAft>
                <a:spcPct val="0"/>
              </a:spcAft>
              <a:buFont typeface="Wingdings" panose="05000000000000000000" pitchFamily="2" charset="2"/>
              <a:buChar char="§"/>
            </a:pPr>
            <a:r>
              <a:rPr lang="es" sz="1800" b="1" i="0" strike="noStrike" cap="none" spc="0" baseline="0" dirty="0">
                <a:solidFill>
                  <a:srgbClr val="000000"/>
                </a:solidFill>
                <a:effectLst/>
                <a:latin typeface="Calibri Light"/>
                <a:ea typeface="Calibri Light"/>
                <a:cs typeface="Calibri Light"/>
              </a:rPr>
              <a:t>Sección 504: </a:t>
            </a:r>
            <a:r>
              <a:rPr lang="es" sz="1800" b="0" i="0" strike="noStrike" cap="none" spc="0" baseline="0" dirty="0">
                <a:solidFill>
                  <a:srgbClr val="000000"/>
                </a:solidFill>
                <a:effectLst/>
                <a:latin typeface="Calibri Light"/>
                <a:ea typeface="Calibri Light"/>
                <a:cs typeface="Calibri Light"/>
              </a:rPr>
              <a:t>Mejorar condiciones de </a:t>
            </a:r>
            <a:r>
              <a:rPr lang="es" sz="1800" b="1" i="0" strike="noStrike" cap="none" spc="0" baseline="0" dirty="0">
                <a:solidFill>
                  <a:srgbClr val="000000"/>
                </a:solidFill>
                <a:effectLst/>
                <a:latin typeface="Calibri Light"/>
                <a:ea typeface="Calibri Light"/>
                <a:cs typeface="Calibri Light"/>
              </a:rPr>
              <a:t>accesibilidad</a:t>
            </a:r>
            <a:r>
              <a:rPr lang="es" sz="1800" b="0" i="0" strike="noStrike" cap="none" spc="0" baseline="0" dirty="0">
                <a:solidFill>
                  <a:srgbClr val="000000"/>
                </a:solidFill>
                <a:effectLst/>
                <a:latin typeface="Calibri Light"/>
                <a:ea typeface="Calibri Light"/>
                <a:cs typeface="Calibri Light"/>
              </a:rPr>
              <a:t> para residentes discapacitados y para las personas que envejezcan en el lugar</a:t>
            </a:r>
          </a:p>
          <a:p>
            <a:pPr lvl="1">
              <a:buFont typeface="Wingdings" panose="05000000000000000000" pitchFamily="2" charset="2"/>
              <a:buChar char="§"/>
            </a:pPr>
            <a:endParaRPr lang="en-US" sz="1800" dirty="0">
              <a:latin typeface="+mj-lt"/>
              <a:cs typeface="Times New Roman" panose="02020603050405020304" pitchFamily="18" charset="0"/>
            </a:endParaRPr>
          </a:p>
          <a:p>
            <a:pPr lvl="1">
              <a:buFont typeface="Wingdings" panose="05000000000000000000" pitchFamily="2" charset="2"/>
              <a:buChar char="§"/>
            </a:pPr>
            <a:endParaRPr lang="en-US" sz="1800" dirty="0">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19</a:t>
            </a:fld>
            <a:endParaRPr lang="en-US"/>
          </a:p>
        </p:txBody>
      </p:sp>
      <p:pic>
        <p:nvPicPr>
          <p:cNvPr id="6" name="Picture 5" descr="A street with cars and a tall building&#10;&#10;Description automatically generated">
            <a:extLst>
              <a:ext uri="{FF2B5EF4-FFF2-40B4-BE49-F238E27FC236}">
                <a16:creationId xmlns:a16="http://schemas.microsoft.com/office/drawing/2014/main" id="{27BA2483-E06D-EB04-FAC4-6D3306C22F0F}"/>
              </a:ext>
            </a:extLst>
          </p:cNvPr>
          <p:cNvPicPr>
            <a:picLocks noChangeAspect="1"/>
          </p:cNvPicPr>
          <p:nvPr/>
        </p:nvPicPr>
        <p:blipFill>
          <a:blip r:embed="rId3">
            <a:extLst>
              <a:ext uri="{28A0092B-C50C-407E-A947-70E740481C1C}">
                <a14:useLocalDpi xmlns:a14="http://schemas.microsoft.com/office/drawing/2010/main" val="0"/>
              </a:ext>
            </a:extLst>
          </a:blip>
          <a:srcRect l="8890" t="17918" r="32567" b="16079"/>
          <a:stretch>
            <a:fillRect/>
          </a:stretch>
        </p:blipFill>
        <p:spPr>
          <a:xfrm rot="5400000">
            <a:off x="4851652" y="1571554"/>
            <a:ext cx="4742940" cy="4010388"/>
          </a:xfrm>
          <a:prstGeom prst="rect">
            <a:avLst/>
          </a:prstGeom>
        </p:spPr>
      </p:pic>
    </p:spTree>
    <p:extLst>
      <p:ext uri="{BB962C8B-B14F-4D97-AF65-F5344CB8AC3E}">
        <p14:creationId xmlns:p14="http://schemas.microsoft.com/office/powerpoint/2010/main" val="14089877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2</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372408" y="251986"/>
            <a:ext cx="8332444" cy="1433993"/>
          </a:xfrm>
          <a:prstGeom prst="rect">
            <a:avLst/>
          </a:prstGeom>
          <a:noFill/>
        </p:spPr>
        <p:txBody>
          <a:bodyPr wrap="square">
            <a:spAutoFit/>
          </a:bodyPr>
          <a:lstStyle/>
          <a:p>
            <a:r>
              <a:rPr lang="es" sz="3400" b="0" i="0" strike="noStrike" cap="none" spc="0" baseline="0">
                <a:solidFill>
                  <a:srgbClr val="000000"/>
                </a:solidFill>
                <a:effectLst/>
                <a:latin typeface="Calibri Light"/>
                <a:ea typeface="Calibri Light"/>
                <a:cs typeface="Calibri Light"/>
              </a:rPr>
              <a:t>Reunión de residentes #1</a:t>
            </a:r>
          </a:p>
          <a:p>
            <a:pPr>
              <a:spcBef>
                <a:spcPts val="2400"/>
              </a:spcBef>
            </a:pPr>
            <a:r>
              <a:rPr lang="es" sz="3400" b="0" i="0" strike="noStrike" cap="none" spc="0" baseline="0">
                <a:solidFill>
                  <a:srgbClr val="16537F"/>
                </a:solidFill>
                <a:effectLst/>
                <a:latin typeface="Franklin Gothic Medium Cond"/>
                <a:ea typeface="Franklin Gothic Medium Cond"/>
                <a:cs typeface="Franklin Gothic Medium Cond"/>
              </a:rPr>
              <a:t>	Agenda</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372408" y="1736731"/>
            <a:ext cx="7903232" cy="3384538"/>
          </a:xfrm>
        </p:spPr>
        <p:txBody>
          <a:bodyPr>
            <a:normAutofit/>
          </a:bodyPr>
          <a:lstStyle/>
          <a:p>
            <a:pPr marL="1027113" lvl="1" indent="-569913">
              <a:buAutoNum type="arabicPeriod"/>
              <a:defRPr/>
            </a:pPr>
            <a:r>
              <a:rPr lang="es" sz="2800" b="1" i="0" strike="noStrike" cap="none" spc="0" baseline="0" dirty="0">
                <a:solidFill>
                  <a:srgbClr val="16537F"/>
                </a:solidFill>
                <a:effectLst/>
                <a:latin typeface="Calibri Light"/>
                <a:ea typeface="Calibri Light"/>
                <a:cs typeface="Calibri Light"/>
              </a:rPr>
              <a:t>Descripción general del proyecto</a:t>
            </a:r>
          </a:p>
          <a:p>
            <a:pPr marL="1027113" lvl="1" indent="-569913">
              <a:buAutoNum type="arabicPeriod"/>
              <a:defRPr/>
            </a:pPr>
            <a:r>
              <a:rPr lang="es" sz="2800" b="1" i="0" strike="noStrike" cap="none" spc="0" baseline="0" dirty="0">
                <a:solidFill>
                  <a:srgbClr val="16537F"/>
                </a:solidFill>
                <a:effectLst/>
                <a:latin typeface="Calibri Light"/>
                <a:ea typeface="Calibri Light"/>
                <a:cs typeface="Calibri Light"/>
              </a:rPr>
              <a:t>Presentaciones del equipo</a:t>
            </a:r>
          </a:p>
          <a:p>
            <a:pPr marL="1027113" lvl="1" indent="-569913">
              <a:buAutoNum type="arabicPeriod"/>
              <a:defRPr/>
            </a:pPr>
            <a:r>
              <a:rPr lang="es" sz="2800" b="1" i="0" strike="noStrike" cap="none" spc="0" baseline="0" dirty="0">
                <a:solidFill>
                  <a:srgbClr val="16537F"/>
                </a:solidFill>
                <a:effectLst/>
                <a:latin typeface="Calibri Light"/>
                <a:ea typeface="Calibri Light"/>
                <a:cs typeface="Calibri Light"/>
              </a:rPr>
              <a:t>Rentas </a:t>
            </a:r>
          </a:p>
          <a:p>
            <a:pPr marL="1027113" lvl="1" indent="-569913">
              <a:buAutoNum type="arabicPeriod"/>
              <a:defRPr/>
            </a:pPr>
            <a:r>
              <a:rPr lang="es" sz="2800" b="1" i="0" strike="noStrike" cap="none" spc="0" baseline="0" dirty="0">
                <a:solidFill>
                  <a:srgbClr val="16537F"/>
                </a:solidFill>
                <a:effectLst/>
                <a:latin typeface="Calibri Light"/>
                <a:ea typeface="Calibri Light"/>
                <a:cs typeface="Calibri Light"/>
              </a:rPr>
              <a:t>Descripción general de renovaciones</a:t>
            </a:r>
          </a:p>
          <a:p>
            <a:pPr marL="1027113" lvl="1" indent="-569913">
              <a:buAutoNum type="arabicPeriod"/>
              <a:defRPr/>
            </a:pPr>
            <a:r>
              <a:rPr lang="es" sz="2800" b="1" i="0" strike="noStrike" cap="none" spc="0" baseline="0" dirty="0">
                <a:solidFill>
                  <a:srgbClr val="16537F"/>
                </a:solidFill>
                <a:effectLst/>
                <a:latin typeface="Calibri Light"/>
                <a:ea typeface="Calibri Light"/>
                <a:cs typeface="Calibri Light"/>
              </a:rPr>
              <a:t>Próximos pasos</a:t>
            </a:r>
          </a:p>
          <a:p>
            <a:pPr marL="800100" lvl="1" indent="-342900">
              <a:buAutoNum type="arabicPeriod"/>
              <a:defRPr/>
            </a:pPr>
            <a:endParaRPr lang="en-US" sz="1600" dirty="0">
              <a:solidFill>
                <a:prstClr val="black"/>
              </a:solidFill>
              <a:latin typeface="Calibri Light"/>
              <a:cs typeface="Times New Roman" panose="02020603050405020304" pitchFamily="18" charset="0"/>
            </a:endParaRPr>
          </a:p>
          <a:p>
            <a:pPr marL="800100" lvl="1" indent="-342900">
              <a:buAutoNum type="arabicPeriod"/>
              <a:defRPr/>
            </a:pPr>
            <a:endParaRPr lang="en-US" sz="1600" dirty="0">
              <a:solidFill>
                <a:prstClr val="black"/>
              </a:solidFill>
              <a:latin typeface="Calibri Light"/>
              <a:cs typeface="Times New Roman" panose="02020603050405020304" pitchFamily="18" charset="0"/>
            </a:endParaRPr>
          </a:p>
        </p:txBody>
      </p:sp>
    </p:spTree>
    <p:extLst>
      <p:ext uri="{BB962C8B-B14F-4D97-AF65-F5344CB8AC3E}">
        <p14:creationId xmlns:p14="http://schemas.microsoft.com/office/powerpoint/2010/main" val="33206069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16" y="54823"/>
            <a:ext cx="7661422" cy="911443"/>
          </a:xfrm>
        </p:spPr>
        <p:txBody>
          <a:bodyPr>
            <a:normAutofit/>
          </a:bodyPr>
          <a:lstStyle/>
          <a:p>
            <a:r>
              <a:rPr lang="es" sz="3400" b="0" i="0" strike="noStrike" cap="none" spc="0" baseline="0">
                <a:solidFill>
                  <a:srgbClr val="16537F"/>
                </a:solidFill>
                <a:effectLst/>
                <a:latin typeface="Franklin Gothic Medium Cond"/>
                <a:ea typeface="Franklin Gothic Medium Cond"/>
                <a:cs typeface="Franklin Gothic Medium Cond"/>
              </a:rPr>
              <a:t>Renovaciones: Trabajo en apartamentos</a:t>
            </a:r>
          </a:p>
        </p:txBody>
      </p:sp>
      <p:sp>
        <p:nvSpPr>
          <p:cNvPr id="19" name="Content Placeholder 2"/>
          <p:cNvSpPr>
            <a:spLocks noGrp="1"/>
          </p:cNvSpPr>
          <p:nvPr>
            <p:ph sz="half" idx="1"/>
          </p:nvPr>
        </p:nvSpPr>
        <p:spPr>
          <a:xfrm>
            <a:off x="628650" y="1412096"/>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20</a:t>
            </a:fld>
            <a:endParaRPr lang="en-US"/>
          </a:p>
        </p:txBody>
      </p:sp>
      <p:sp>
        <p:nvSpPr>
          <p:cNvPr id="12" name="Content Placeholder 2">
            <a:extLst>
              <a:ext uri="{FF2B5EF4-FFF2-40B4-BE49-F238E27FC236}">
                <a16:creationId xmlns:a16="http://schemas.microsoft.com/office/drawing/2014/main" id="{02EC12E0-BB10-1E94-D3AA-CF1E7832F5BF}"/>
              </a:ext>
            </a:extLst>
          </p:cNvPr>
          <p:cNvSpPr>
            <a:spLocks noGrp="1"/>
          </p:cNvSpPr>
          <p:nvPr>
            <p:ph sz="half" idx="2"/>
          </p:nvPr>
        </p:nvSpPr>
        <p:spPr>
          <a:xfrm>
            <a:off x="333704" y="920271"/>
            <a:ext cx="4812323" cy="4141740"/>
          </a:xfrm>
        </p:spPr>
        <p:txBody>
          <a:bodyPr>
            <a:noAutofit/>
          </a:bodyPr>
          <a:lstStyle/>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Pisos nuevos en cocinas y baños (Baldosa cerámica)</a:t>
            </a:r>
          </a:p>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Electrodomésticos nuevos (estufa, campana extractora, refrigerador) y rejilla/laminilla de escape nueva</a:t>
            </a:r>
          </a:p>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Nuevos gabinetes y cubiertas de cocina</a:t>
            </a:r>
          </a:p>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Accesorios nuevos (bañera, lavabos, inodoro)</a:t>
            </a:r>
          </a:p>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Nuevas conexiones de plomería para toda la tubería </a:t>
            </a:r>
          </a:p>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Nuevos accesorios de baño  </a:t>
            </a:r>
          </a:p>
          <a:p>
            <a:pPr marR="0" lvl="0">
              <a:spcBef>
                <a:spcPts val="600"/>
              </a:spcBef>
              <a:spcAft>
                <a:spcPct val="0"/>
              </a:spcAft>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Nuevas puertas y herrajes, según sea necesario</a:t>
            </a:r>
          </a:p>
          <a:p>
            <a:pPr>
              <a:spcBef>
                <a:spcPts val="600"/>
              </a:spcBef>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Reparaciones y mejoras de ventanas, según sea necesario</a:t>
            </a:r>
          </a:p>
          <a:p>
            <a:pPr>
              <a:spcBef>
                <a:spcPts val="600"/>
              </a:spcBef>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Electricidad nueva (iluminación, interruptores, tomacorrientes GFCI)</a:t>
            </a:r>
          </a:p>
          <a:p>
            <a:pPr>
              <a:spcBef>
                <a:spcPts val="600"/>
              </a:spcBef>
              <a:buFont typeface="Wingdings" panose="05000000000000000000" pitchFamily="2" charset="2"/>
              <a:buChar char="§"/>
            </a:pPr>
            <a:r>
              <a:rPr lang="es" sz="1800" b="0" i="0" strike="noStrike" cap="none" spc="0" baseline="0" dirty="0">
                <a:solidFill>
                  <a:srgbClr val="000000"/>
                </a:solidFill>
                <a:effectLst/>
                <a:latin typeface="Calibri Light"/>
                <a:ea typeface="Calibri Light"/>
                <a:cs typeface="Calibri Light"/>
              </a:rPr>
              <a:t>Mejoras de sistemas de calefacción, agua caliente y electricidad</a:t>
            </a:r>
          </a:p>
          <a:p>
            <a:pPr marR="0" lvl="0">
              <a:spcBef>
                <a:spcPts val="600"/>
              </a:spcBef>
              <a:spcAft>
                <a:spcPct val="0"/>
              </a:spcAft>
              <a:buFont typeface="Wingdings" panose="05000000000000000000" pitchFamily="2" charset="2"/>
              <a:buChar char="§"/>
            </a:pPr>
            <a:endParaRPr lang="en-US" sz="1800" dirty="0">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kitchen with a sink and cabinets&#10;&#10;Description automatically generated">
            <a:extLst>
              <a:ext uri="{FF2B5EF4-FFF2-40B4-BE49-F238E27FC236}">
                <a16:creationId xmlns:a16="http://schemas.microsoft.com/office/drawing/2014/main" id="{10D5934B-BE31-233F-04F1-B03F52EC0415}"/>
              </a:ext>
            </a:extLst>
          </p:cNvPr>
          <p:cNvPicPr>
            <a:picLocks noChangeAspect="1"/>
          </p:cNvPicPr>
          <p:nvPr/>
        </p:nvPicPr>
        <p:blipFill>
          <a:blip r:embed="rId2">
            <a:extLst>
              <a:ext uri="{28A0092B-C50C-407E-A947-70E740481C1C}">
                <a14:useLocalDpi xmlns:a14="http://schemas.microsoft.com/office/drawing/2010/main" val="0"/>
              </a:ext>
            </a:extLst>
          </a:blip>
          <a:srcRect r="27929"/>
          <a:stretch>
            <a:fillRect/>
          </a:stretch>
        </p:blipFill>
        <p:spPr>
          <a:xfrm>
            <a:off x="5352947" y="754652"/>
            <a:ext cx="3625011" cy="2829265"/>
          </a:xfrm>
          <a:prstGeom prst="rect">
            <a:avLst/>
          </a:prstGeom>
        </p:spPr>
      </p:pic>
      <p:sp>
        <p:nvSpPr>
          <p:cNvPr id="7" name="TextBox 6">
            <a:extLst>
              <a:ext uri="{FF2B5EF4-FFF2-40B4-BE49-F238E27FC236}">
                <a16:creationId xmlns:a16="http://schemas.microsoft.com/office/drawing/2014/main" id="{5A19039D-3C2C-1091-43B3-27C8BFED0844}"/>
              </a:ext>
            </a:extLst>
          </p:cNvPr>
          <p:cNvSpPr txBox="1"/>
          <p:nvPr/>
        </p:nvSpPr>
        <p:spPr>
          <a:xfrm>
            <a:off x="628650" y="5948381"/>
            <a:ext cx="4665166" cy="823783"/>
          </a:xfrm>
          <a:prstGeom prst="rect">
            <a:avLst/>
          </a:prstGeom>
          <a:noFill/>
        </p:spPr>
        <p:txBody>
          <a:bodyPr wrap="square" rtlCol="0">
            <a:spAutoFit/>
          </a:bodyPr>
          <a:lstStyle/>
          <a:p>
            <a:pPr algn="r"/>
            <a:r>
              <a:rPr lang="es" sz="1600" b="0" i="1" strike="noStrike" cap="none" spc="0" baseline="0" dirty="0">
                <a:solidFill>
                  <a:srgbClr val="000000"/>
                </a:solidFill>
                <a:effectLst/>
                <a:latin typeface="Calibri"/>
                <a:ea typeface="Calibri"/>
                <a:cs typeface="Calibri"/>
              </a:rPr>
              <a:t>Arriba: Cocina Edenwald, antes de las renovaciones </a:t>
            </a:r>
          </a:p>
          <a:p>
            <a:pPr algn="r"/>
            <a:r>
              <a:rPr lang="es" sz="1600" b="0" i="1" strike="noStrike" cap="none" spc="0" baseline="0" dirty="0">
                <a:solidFill>
                  <a:srgbClr val="000000"/>
                </a:solidFill>
                <a:effectLst/>
                <a:latin typeface="Calibri"/>
                <a:ea typeface="Calibri"/>
                <a:cs typeface="Calibri"/>
              </a:rPr>
              <a:t>Abajo: Después de las renovaciones</a:t>
            </a:r>
          </a:p>
        </p:txBody>
      </p:sp>
      <p:pic>
        <p:nvPicPr>
          <p:cNvPr id="10" name="Picture 9" descr="A kitchen with white cabinets and a refrigerator&#10;&#10;Description automatically generated">
            <a:extLst>
              <a:ext uri="{FF2B5EF4-FFF2-40B4-BE49-F238E27FC236}">
                <a16:creationId xmlns:a16="http://schemas.microsoft.com/office/drawing/2014/main" id="{0B8A7DC0-CCB5-8A7F-14E3-524B8D9D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948" y="3680121"/>
            <a:ext cx="3625011" cy="2718758"/>
          </a:xfrm>
          <a:prstGeom prst="rect">
            <a:avLst/>
          </a:prstGeom>
        </p:spPr>
      </p:pic>
    </p:spTree>
    <p:extLst>
      <p:ext uri="{BB962C8B-B14F-4D97-AF65-F5344CB8AC3E}">
        <p14:creationId xmlns:p14="http://schemas.microsoft.com/office/powerpoint/2010/main" val="30131350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C543D3-6AD3-5795-45FE-03A09282F2EC}"/>
              </a:ext>
            </a:extLst>
          </p:cNvPr>
          <p:cNvSpPr>
            <a:spLocks noGrp="1"/>
          </p:cNvSpPr>
          <p:nvPr>
            <p:ph type="sldNum" sz="quarter" idx="12"/>
          </p:nvPr>
        </p:nvSpPr>
        <p:spPr/>
        <p:txBody>
          <a:bodyPr/>
          <a:lstStyle/>
          <a:p>
            <a:fld id="{CAD04284-B622-46F8-A0E7-00544D05F73F}" type="slidenum">
              <a:rPr lang="en-US" smtClean="0"/>
              <a:t>21</a:t>
            </a:fld>
            <a:endParaRPr lang="en-US"/>
          </a:p>
        </p:txBody>
      </p:sp>
      <p:sp>
        <p:nvSpPr>
          <p:cNvPr id="2" name="Title 1">
            <a:extLst>
              <a:ext uri="{FF2B5EF4-FFF2-40B4-BE49-F238E27FC236}">
                <a16:creationId xmlns:a16="http://schemas.microsoft.com/office/drawing/2014/main" id="{AC26C151-57A7-D7B0-63EE-ABE18D26B1F9}"/>
              </a:ext>
            </a:extLst>
          </p:cNvPr>
          <p:cNvSpPr txBox="1"/>
          <p:nvPr/>
        </p:nvSpPr>
        <p:spPr>
          <a:xfrm>
            <a:off x="518991" y="225516"/>
            <a:ext cx="7810270" cy="7137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 sz="3400" b="0" i="0" strike="noStrike" cap="none" spc="0" baseline="0">
                <a:solidFill>
                  <a:srgbClr val="16537F"/>
                </a:solidFill>
                <a:effectLst/>
                <a:latin typeface="Franklin Gothic Medium Cond"/>
                <a:ea typeface="Franklin Gothic Medium Cond"/>
                <a:cs typeface="Franklin Gothic Medium Cond"/>
              </a:rPr>
              <a:t>Ejemplo de baños nuevos: Casas en Edenwald</a:t>
            </a:r>
          </a:p>
          <a:p>
            <a:endParaRPr lang="en-US" sz="3400"/>
          </a:p>
        </p:txBody>
      </p:sp>
      <p:pic>
        <p:nvPicPr>
          <p:cNvPr id="4" name="Picture 3" descr="A bathroom with a sink and a window&#10;&#10;Description automatically generated">
            <a:extLst>
              <a:ext uri="{FF2B5EF4-FFF2-40B4-BE49-F238E27FC236}">
                <a16:creationId xmlns:a16="http://schemas.microsoft.com/office/drawing/2014/main" id="{BFD48650-9571-2ECE-3F28-6DFF8A1A8F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8000" contrast="18000"/>
                    </a14:imgEffect>
                  </a14:imgLayer>
                </a14:imgProps>
              </a:ext>
              <a:ext uri="{28A0092B-C50C-407E-A947-70E740481C1C}">
                <a14:useLocalDpi xmlns:a14="http://schemas.microsoft.com/office/drawing/2010/main" val="0"/>
              </a:ext>
            </a:extLst>
          </a:blip>
          <a:srcRect t="20180" b="10112"/>
          <a:stretch>
            <a:fillRect/>
          </a:stretch>
        </p:blipFill>
        <p:spPr>
          <a:xfrm rot="5400000">
            <a:off x="4145237" y="2185376"/>
            <a:ext cx="5594473" cy="2924829"/>
          </a:xfrm>
          <a:prstGeom prst="rect">
            <a:avLst/>
          </a:prstGeom>
        </p:spPr>
      </p:pic>
      <p:sp>
        <p:nvSpPr>
          <p:cNvPr id="7" name="TextBox 6">
            <a:extLst>
              <a:ext uri="{FF2B5EF4-FFF2-40B4-BE49-F238E27FC236}">
                <a16:creationId xmlns:a16="http://schemas.microsoft.com/office/drawing/2014/main" id="{A68F225D-68BA-D080-D0F9-0F5414F5F2A2}"/>
              </a:ext>
            </a:extLst>
          </p:cNvPr>
          <p:cNvSpPr txBox="1"/>
          <p:nvPr/>
        </p:nvSpPr>
        <p:spPr>
          <a:xfrm>
            <a:off x="695501" y="6007446"/>
            <a:ext cx="4704053" cy="1067867"/>
          </a:xfrm>
          <a:prstGeom prst="rect">
            <a:avLst/>
          </a:prstGeom>
          <a:noFill/>
        </p:spPr>
        <p:txBody>
          <a:bodyPr wrap="square" rtlCol="0">
            <a:spAutoFit/>
          </a:bodyPr>
          <a:lstStyle/>
          <a:p>
            <a:pPr algn="r"/>
            <a:r>
              <a:rPr lang="es" sz="1600" b="0" i="1" strike="noStrike" cap="none" spc="0" baseline="0">
                <a:solidFill>
                  <a:srgbClr val="000000"/>
                </a:solidFill>
                <a:effectLst/>
                <a:latin typeface="Calibri"/>
                <a:ea typeface="Calibri"/>
                <a:cs typeface="Calibri"/>
              </a:rPr>
              <a:t>Izquierda: Baño Edenwald, antes de las renovaciones </a:t>
            </a:r>
          </a:p>
          <a:p>
            <a:pPr algn="r"/>
            <a:r>
              <a:rPr lang="es" sz="1600" b="0" i="1" strike="noStrike" cap="none" spc="0" baseline="0">
                <a:solidFill>
                  <a:srgbClr val="000000"/>
                </a:solidFill>
                <a:effectLst/>
                <a:latin typeface="Calibri"/>
                <a:ea typeface="Calibri"/>
                <a:cs typeface="Calibri"/>
              </a:rPr>
              <a:t>Derecha:  Después de las renovaciones</a:t>
            </a:r>
          </a:p>
          <a:p>
            <a:endParaRPr lang="en-US" sz="1600" i="1"/>
          </a:p>
        </p:txBody>
      </p:sp>
      <p:pic>
        <p:nvPicPr>
          <p:cNvPr id="8" name="Picture 7">
            <a:extLst>
              <a:ext uri="{FF2B5EF4-FFF2-40B4-BE49-F238E27FC236}">
                <a16:creationId xmlns:a16="http://schemas.microsoft.com/office/drawing/2014/main" id="{8C3566D2-6D56-2397-5531-CB3731FA2F3D}"/>
              </a:ext>
            </a:extLst>
          </p:cNvPr>
          <p:cNvPicPr>
            <a:picLocks noChangeAspect="1"/>
          </p:cNvPicPr>
          <p:nvPr/>
        </p:nvPicPr>
        <p:blipFill>
          <a:blip r:embed="rId4"/>
          <a:stretch>
            <a:fillRect/>
          </a:stretch>
        </p:blipFill>
        <p:spPr>
          <a:xfrm>
            <a:off x="628650" y="850554"/>
            <a:ext cx="3524896" cy="5026014"/>
          </a:xfrm>
          <a:prstGeom prst="rect">
            <a:avLst/>
          </a:prstGeom>
        </p:spPr>
      </p:pic>
    </p:spTree>
    <p:extLst>
      <p:ext uri="{BB962C8B-B14F-4D97-AF65-F5344CB8AC3E}">
        <p14:creationId xmlns:p14="http://schemas.microsoft.com/office/powerpoint/2010/main" val="24031896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F3719D5-B46E-3D43-3680-64FC86F191FB}"/>
              </a:ext>
            </a:extLst>
          </p:cNvPr>
          <p:cNvPicPr>
            <a:picLocks noChangeAspect="1"/>
          </p:cNvPicPr>
          <p:nvPr/>
        </p:nvPicPr>
        <p:blipFill>
          <a:blip r:embed="rId2"/>
          <a:srcRect l="2370" t="7189" r="55850" b="3267"/>
          <a:stretch>
            <a:fillRect/>
          </a:stretch>
        </p:blipFill>
        <p:spPr>
          <a:xfrm>
            <a:off x="1366432" y="794095"/>
            <a:ext cx="2392975" cy="1831651"/>
          </a:xfrm>
          <a:prstGeom prst="rect">
            <a:avLst/>
          </a:prstGeom>
        </p:spPr>
      </p:pic>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22</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1124" y="160403"/>
            <a:ext cx="8755635" cy="1067867"/>
          </a:xfrm>
          <a:prstGeom prst="rect">
            <a:avLst/>
          </a:prstGeom>
          <a:noFill/>
        </p:spPr>
        <p:txBody>
          <a:bodyPr wrap="square">
            <a:spAutoFit/>
          </a:bodyPr>
          <a:lstStyle/>
          <a:p>
            <a:r>
              <a:rPr lang="es" sz="3200" b="0" i="0" strike="noStrike" cap="none" spc="0" baseline="0">
                <a:solidFill>
                  <a:srgbClr val="16537F"/>
                </a:solidFill>
                <a:effectLst/>
                <a:latin typeface="Franklin Gothic Medium Cond"/>
                <a:ea typeface="Franklin Gothic Medium Cond"/>
                <a:cs typeface="Franklin Gothic Medium Cond"/>
              </a:rPr>
              <a:t>Ejemplo de mejoras en el lobby: Stevenson Commons</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3659116" y="4850983"/>
            <a:ext cx="5290450" cy="1660843"/>
          </a:xfrm>
        </p:spPr>
        <p:txBody>
          <a:bodyPr>
            <a:noAutofit/>
          </a:bodyPr>
          <a:lstStyle/>
          <a:p>
            <a:pPr marL="457200" lvl="1" indent="0">
              <a:buNone/>
              <a:defRPr/>
            </a:pPr>
            <a:r>
              <a:rPr lang="es" sz="2200" b="1" i="0" strike="noStrike" cap="none" spc="0" baseline="0" dirty="0">
                <a:solidFill>
                  <a:srgbClr val="000000"/>
                </a:solidFill>
                <a:effectLst/>
                <a:latin typeface="Calibri Light"/>
                <a:ea typeface="Calibri Light"/>
                <a:cs typeface="Calibri Light"/>
              </a:rPr>
              <a:t>Modernizaciones del lobby</a:t>
            </a:r>
          </a:p>
          <a:p>
            <a:pPr marL="742950" lvl="1" indent="-285750">
              <a:buFont typeface="Wingdings" panose="05000000000000000000" pitchFamily="2" charset="2"/>
              <a:buChar char="§"/>
              <a:defRPr/>
            </a:pPr>
            <a:r>
              <a:rPr lang="es" sz="2200" b="0" i="0" strike="noStrike" cap="none" spc="0" baseline="0" dirty="0">
                <a:solidFill>
                  <a:srgbClr val="000000"/>
                </a:solidFill>
                <a:effectLst/>
                <a:latin typeface="Calibri Light"/>
                <a:ea typeface="Calibri Light"/>
                <a:cs typeface="Calibri Light"/>
              </a:rPr>
              <a:t>Crear una atmósfera más acogedora con líneas de visión claras</a:t>
            </a:r>
          </a:p>
          <a:p>
            <a:pPr marL="742950" lvl="1" indent="-285750">
              <a:buFont typeface="Wingdings" panose="05000000000000000000" pitchFamily="2" charset="2"/>
              <a:buChar char="§"/>
              <a:defRPr/>
            </a:pPr>
            <a:r>
              <a:rPr lang="es" sz="2200" b="0" i="0" strike="noStrike" cap="none" spc="0" baseline="0" dirty="0">
                <a:solidFill>
                  <a:srgbClr val="000000"/>
                </a:solidFill>
                <a:effectLst/>
                <a:latin typeface="Calibri Light"/>
                <a:ea typeface="Calibri Light"/>
                <a:cs typeface="Calibri Light"/>
              </a:rPr>
              <a:t>Cumplir con el código de accesibilidad</a:t>
            </a:r>
          </a:p>
        </p:txBody>
      </p:sp>
      <p:pic>
        <p:nvPicPr>
          <p:cNvPr id="34" name="Picture 33">
            <a:extLst>
              <a:ext uri="{FF2B5EF4-FFF2-40B4-BE49-F238E27FC236}">
                <a16:creationId xmlns:a16="http://schemas.microsoft.com/office/drawing/2014/main" id="{BB3D8049-32CE-A2F1-CFB1-BDAA02243AAD}"/>
              </a:ext>
            </a:extLst>
          </p:cNvPr>
          <p:cNvPicPr>
            <a:picLocks noChangeAspect="1"/>
          </p:cNvPicPr>
          <p:nvPr/>
        </p:nvPicPr>
        <p:blipFill>
          <a:blip r:embed="rId2"/>
          <a:srcRect l="57601" r="1"/>
          <a:stretch>
            <a:fillRect/>
          </a:stretch>
        </p:blipFill>
        <p:spPr>
          <a:xfrm>
            <a:off x="1327076" y="4448735"/>
            <a:ext cx="2520782" cy="1817979"/>
          </a:xfrm>
          <a:prstGeom prst="rect">
            <a:avLst/>
          </a:prstGeom>
        </p:spPr>
      </p:pic>
      <p:pic>
        <p:nvPicPr>
          <p:cNvPr id="36" name="Picture 35">
            <a:extLst>
              <a:ext uri="{FF2B5EF4-FFF2-40B4-BE49-F238E27FC236}">
                <a16:creationId xmlns:a16="http://schemas.microsoft.com/office/drawing/2014/main" id="{363DD0CC-B039-0D91-E37C-52F93EC894AA}"/>
              </a:ext>
            </a:extLst>
          </p:cNvPr>
          <p:cNvPicPr>
            <a:picLocks noChangeAspect="1"/>
          </p:cNvPicPr>
          <p:nvPr/>
        </p:nvPicPr>
        <p:blipFill>
          <a:blip r:embed="rId3"/>
          <a:stretch>
            <a:fillRect/>
          </a:stretch>
        </p:blipFill>
        <p:spPr>
          <a:xfrm>
            <a:off x="1302924" y="2625746"/>
            <a:ext cx="2519989" cy="1898466"/>
          </a:xfrm>
          <a:prstGeom prst="rect">
            <a:avLst/>
          </a:prstGeom>
        </p:spPr>
      </p:pic>
      <p:sp>
        <p:nvSpPr>
          <p:cNvPr id="2" name="TextBox 1">
            <a:extLst>
              <a:ext uri="{FF2B5EF4-FFF2-40B4-BE49-F238E27FC236}">
                <a16:creationId xmlns:a16="http://schemas.microsoft.com/office/drawing/2014/main" id="{0DEDAE05-B68B-2700-654F-73E7BF396A23}"/>
              </a:ext>
            </a:extLst>
          </p:cNvPr>
          <p:cNvSpPr txBox="1"/>
          <p:nvPr/>
        </p:nvSpPr>
        <p:spPr>
          <a:xfrm>
            <a:off x="1524000" y="6217483"/>
            <a:ext cx="3098374" cy="338554"/>
          </a:xfrm>
          <a:prstGeom prst="rect">
            <a:avLst/>
          </a:prstGeom>
          <a:noFill/>
        </p:spPr>
        <p:txBody>
          <a:bodyPr wrap="square" rtlCol="0">
            <a:spAutoFit/>
          </a:bodyPr>
          <a:lstStyle/>
          <a:p>
            <a:r>
              <a:rPr lang="es" sz="1600" b="0" i="1" strike="noStrike" cap="none" spc="0" baseline="0" dirty="0">
                <a:solidFill>
                  <a:srgbClr val="000000"/>
                </a:solidFill>
                <a:effectLst/>
                <a:latin typeface="Calibri"/>
                <a:ea typeface="Calibri"/>
                <a:cs typeface="Calibri"/>
              </a:rPr>
              <a:t>Antes de la rehabilitación</a:t>
            </a:r>
          </a:p>
        </p:txBody>
      </p:sp>
      <p:sp>
        <p:nvSpPr>
          <p:cNvPr id="4" name="TextBox 3">
            <a:extLst>
              <a:ext uri="{FF2B5EF4-FFF2-40B4-BE49-F238E27FC236}">
                <a16:creationId xmlns:a16="http://schemas.microsoft.com/office/drawing/2014/main" id="{F26CB214-B13D-13B0-416A-723F1614FBB0}"/>
              </a:ext>
            </a:extLst>
          </p:cNvPr>
          <p:cNvSpPr txBox="1"/>
          <p:nvPr/>
        </p:nvSpPr>
        <p:spPr>
          <a:xfrm>
            <a:off x="6038850" y="4218623"/>
            <a:ext cx="2910716" cy="338554"/>
          </a:xfrm>
          <a:prstGeom prst="rect">
            <a:avLst/>
          </a:prstGeom>
          <a:noFill/>
        </p:spPr>
        <p:txBody>
          <a:bodyPr wrap="square" rtlCol="0">
            <a:spAutoFit/>
          </a:bodyPr>
          <a:lstStyle/>
          <a:p>
            <a:r>
              <a:rPr lang="es" sz="1600" b="0" i="1" strike="noStrike" cap="none" spc="0" baseline="0" dirty="0">
                <a:solidFill>
                  <a:srgbClr val="000000"/>
                </a:solidFill>
                <a:effectLst/>
                <a:latin typeface="Calibri"/>
                <a:ea typeface="Calibri"/>
                <a:cs typeface="Calibri"/>
              </a:rPr>
              <a:t>Después de la rehabilitación</a:t>
            </a:r>
          </a:p>
        </p:txBody>
      </p:sp>
      <p:pic>
        <p:nvPicPr>
          <p:cNvPr id="1026" name="Picture 2">
            <a:extLst>
              <a:ext uri="{FF2B5EF4-FFF2-40B4-BE49-F238E27FC236}">
                <a16:creationId xmlns:a16="http://schemas.microsoft.com/office/drawing/2014/main" id="{0714D79C-B51F-439F-9784-CDFB9869C6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68295" y="785957"/>
            <a:ext cx="4522517" cy="3391887"/>
          </a:xfrm>
          <a:prstGeom prst="rect">
            <a:avLst/>
          </a:prstGeom>
          <a:noFill/>
          <a:ln w="9525">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1625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771774" y="136524"/>
            <a:ext cx="8136632" cy="770801"/>
          </a:xfrm>
        </p:spPr>
        <p:txBody>
          <a:bodyPr>
            <a:normAutofit/>
          </a:bodyPr>
          <a:lstStyle/>
          <a:p>
            <a:r>
              <a:rPr lang="es" sz="3400" b="0" i="0" strike="noStrike" cap="none" spc="0" baseline="0" dirty="0">
                <a:solidFill>
                  <a:srgbClr val="16537F"/>
                </a:solidFill>
                <a:effectLst/>
                <a:latin typeface="Franklin Gothic Medium Cond"/>
                <a:ea typeface="Franklin Gothic Medium Cond"/>
                <a:cs typeface="Franklin Gothic Medium Cond"/>
              </a:rPr>
              <a:t>Ejemplo de mejoras en el cuarto de lavado </a:t>
            </a:r>
          </a:p>
        </p:txBody>
      </p:sp>
      <p:sp>
        <p:nvSpPr>
          <p:cNvPr id="3" name="Content Placeholder 2">
            <a:extLst>
              <a:ext uri="{FF2B5EF4-FFF2-40B4-BE49-F238E27FC236}">
                <a16:creationId xmlns:a16="http://schemas.microsoft.com/office/drawing/2014/main" id="{B1A68994-213F-1A84-8B2F-5C73AB6455AD}"/>
              </a:ext>
            </a:extLst>
          </p:cNvPr>
          <p:cNvSpPr>
            <a:spLocks noGrp="1"/>
          </p:cNvSpPr>
          <p:nvPr>
            <p:ph idx="1"/>
          </p:nvPr>
        </p:nvSpPr>
        <p:spPr>
          <a:xfrm>
            <a:off x="175527" y="907325"/>
            <a:ext cx="9144000" cy="1972464"/>
          </a:xfrm>
        </p:spPr>
        <p:txBody>
          <a:bodyPr>
            <a:noAutofit/>
          </a:bodyPr>
          <a:lstStyle/>
          <a:p>
            <a:pPr marL="457200" marR="0" lvl="1" indent="0" algn="l" defTabSz="914400" rtl="0" eaLnBrk="1" fontAlgn="auto" latinLnBrk="0" hangingPunct="1">
              <a:lnSpc>
                <a:spcPct val="90000"/>
              </a:lnSpc>
              <a:spcBef>
                <a:spcPts val="500"/>
              </a:spcBef>
              <a:spcAft>
                <a:spcPct val="0"/>
              </a:spcAft>
              <a:buClrTx/>
              <a:buSzTx/>
              <a:buNone/>
              <a:defRPr/>
            </a:pPr>
            <a:r>
              <a:rPr lang="es" sz="2400" b="1" i="0" strike="noStrike" cap="none" spc="0" baseline="0" dirty="0">
                <a:solidFill>
                  <a:srgbClr val="000000"/>
                </a:solidFill>
                <a:effectLst/>
                <a:latin typeface="Calibri Light"/>
                <a:ea typeface="Calibri Light"/>
                <a:cs typeface="Calibri Light"/>
              </a:rPr>
              <a:t>Casas Baychester (PACT)</a:t>
            </a:r>
          </a:p>
          <a:p>
            <a:pPr marR="0" lvl="1" algn="l" defTabSz="914400" rtl="0" eaLnBrk="1" fontAlgn="auto" latinLnBrk="0" hangingPunct="1">
              <a:lnSpc>
                <a:spcPct val="90000"/>
              </a:lnSpc>
              <a:spcBef>
                <a:spcPts val="500"/>
              </a:spcBef>
              <a:spcAft>
                <a:spcPct val="0"/>
              </a:spcAft>
              <a:buClrTx/>
              <a:buSzTx/>
              <a:defRPr/>
            </a:pPr>
            <a:r>
              <a:rPr lang="es" sz="2400" b="0" i="0" strike="noStrike" cap="none" spc="0" baseline="0" dirty="0">
                <a:solidFill>
                  <a:srgbClr val="000000"/>
                </a:solidFill>
                <a:effectLst/>
                <a:latin typeface="Calibri Light"/>
                <a:ea typeface="Calibri Light"/>
                <a:cs typeface="Calibri Light"/>
              </a:rPr>
              <a:t>Cuartos de lavado recientemente renovados</a:t>
            </a:r>
          </a:p>
          <a:p>
            <a:pPr lvl="1">
              <a:defRPr/>
            </a:pPr>
            <a:r>
              <a:rPr lang="es" sz="2400" b="0" i="0" strike="noStrike" cap="none" spc="0" baseline="0" dirty="0">
                <a:solidFill>
                  <a:srgbClr val="000000"/>
                </a:solidFill>
                <a:effectLst/>
                <a:latin typeface="Calibri Light"/>
                <a:ea typeface="Calibri Light"/>
                <a:cs typeface="Calibri Light"/>
              </a:rPr>
              <a:t>Nuevas máquinas e iluminación mejorada</a:t>
            </a:r>
          </a:p>
          <a:p>
            <a:pPr lvl="1">
              <a:defRPr/>
            </a:pPr>
            <a:r>
              <a:rPr lang="es" sz="2400" b="0" i="0" strike="noStrike" cap="none" spc="0" baseline="0" dirty="0">
                <a:solidFill>
                  <a:srgbClr val="000000"/>
                </a:solidFill>
                <a:effectLst/>
                <a:latin typeface="Calibri Light"/>
                <a:ea typeface="Calibri Light"/>
                <a:cs typeface="Calibri Light"/>
              </a:rPr>
              <a:t>Vigilancia mejorada en cuarto de lavado</a:t>
            </a:r>
          </a:p>
          <a:p>
            <a:pPr lvl="1">
              <a:defRPr/>
            </a:pPr>
            <a:r>
              <a:rPr lang="es" sz="2400" b="0" i="0" strike="noStrike" cap="none" spc="0" baseline="0" dirty="0">
                <a:solidFill>
                  <a:srgbClr val="000000"/>
                </a:solidFill>
                <a:effectLst/>
                <a:latin typeface="Calibri Light"/>
                <a:ea typeface="Calibri Light"/>
                <a:cs typeface="Calibri Light"/>
              </a:rPr>
              <a:t>Acceso controlado: entrada con llave electrónica para residentes</a:t>
            </a:r>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p:txBody>
          <a:bodyPr/>
          <a:lstStyle/>
          <a:p>
            <a:fld id="{DC350BA9-05F5-4766-A5AF-710493189013}" type="slidenum">
              <a:rPr lang="en-US" smtClean="0"/>
              <a:t>23</a:t>
            </a:fld>
            <a:endParaRPr lang="en-US"/>
          </a:p>
        </p:txBody>
      </p:sp>
      <p:pic>
        <p:nvPicPr>
          <p:cNvPr id="11" name="Picture 10" descr="A person standing in a laundry room">
            <a:extLst>
              <a:ext uri="{FF2B5EF4-FFF2-40B4-BE49-F238E27FC236}">
                <a16:creationId xmlns:a16="http://schemas.microsoft.com/office/drawing/2014/main" id="{142B3854-CB7B-3E07-8B60-E320DE659EFA}"/>
              </a:ext>
            </a:extLst>
          </p:cNvPr>
          <p:cNvPicPr>
            <a:picLocks noChangeAspect="1"/>
          </p:cNvPicPr>
          <p:nvPr/>
        </p:nvPicPr>
        <p:blipFill>
          <a:blip r:embed="rId2">
            <a:extLst>
              <a:ext uri="{28A0092B-C50C-407E-A947-70E740481C1C}">
                <a14:useLocalDpi xmlns:a14="http://schemas.microsoft.com/office/drawing/2010/main" val="0"/>
              </a:ext>
            </a:extLst>
          </a:blip>
          <a:srcRect l="2250" b="5423"/>
          <a:stretch>
            <a:fillRect/>
          </a:stretch>
        </p:blipFill>
        <p:spPr>
          <a:xfrm>
            <a:off x="850602" y="3058623"/>
            <a:ext cx="7793853" cy="3118894"/>
          </a:xfrm>
          <a:prstGeom prst="rect">
            <a:avLst/>
          </a:prstGeom>
        </p:spPr>
      </p:pic>
      <p:sp>
        <p:nvSpPr>
          <p:cNvPr id="5" name="TextBox 4">
            <a:extLst>
              <a:ext uri="{FF2B5EF4-FFF2-40B4-BE49-F238E27FC236}">
                <a16:creationId xmlns:a16="http://schemas.microsoft.com/office/drawing/2014/main" id="{1E25D638-89B4-3CEE-59E0-0E02998ED012}"/>
              </a:ext>
            </a:extLst>
          </p:cNvPr>
          <p:cNvSpPr txBox="1"/>
          <p:nvPr/>
        </p:nvSpPr>
        <p:spPr>
          <a:xfrm>
            <a:off x="3328081" y="3042674"/>
            <a:ext cx="2838893" cy="276999"/>
          </a:xfrm>
          <a:prstGeom prst="rect">
            <a:avLst/>
          </a:prstGeom>
          <a:solidFill>
            <a:schemeClr val="bg1"/>
          </a:solidFill>
        </p:spPr>
        <p:txBody>
          <a:bodyPr wrap="square" rtlCol="0">
            <a:spAutoFit/>
          </a:bodyPr>
          <a:lstStyle/>
          <a:p>
            <a:pPr algn="ctr"/>
            <a:r>
              <a:rPr lang="es-US" sz="1200" b="1" dirty="0" err="1">
                <a:solidFill>
                  <a:schemeClr val="accent4">
                    <a:lumMod val="50000"/>
                  </a:schemeClr>
                </a:solidFill>
              </a:rPr>
              <a:t>Baychester</a:t>
            </a:r>
            <a:r>
              <a:rPr lang="es-US" sz="1200" b="1" dirty="0">
                <a:solidFill>
                  <a:schemeClr val="accent4">
                    <a:lumMod val="50000"/>
                  </a:schemeClr>
                </a:solidFill>
              </a:rPr>
              <a:t> Antes y Después</a:t>
            </a:r>
          </a:p>
        </p:txBody>
      </p:sp>
    </p:spTree>
    <p:extLst>
      <p:ext uri="{BB962C8B-B14F-4D97-AF65-F5344CB8AC3E}">
        <p14:creationId xmlns:p14="http://schemas.microsoft.com/office/powerpoint/2010/main" val="22413203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375261" y="37157"/>
            <a:ext cx="7886701" cy="901814"/>
          </a:xfrm>
        </p:spPr>
        <p:txBody>
          <a:bodyPr>
            <a:normAutofit/>
          </a:bodyPr>
          <a:lstStyle/>
          <a:p>
            <a:r>
              <a:rPr lang="es" sz="3400" b="0" i="0" strike="noStrike" cap="none" spc="0" baseline="0">
                <a:solidFill>
                  <a:srgbClr val="16537F"/>
                </a:solidFill>
                <a:effectLst/>
                <a:latin typeface="Franklin Gothic Medium Cond"/>
                <a:ea typeface="Franklin Gothic Medium Cond"/>
                <a:cs typeface="Franklin Gothic Medium Cond"/>
              </a:rPr>
              <a:t>Activación de espacio para residentes</a:t>
            </a:r>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p:txBody>
          <a:bodyPr/>
          <a:lstStyle/>
          <a:p>
            <a:fld id="{DC350BA9-05F5-4766-A5AF-710493189013}" type="slidenum">
              <a:rPr lang="en-US" smtClean="0"/>
              <a:t>24</a:t>
            </a:fld>
            <a:endParaRPr lang="en-US"/>
          </a:p>
        </p:txBody>
      </p:sp>
      <p:sp>
        <p:nvSpPr>
          <p:cNvPr id="23" name="TextBox 22">
            <a:extLst>
              <a:ext uri="{FF2B5EF4-FFF2-40B4-BE49-F238E27FC236}">
                <a16:creationId xmlns:a16="http://schemas.microsoft.com/office/drawing/2014/main" id="{88E80437-2F36-E829-0540-D5F5A3F0F619}"/>
              </a:ext>
            </a:extLst>
          </p:cNvPr>
          <p:cNvSpPr txBox="1"/>
          <p:nvPr/>
        </p:nvSpPr>
        <p:spPr>
          <a:xfrm>
            <a:off x="375262" y="732273"/>
            <a:ext cx="5288348" cy="923330"/>
          </a:xfrm>
          <a:prstGeom prst="rect">
            <a:avLst/>
          </a:prstGeom>
          <a:noFill/>
        </p:spPr>
        <p:txBody>
          <a:bodyPr wrap="square" lIns="91440" tIns="45720" rIns="91440" bIns="45720" rtlCol="0" anchor="t">
            <a:spAutoFit/>
          </a:bodyPr>
          <a:lstStyle/>
          <a:p>
            <a:r>
              <a:rPr lang="es" b="0" i="1" strike="noStrike" cap="none" spc="0" baseline="0" dirty="0">
                <a:solidFill>
                  <a:srgbClr val="000000"/>
                </a:solidFill>
                <a:effectLst/>
                <a:latin typeface="Calibri Light"/>
                <a:ea typeface="Calibri Light"/>
                <a:cs typeface="Calibri Light"/>
              </a:rPr>
              <a:t>Ideas potenciales para discusión: laboratorio de computación, centro para personas mayores, centro para adolescentes, biblioteca de préstamo</a:t>
            </a:r>
          </a:p>
        </p:txBody>
      </p:sp>
      <p:sp>
        <p:nvSpPr>
          <p:cNvPr id="26" name="TextBox 25">
            <a:extLst>
              <a:ext uri="{FF2B5EF4-FFF2-40B4-BE49-F238E27FC236}">
                <a16:creationId xmlns:a16="http://schemas.microsoft.com/office/drawing/2014/main" id="{E4ECB187-C9F0-B0AF-2275-6D88ED91D497}"/>
              </a:ext>
            </a:extLst>
          </p:cNvPr>
          <p:cNvSpPr txBox="1"/>
          <p:nvPr/>
        </p:nvSpPr>
        <p:spPr>
          <a:xfrm>
            <a:off x="497810" y="5440532"/>
            <a:ext cx="3506296" cy="579699"/>
          </a:xfrm>
          <a:prstGeom prst="rect">
            <a:avLst/>
          </a:prstGeom>
          <a:noFill/>
        </p:spPr>
        <p:txBody>
          <a:bodyPr wrap="square" rtlCol="0">
            <a:spAutoFit/>
          </a:bodyPr>
          <a:lstStyle/>
          <a:p>
            <a:r>
              <a:rPr lang="es" sz="1600" b="0" i="1" strike="noStrike" cap="none" spc="0" baseline="0" dirty="0">
                <a:solidFill>
                  <a:srgbClr val="000000"/>
                </a:solidFill>
                <a:effectLst/>
                <a:latin typeface="Calibri"/>
                <a:ea typeface="Calibri"/>
                <a:cs typeface="Calibri"/>
              </a:rPr>
              <a:t>Arriba: Salón comunitario existente en Linden Plaza</a:t>
            </a:r>
          </a:p>
        </p:txBody>
      </p:sp>
      <p:pic>
        <p:nvPicPr>
          <p:cNvPr id="28" name="Picture 27">
            <a:extLst>
              <a:ext uri="{FF2B5EF4-FFF2-40B4-BE49-F238E27FC236}">
                <a16:creationId xmlns:a16="http://schemas.microsoft.com/office/drawing/2014/main" id="{E1D42960-C3F0-A2AB-D85A-08BB67FB54DE}"/>
              </a:ext>
            </a:extLst>
          </p:cNvPr>
          <p:cNvPicPr>
            <a:picLocks noChangeAspect="1"/>
          </p:cNvPicPr>
          <p:nvPr/>
        </p:nvPicPr>
        <p:blipFill>
          <a:blip r:embed="rId3"/>
          <a:srcRect t="7819"/>
          <a:stretch>
            <a:fillRect/>
          </a:stretch>
        </p:blipFill>
        <p:spPr>
          <a:xfrm>
            <a:off x="497810" y="1642625"/>
            <a:ext cx="3591270" cy="3797908"/>
          </a:xfrm>
          <a:prstGeom prst="rect">
            <a:avLst/>
          </a:prstGeom>
        </p:spPr>
      </p:pic>
      <p:pic>
        <p:nvPicPr>
          <p:cNvPr id="7" name="Picture 6" descr="A kitchen with grey cabinets and black counter tops&#10;&#10;Description automatically generated">
            <a:extLst>
              <a:ext uri="{FF2B5EF4-FFF2-40B4-BE49-F238E27FC236}">
                <a16:creationId xmlns:a16="http://schemas.microsoft.com/office/drawing/2014/main" id="{71F28A21-1F64-8865-6017-FC8A040023FA}"/>
              </a:ext>
            </a:extLst>
          </p:cNvPr>
          <p:cNvPicPr>
            <a:picLocks noChangeAspect="1"/>
          </p:cNvPicPr>
          <p:nvPr/>
        </p:nvPicPr>
        <p:blipFill>
          <a:blip r:embed="rId4">
            <a:extLst>
              <a:ext uri="{28A0092B-C50C-407E-A947-70E740481C1C}">
                <a14:useLocalDpi xmlns:a14="http://schemas.microsoft.com/office/drawing/2010/main" val="0"/>
              </a:ext>
            </a:extLst>
          </a:blip>
          <a:srcRect l="26036" t="13075" r="17884" b="17421"/>
          <a:stretch>
            <a:fillRect/>
          </a:stretch>
        </p:blipFill>
        <p:spPr>
          <a:xfrm>
            <a:off x="5663609" y="1220910"/>
            <a:ext cx="2827324" cy="2628075"/>
          </a:xfrm>
          <a:prstGeom prst="rect">
            <a:avLst/>
          </a:prstGeom>
        </p:spPr>
      </p:pic>
      <p:pic>
        <p:nvPicPr>
          <p:cNvPr id="5" name="Picture 4" descr="A room with tables and chairs&#10;&#10;Description automatically generated">
            <a:extLst>
              <a:ext uri="{FF2B5EF4-FFF2-40B4-BE49-F238E27FC236}">
                <a16:creationId xmlns:a16="http://schemas.microsoft.com/office/drawing/2014/main" id="{A302936A-A8B0-E9FC-09C9-BE58C02A347F}"/>
              </a:ext>
            </a:extLst>
          </p:cNvPr>
          <p:cNvPicPr>
            <a:picLocks noChangeAspect="1"/>
          </p:cNvPicPr>
          <p:nvPr/>
        </p:nvPicPr>
        <p:blipFill>
          <a:blip r:embed="rId5">
            <a:extLst>
              <a:ext uri="{28A0092B-C50C-407E-A947-70E740481C1C}">
                <a14:useLocalDpi xmlns:a14="http://schemas.microsoft.com/office/drawing/2010/main" val="0"/>
              </a:ext>
            </a:extLst>
          </a:blip>
          <a:srcRect r="15893"/>
          <a:stretch>
            <a:fillRect/>
          </a:stretch>
        </p:blipFill>
        <p:spPr>
          <a:xfrm>
            <a:off x="5663609" y="3684706"/>
            <a:ext cx="2851741" cy="2542937"/>
          </a:xfrm>
          <a:prstGeom prst="rect">
            <a:avLst/>
          </a:prstGeom>
        </p:spPr>
      </p:pic>
      <p:sp>
        <p:nvSpPr>
          <p:cNvPr id="3" name="TextBox 2">
            <a:extLst>
              <a:ext uri="{FF2B5EF4-FFF2-40B4-BE49-F238E27FC236}">
                <a16:creationId xmlns:a16="http://schemas.microsoft.com/office/drawing/2014/main" id="{DA1DAA58-B2F9-2E56-A933-D52D4196BF7C}"/>
              </a:ext>
            </a:extLst>
          </p:cNvPr>
          <p:cNvSpPr txBox="1"/>
          <p:nvPr/>
        </p:nvSpPr>
        <p:spPr>
          <a:xfrm>
            <a:off x="1905000" y="6209596"/>
            <a:ext cx="6433184" cy="584775"/>
          </a:xfrm>
          <a:prstGeom prst="rect">
            <a:avLst/>
          </a:prstGeom>
          <a:noFill/>
        </p:spPr>
        <p:txBody>
          <a:bodyPr wrap="square" rtlCol="0">
            <a:spAutoFit/>
          </a:bodyPr>
          <a:lstStyle/>
          <a:p>
            <a:pPr algn="r"/>
            <a:r>
              <a:rPr lang="es" sz="1600" b="0" i="1" strike="noStrike" cap="none" spc="0" baseline="0" dirty="0">
                <a:solidFill>
                  <a:srgbClr val="000000"/>
                </a:solidFill>
                <a:effectLst/>
                <a:latin typeface="Calibri"/>
                <a:ea typeface="Calibri"/>
                <a:cs typeface="Calibri"/>
              </a:rPr>
              <a:t>Arriba: Cocina común de la oficina de TA de Casas Baychester </a:t>
            </a:r>
            <a:br>
              <a:rPr sz="1600" dirty="0"/>
            </a:br>
            <a:r>
              <a:rPr lang="es" sz="1600" b="0" i="1" strike="noStrike" cap="none" spc="0" baseline="0" dirty="0">
                <a:solidFill>
                  <a:srgbClr val="000000"/>
                </a:solidFill>
                <a:effectLst/>
                <a:latin typeface="Calibri"/>
                <a:ea typeface="Calibri"/>
                <a:cs typeface="Calibri"/>
              </a:rPr>
              <a:t>Abajo: Espacio para reuniones de la oficina de TA de Casas Baychester</a:t>
            </a:r>
          </a:p>
        </p:txBody>
      </p:sp>
    </p:spTree>
    <p:extLst>
      <p:ext uri="{BB962C8B-B14F-4D97-AF65-F5344CB8AC3E}">
        <p14:creationId xmlns:p14="http://schemas.microsoft.com/office/powerpoint/2010/main" val="23517857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884" y="-18865"/>
            <a:ext cx="8141466" cy="1178857"/>
          </a:xfrm>
        </p:spPr>
        <p:txBody>
          <a:bodyPr>
            <a:normAutofit/>
          </a:bodyPr>
          <a:lstStyle/>
          <a:p>
            <a:r>
              <a:rPr lang="es" sz="3400" b="0" i="0" strike="noStrike" cap="none" spc="0" baseline="0">
                <a:solidFill>
                  <a:srgbClr val="16537F"/>
                </a:solidFill>
                <a:effectLst/>
                <a:latin typeface="Franklin Gothic Medium Cond"/>
                <a:ea typeface="Franklin Gothic Medium Cond"/>
                <a:cs typeface="Franklin Gothic Medium Cond"/>
              </a:rPr>
              <a:t>Otras mejoras previstas en Linden Plaza</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373884" y="1391673"/>
            <a:ext cx="3735408" cy="4964677"/>
          </a:xfrm>
        </p:spPr>
        <p:txBody>
          <a:bodyPr>
            <a:noAutofit/>
          </a:bodyPr>
          <a:lstStyle/>
          <a:p>
            <a:pPr>
              <a:buFont typeface="Wingdings" panose="05000000000000000000" pitchFamily="2" charset="2"/>
              <a:buChar char="§"/>
            </a:pPr>
            <a:r>
              <a:rPr lang="es" sz="2000" b="0" i="0" strike="noStrike" cap="none" spc="0" baseline="0" dirty="0">
                <a:solidFill>
                  <a:srgbClr val="000000"/>
                </a:solidFill>
                <a:effectLst/>
                <a:latin typeface="Calibri Light"/>
                <a:ea typeface="Calibri Light"/>
                <a:cs typeface="Calibri Light"/>
              </a:rPr>
              <a:t>Ley Local 11 y </a:t>
            </a:r>
            <a:r>
              <a:rPr lang="es" sz="2000" b="1" i="0" strike="noStrike" cap="none" spc="0" baseline="0" dirty="0">
                <a:solidFill>
                  <a:srgbClr val="000000"/>
                </a:solidFill>
                <a:effectLst/>
                <a:latin typeface="Calibri Light"/>
                <a:ea typeface="Calibri Light"/>
                <a:cs typeface="Calibri Light"/>
              </a:rPr>
              <a:t>reparación de fugas</a:t>
            </a:r>
          </a:p>
          <a:p>
            <a:pPr>
              <a:buFont typeface="Wingdings" panose="05000000000000000000" pitchFamily="2" charset="2"/>
              <a:buChar char="§"/>
            </a:pPr>
            <a:r>
              <a:rPr lang="es" sz="2000" b="1" i="0" strike="noStrike" cap="none" spc="0" baseline="0" dirty="0">
                <a:solidFill>
                  <a:srgbClr val="000000"/>
                </a:solidFill>
                <a:effectLst/>
                <a:latin typeface="Calibri Light"/>
                <a:ea typeface="Calibri Light"/>
                <a:cs typeface="Calibri Light"/>
              </a:rPr>
              <a:t>Mejoras de seguridad</a:t>
            </a:r>
            <a:r>
              <a:rPr lang="es" sz="2000" b="0" i="0" strike="noStrike" cap="none" spc="0" baseline="0" dirty="0">
                <a:solidFill>
                  <a:srgbClr val="000000"/>
                </a:solidFill>
                <a:effectLst/>
                <a:latin typeface="Calibri Light"/>
                <a:ea typeface="Calibri Light"/>
                <a:cs typeface="Calibri Light"/>
              </a:rPr>
              <a:t> adicionales en el interior del edificio, el patio interior y las áreas de estacionamiento, incluido el acceso mediante llave electrónica</a:t>
            </a:r>
          </a:p>
          <a:p>
            <a:pPr>
              <a:buFont typeface="Wingdings" panose="05000000000000000000" pitchFamily="2" charset="2"/>
              <a:buChar char="§"/>
            </a:pPr>
            <a:r>
              <a:rPr lang="es" sz="2000" b="0" i="0" strike="noStrike" cap="none" spc="0" baseline="0" dirty="0">
                <a:solidFill>
                  <a:srgbClr val="000000"/>
                </a:solidFill>
                <a:effectLst/>
                <a:latin typeface="Calibri Light"/>
                <a:ea typeface="Calibri Light"/>
                <a:cs typeface="Calibri Light"/>
              </a:rPr>
              <a:t>Renovación de las cinco salas comunitarias.</a:t>
            </a:r>
          </a:p>
          <a:p>
            <a:pPr>
              <a:buFont typeface="Wingdings" panose="05000000000000000000" pitchFamily="2" charset="2"/>
              <a:buChar char="§"/>
            </a:pPr>
            <a:r>
              <a:rPr lang="es-ES" sz="2000" b="0" i="0" strike="noStrike" cap="none" spc="0" baseline="0" dirty="0">
                <a:solidFill>
                  <a:srgbClr val="000000"/>
                </a:solidFill>
                <a:effectLst/>
                <a:latin typeface="Calibri Light"/>
                <a:ea typeface="Calibri Light"/>
                <a:cs typeface="Calibri Light"/>
              </a:rPr>
              <a:t>Se proporcionará un grupo de apoyo a la vivienda en el sitio para ayudar con los beneficios</a:t>
            </a:r>
            <a:endParaRPr lang="es" sz="2000" b="0" i="0" strike="noStrike" cap="none" spc="0" baseline="0" dirty="0">
              <a:solidFill>
                <a:srgbClr val="000000"/>
              </a:solidFill>
              <a:effectLst/>
              <a:latin typeface="Calibri Light"/>
              <a:ea typeface="Calibri Light"/>
              <a:cs typeface="Calibri Light"/>
            </a:endParaRPr>
          </a:p>
          <a:p>
            <a:pPr>
              <a:buFont typeface="Wingdings" panose="05000000000000000000" pitchFamily="2" charset="2"/>
              <a:buChar char="§"/>
            </a:pPr>
            <a:r>
              <a:rPr lang="es" sz="2000" b="0" i="0" strike="noStrike" cap="none" spc="0" baseline="0" dirty="0">
                <a:solidFill>
                  <a:srgbClr val="000000"/>
                </a:solidFill>
                <a:effectLst/>
                <a:latin typeface="Calibri Light"/>
                <a:ea typeface="Calibri Light"/>
                <a:cs typeface="Calibri Light"/>
              </a:rPr>
              <a:t>Colaboración en el diseño con la asociación de inquilinos </a:t>
            </a: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25</a:t>
            </a:fld>
            <a:endParaRPr lang="en-US"/>
          </a:p>
        </p:txBody>
      </p:sp>
      <p:pic>
        <p:nvPicPr>
          <p:cNvPr id="7" name="Picture 6" descr="A high angle view of a city&#10;&#10;Description automatically generated">
            <a:extLst>
              <a:ext uri="{FF2B5EF4-FFF2-40B4-BE49-F238E27FC236}">
                <a16:creationId xmlns:a16="http://schemas.microsoft.com/office/drawing/2014/main" id="{9D79DE03-022B-C3B8-E888-D24AA981E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292" y="1401079"/>
            <a:ext cx="5116304" cy="3837228"/>
          </a:xfrm>
          <a:prstGeom prst="rect">
            <a:avLst/>
          </a:prstGeom>
        </p:spPr>
      </p:pic>
    </p:spTree>
    <p:extLst>
      <p:ext uri="{BB962C8B-B14F-4D97-AF65-F5344CB8AC3E}">
        <p14:creationId xmlns:p14="http://schemas.microsoft.com/office/powerpoint/2010/main" val="13562184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26</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481009" y="2448876"/>
            <a:ext cx="8316150" cy="1367041"/>
          </a:xfrm>
          <a:prstGeom prst="rect">
            <a:avLst/>
          </a:prstGeom>
        </p:spPr>
        <p:txBody>
          <a:bodyPr vert="horz" wrap="square" lIns="0" tIns="12700" rIns="0" bIns="0" rtlCol="0">
            <a:spAutoFit/>
          </a:bodyPr>
          <a:lstStyle/>
          <a:p>
            <a:pPr marL="12700">
              <a:lnSpc>
                <a:spcPct val="100000"/>
              </a:lnSpc>
              <a:spcBef>
                <a:spcPts val="100"/>
              </a:spcBef>
            </a:pPr>
            <a:r>
              <a:rPr lang="es" sz="4400" b="1" i="0" strike="noStrike" cap="none" spc="270" baseline="0" dirty="0">
                <a:solidFill>
                  <a:srgbClr val="FFFFFF"/>
                </a:solidFill>
                <a:effectLst/>
                <a:latin typeface="Calibri Light"/>
                <a:ea typeface="Calibri Light"/>
                <a:cs typeface="Calibri Light"/>
              </a:rPr>
              <a:t>5:</a:t>
            </a:r>
            <a:r>
              <a:rPr lang="es" sz="4400" b="1" i="0" strike="noStrike" cap="none" spc="280" baseline="0" dirty="0">
                <a:solidFill>
                  <a:srgbClr val="FFFFFF"/>
                </a:solidFill>
                <a:effectLst/>
                <a:latin typeface="Calibri Light"/>
                <a:ea typeface="Calibri Light"/>
                <a:cs typeface="Calibri Light"/>
              </a:rPr>
              <a:t> </a:t>
            </a:r>
            <a:r>
              <a:rPr lang="es-ES" sz="4400" b="1" i="0" strike="noStrike" cap="none" spc="80" baseline="0" dirty="0">
                <a:solidFill>
                  <a:srgbClr val="FFFFFF"/>
                </a:solidFill>
                <a:effectLst/>
                <a:latin typeface="Calibri Light"/>
                <a:ea typeface="Calibri Light"/>
                <a:cs typeface="Calibri Light"/>
              </a:rPr>
              <a:t>Próximos pasos y actualizaciones futuras</a:t>
            </a:r>
            <a:endParaRPr lang="es" sz="4400" b="1" i="0" strike="noStrike" cap="none" spc="80" baseline="0" dirty="0">
              <a:solidFill>
                <a:srgbClr val="FFFFFF"/>
              </a:solidFill>
              <a:effectLst/>
              <a:latin typeface="Calibri Light"/>
              <a:ea typeface="Calibri Light"/>
              <a:cs typeface="Calibri Light"/>
            </a:endParaRPr>
          </a:p>
        </p:txBody>
      </p:sp>
    </p:spTree>
    <p:extLst>
      <p:ext uri="{BB962C8B-B14F-4D97-AF65-F5344CB8AC3E}">
        <p14:creationId xmlns:p14="http://schemas.microsoft.com/office/powerpoint/2010/main" val="215371027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2"/>
            <a:ext cx="3678945" cy="681162"/>
          </a:xfrm>
        </p:spPr>
        <p:txBody>
          <a:bodyPr>
            <a:normAutofit/>
          </a:bodyPr>
          <a:lstStyle/>
          <a:p>
            <a:r>
              <a:rPr lang="es" sz="3400" b="0" i="0" strike="noStrike" cap="none" spc="0" baseline="0">
                <a:solidFill>
                  <a:srgbClr val="16537F"/>
                </a:solidFill>
                <a:effectLst/>
                <a:latin typeface="Franklin Gothic Medium Cond"/>
                <a:ea typeface="Franklin Gothic Medium Cond"/>
                <a:cs typeface="Franklin Gothic Medium Cond"/>
              </a:rPr>
              <a:t>Próximos pasos</a:t>
            </a:r>
          </a:p>
        </p:txBody>
      </p:sp>
      <p:sp>
        <p:nvSpPr>
          <p:cNvPr id="19" name="Content Placeholder 2"/>
          <p:cNvSpPr>
            <a:spLocks noGrp="1"/>
          </p:cNvSpPr>
          <p:nvPr>
            <p:ph sz="half" idx="1"/>
          </p:nvPr>
        </p:nvSpPr>
        <p:spPr>
          <a:xfrm>
            <a:off x="628650" y="1401079"/>
            <a:ext cx="3886200" cy="4351338"/>
          </a:xfrm>
        </p:spPr>
        <p:txBody>
          <a:bodyPr>
            <a:normAutofit fontScale="97500" lnSpcReduction="10000"/>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763973" y="1403623"/>
            <a:ext cx="4076968" cy="4351338"/>
          </a:xfrm>
        </p:spPr>
        <p:txBody>
          <a:bodyPr>
            <a:normAutofit fontScale="97500" lnSpcReduction="10000"/>
          </a:bodyPr>
          <a:lstStyle/>
          <a:p>
            <a:pPr marR="0" lvl="0">
              <a:spcBef>
                <a:spcPts val="600"/>
              </a:spcBef>
              <a:spcAft>
                <a:spcPct val="0"/>
              </a:spcAft>
              <a:buFont typeface="Wingdings" panose="05000000000000000000" pitchFamily="2" charset="2"/>
              <a:buChar char="§"/>
            </a:pPr>
            <a:r>
              <a:rPr lang="es" sz="2200" b="1" i="0" strike="noStrike" cap="none" spc="0" baseline="0" dirty="0">
                <a:solidFill>
                  <a:srgbClr val="000000"/>
                </a:solidFill>
                <a:effectLst/>
                <a:latin typeface="Calibri Light"/>
                <a:ea typeface="Calibri Light"/>
                <a:cs typeface="Calibri Light"/>
              </a:rPr>
              <a:t>Próxima reunión de residentes</a:t>
            </a:r>
          </a:p>
          <a:p>
            <a:pPr lvl="1">
              <a:spcBef>
                <a:spcPts val="600"/>
              </a:spcBef>
              <a:buFont typeface="Wingdings" panose="05000000000000000000" pitchFamily="2" charset="2"/>
              <a:buChar char="§"/>
            </a:pPr>
            <a:r>
              <a:rPr lang="es" sz="2200" b="0" i="0" strike="noStrike" cap="none" spc="0" baseline="0" dirty="0">
                <a:solidFill>
                  <a:srgbClr val="000000"/>
                </a:solidFill>
                <a:effectLst/>
                <a:latin typeface="Calibri Light"/>
                <a:ea typeface="Calibri Light"/>
                <a:cs typeface="Calibri Light"/>
              </a:rPr>
              <a:t>HQS, alcance del trabajo y encuestas previas a la unidad</a:t>
            </a:r>
          </a:p>
          <a:p>
            <a:pPr lvl="1">
              <a:spcBef>
                <a:spcPts val="600"/>
              </a:spcBef>
              <a:buFont typeface="Wingdings" panose="05000000000000000000" pitchFamily="2" charset="2"/>
              <a:buChar char="§"/>
            </a:pPr>
            <a:r>
              <a:rPr lang="es" sz="2200" b="0" i="0" strike="noStrike" cap="none" spc="0" baseline="0" dirty="0">
                <a:solidFill>
                  <a:srgbClr val="000000"/>
                </a:solidFill>
                <a:effectLst/>
                <a:latin typeface="Calibri Light"/>
                <a:ea typeface="Calibri Light"/>
                <a:cs typeface="Calibri Light"/>
              </a:rPr>
              <a:t>Detalles de mudanza temporal</a:t>
            </a:r>
          </a:p>
          <a:p>
            <a:pPr>
              <a:spcBef>
                <a:spcPts val="600"/>
              </a:spcBef>
              <a:buFont typeface="Wingdings" panose="05000000000000000000" pitchFamily="2" charset="2"/>
              <a:buChar char="§"/>
            </a:pPr>
            <a:r>
              <a:rPr lang="es-ES" sz="2200" b="1" i="0" strike="noStrike" cap="none" spc="0" baseline="0" dirty="0">
                <a:solidFill>
                  <a:srgbClr val="000000"/>
                </a:solidFill>
                <a:effectLst/>
                <a:latin typeface="Calibri Light"/>
                <a:ea typeface="Calibri Light"/>
                <a:cs typeface="Calibri Light"/>
              </a:rPr>
              <a:t>Comenzar las conversiones de unidades PBV con HQS y certificaciones</a:t>
            </a:r>
          </a:p>
          <a:p>
            <a:pPr>
              <a:spcBef>
                <a:spcPts val="600"/>
              </a:spcBef>
              <a:buFont typeface="Wingdings" panose="05000000000000000000" pitchFamily="2" charset="2"/>
              <a:buChar char="§"/>
            </a:pPr>
            <a:r>
              <a:rPr lang="es-ES" sz="2200" b="1" i="0" strike="noStrike" cap="none" spc="0" baseline="0" dirty="0">
                <a:solidFill>
                  <a:srgbClr val="000000"/>
                </a:solidFill>
                <a:effectLst/>
                <a:latin typeface="Calibri Light"/>
                <a:ea typeface="Calibri Light"/>
                <a:cs typeface="Calibri Light"/>
              </a:rPr>
              <a:t>Reuniones específicas del edificio: hablar sobre temas específicos para guiar el alcance del trabajo</a:t>
            </a:r>
          </a:p>
          <a:p>
            <a:pPr>
              <a:spcBef>
                <a:spcPts val="600"/>
              </a:spcBef>
              <a:buFont typeface="Wingdings" panose="05000000000000000000" pitchFamily="2" charset="2"/>
              <a:buChar char="§"/>
            </a:pPr>
            <a:r>
              <a:rPr lang="es-ES" sz="2200" b="1" i="0" strike="noStrike" cap="none" spc="0" baseline="0" dirty="0">
                <a:solidFill>
                  <a:srgbClr val="000000"/>
                </a:solidFill>
                <a:effectLst/>
                <a:latin typeface="Calibri Light"/>
                <a:ea typeface="Calibri Light"/>
                <a:cs typeface="Calibri Light"/>
              </a:rPr>
              <a:t>Encuestar a los hogares para determinar las necesidades de reubicación temporal</a:t>
            </a:r>
            <a:endParaRPr lang="es" sz="2200" b="1" i="0" strike="noStrike" cap="none" spc="0" baseline="0" dirty="0">
              <a:solidFill>
                <a:srgbClr val="000000"/>
              </a:solidFill>
              <a:effectLst/>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27</a:t>
            </a:fld>
            <a:endParaRPr lang="en-US"/>
          </a:p>
        </p:txBody>
      </p:sp>
      <p:pic>
        <p:nvPicPr>
          <p:cNvPr id="4" name="Picture 3" descr="A group of people sitting at tables watching a presentation&#10;&#10;Description automatically generated with medium confidence">
            <a:extLst>
              <a:ext uri="{FF2B5EF4-FFF2-40B4-BE49-F238E27FC236}">
                <a16:creationId xmlns:a16="http://schemas.microsoft.com/office/drawing/2014/main" id="{D408D58D-CF31-EA2F-F016-04AE8E73B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41" y="1401079"/>
            <a:ext cx="4284921" cy="4284921"/>
          </a:xfrm>
          <a:prstGeom prst="rect">
            <a:avLst/>
          </a:prstGeom>
        </p:spPr>
      </p:pic>
    </p:spTree>
    <p:extLst>
      <p:ext uri="{BB962C8B-B14F-4D97-AF65-F5344CB8AC3E}">
        <p14:creationId xmlns:p14="http://schemas.microsoft.com/office/powerpoint/2010/main" val="30037872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DCA0-3475-E449-13A1-930B74A55E31}"/>
              </a:ext>
            </a:extLst>
          </p:cNvPr>
          <p:cNvSpPr>
            <a:spLocks noGrp="1"/>
          </p:cNvSpPr>
          <p:nvPr>
            <p:ph type="title"/>
          </p:nvPr>
        </p:nvSpPr>
        <p:spPr/>
        <p:txBody>
          <a:bodyPr/>
          <a:lstStyle/>
          <a:p>
            <a:r>
              <a:rPr lang="en-US" sz="3400" dirty="0">
                <a:solidFill>
                  <a:schemeClr val="accent4">
                    <a:lumMod val="75000"/>
                  </a:schemeClr>
                </a:solidFill>
                <a:latin typeface="Franklin Gothic Medium Cond" panose="020B0606030402020204" pitchFamily="34" charset="0"/>
              </a:rPr>
              <a:t>Insignias de </a:t>
            </a:r>
            <a:r>
              <a:rPr lang="en-US" sz="3400" dirty="0" err="1">
                <a:solidFill>
                  <a:schemeClr val="accent4">
                    <a:lumMod val="75000"/>
                  </a:schemeClr>
                </a:solidFill>
                <a:latin typeface="Franklin Gothic Medium Cond" panose="020B0606030402020204" pitchFamily="34" charset="0"/>
              </a:rPr>
              <a:t>Ejemplo</a:t>
            </a:r>
            <a:endParaRPr lang="en-US" sz="3400" dirty="0">
              <a:solidFill>
                <a:schemeClr val="accent4">
                  <a:lumMod val="75000"/>
                </a:schemeClr>
              </a:solidFill>
              <a:latin typeface="Franklin Gothic Medium Cond" panose="020B0606030402020204" pitchFamily="34" charset="0"/>
            </a:endParaRPr>
          </a:p>
        </p:txBody>
      </p:sp>
      <p:pic>
        <p:nvPicPr>
          <p:cNvPr id="8" name="Content Placeholder 7">
            <a:extLst>
              <a:ext uri="{FF2B5EF4-FFF2-40B4-BE49-F238E27FC236}">
                <a16:creationId xmlns:a16="http://schemas.microsoft.com/office/drawing/2014/main" id="{085996E0-11C3-54D9-6540-5D1E8EF70500}"/>
              </a:ext>
            </a:extLst>
          </p:cNvPr>
          <p:cNvPicPr>
            <a:picLocks noGrp="1" noChangeAspect="1"/>
          </p:cNvPicPr>
          <p:nvPr>
            <p:ph sz="half" idx="1"/>
          </p:nvPr>
        </p:nvPicPr>
        <p:blipFill>
          <a:blip r:embed="rId2"/>
          <a:stretch>
            <a:fillRect/>
          </a:stretch>
        </p:blipFill>
        <p:spPr>
          <a:xfrm>
            <a:off x="4823528" y="1690689"/>
            <a:ext cx="3268844" cy="4351338"/>
          </a:xfrm>
        </p:spPr>
      </p:pic>
      <p:sp>
        <p:nvSpPr>
          <p:cNvPr id="5" name="Footer Placeholder 4">
            <a:extLst>
              <a:ext uri="{FF2B5EF4-FFF2-40B4-BE49-F238E27FC236}">
                <a16:creationId xmlns:a16="http://schemas.microsoft.com/office/drawing/2014/main" id="{B47CD4EA-9513-A43C-CF58-21D0CBF3EECA}"/>
              </a:ext>
            </a:extLst>
          </p:cNvPr>
          <p:cNvSpPr>
            <a:spLocks noGrp="1"/>
          </p:cNvSpPr>
          <p:nvPr>
            <p:ph type="ftr" sz="quarter" idx="11"/>
          </p:nvPr>
        </p:nvSpPr>
        <p:spPr/>
        <p:txBody>
          <a:bodyPr/>
          <a:lstStyle/>
          <a:p>
            <a:r>
              <a:rPr lang="en-GB"/>
              <a:t>www.lindenplazabk.com</a:t>
            </a:r>
            <a:endParaRPr lang="en-US"/>
          </a:p>
        </p:txBody>
      </p:sp>
      <p:sp>
        <p:nvSpPr>
          <p:cNvPr id="6" name="Slide Number Placeholder 5">
            <a:extLst>
              <a:ext uri="{FF2B5EF4-FFF2-40B4-BE49-F238E27FC236}">
                <a16:creationId xmlns:a16="http://schemas.microsoft.com/office/drawing/2014/main" id="{C12E6447-C878-D91C-980B-6DBA4922F57D}"/>
              </a:ext>
            </a:extLst>
          </p:cNvPr>
          <p:cNvSpPr>
            <a:spLocks noGrp="1"/>
          </p:cNvSpPr>
          <p:nvPr>
            <p:ph type="sldNum" sz="quarter" idx="12"/>
          </p:nvPr>
        </p:nvSpPr>
        <p:spPr/>
        <p:txBody>
          <a:bodyPr/>
          <a:lstStyle/>
          <a:p>
            <a:fld id="{DC350BA9-05F5-4766-A5AF-710493189013}" type="slidenum">
              <a:rPr lang="en-US" smtClean="0"/>
              <a:t>28</a:t>
            </a:fld>
            <a:endParaRPr lang="en-US"/>
          </a:p>
        </p:txBody>
      </p:sp>
      <p:pic>
        <p:nvPicPr>
          <p:cNvPr id="10" name="Picture 9">
            <a:extLst>
              <a:ext uri="{FF2B5EF4-FFF2-40B4-BE49-F238E27FC236}">
                <a16:creationId xmlns:a16="http://schemas.microsoft.com/office/drawing/2014/main" id="{09308E6C-4AAE-92DF-A6F8-BED9299E2EC6}"/>
              </a:ext>
            </a:extLst>
          </p:cNvPr>
          <p:cNvPicPr>
            <a:picLocks noChangeAspect="1"/>
          </p:cNvPicPr>
          <p:nvPr/>
        </p:nvPicPr>
        <p:blipFill>
          <a:blip r:embed="rId3"/>
          <a:stretch>
            <a:fillRect/>
          </a:stretch>
        </p:blipFill>
        <p:spPr>
          <a:xfrm>
            <a:off x="1042655" y="1690688"/>
            <a:ext cx="3277818" cy="4351339"/>
          </a:xfrm>
          <a:prstGeom prst="rect">
            <a:avLst/>
          </a:prstGeom>
        </p:spPr>
      </p:pic>
    </p:spTree>
    <p:extLst>
      <p:ext uri="{BB962C8B-B14F-4D97-AF65-F5344CB8AC3E}">
        <p14:creationId xmlns:p14="http://schemas.microsoft.com/office/powerpoint/2010/main" val="37168973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2"/>
            <a:ext cx="3678945" cy="681162"/>
          </a:xfrm>
        </p:spPr>
        <p:txBody>
          <a:bodyPr>
            <a:normAutofit fontScale="90000"/>
          </a:bodyPr>
          <a:lstStyle/>
          <a:p>
            <a:r>
              <a:rPr lang="es-US" sz="3400" dirty="0">
                <a:solidFill>
                  <a:schemeClr val="accent4">
                    <a:lumMod val="75000"/>
                  </a:schemeClr>
                </a:solidFill>
                <a:latin typeface="Franklin Gothic Medium Cond" panose="020B0606030402020204" pitchFamily="34" charset="0"/>
              </a:rPr>
              <a:t>Actualizaciones futuras</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409903" y="903384"/>
            <a:ext cx="8339959" cy="4351338"/>
          </a:xfrm>
        </p:spPr>
        <p:txBody>
          <a:bodyPr>
            <a:normAutofit/>
          </a:bodyPr>
          <a:lstStyle/>
          <a:p>
            <a:pPr marR="0" lvl="0">
              <a:spcBef>
                <a:spcPts val="600"/>
              </a:spcBef>
              <a:spcAft>
                <a:spcPts val="0"/>
              </a:spcAft>
              <a:buFont typeface="Wingdings" panose="05000000000000000000" pitchFamily="2" charset="2"/>
              <a:buChar char="§"/>
            </a:pPr>
            <a:r>
              <a:rPr lang="es-ES" sz="2200" b="1" dirty="0">
                <a:latin typeface="Calibri Light" panose="020F0302020204030204" pitchFamily="34" charset="0"/>
                <a:ea typeface="Calibri Light" panose="020F0302020204030204" pitchFamily="34" charset="0"/>
                <a:cs typeface="Calibri Light" panose="020F0302020204030204" pitchFamily="34" charset="0"/>
              </a:rPr>
              <a:t>Las principales actualizaciones del proyecto se publicarán en</a:t>
            </a:r>
            <a:r>
              <a:rPr lang="en-US" sz="2200" b="1" dirty="0">
                <a:latin typeface="Calibri Light" panose="020F0302020204030204" pitchFamily="34" charset="0"/>
                <a:ea typeface="Calibri Light" panose="020F0302020204030204" pitchFamily="34" charset="0"/>
                <a:cs typeface="Calibri Light" panose="020F0302020204030204" pitchFamily="34" charset="0"/>
              </a:rPr>
              <a:t>: </a:t>
            </a:r>
            <a:r>
              <a:rPr lang="en-US" sz="2200" b="1" dirty="0">
                <a:latin typeface="Calibri Light" panose="020F0302020204030204" pitchFamily="34" charset="0"/>
                <a:ea typeface="Calibri Light" panose="020F0302020204030204" pitchFamily="34" charset="0"/>
                <a:cs typeface="Calibri Light" panose="020F0302020204030204" pitchFamily="34" charset="0"/>
                <a:hlinkClick r:id="rId3"/>
              </a:rPr>
              <a:t>www.lindenplazabk.com</a:t>
            </a:r>
            <a:endParaRPr lang="en-US" sz="1800" b="1" dirty="0">
              <a:latin typeface="Calibri Light" panose="020F0302020204030204" pitchFamily="34" charset="0"/>
              <a:ea typeface="Calibri Light" panose="020F0302020204030204" pitchFamily="34" charset="0"/>
              <a:cs typeface="Calibri Light" panose="020F0302020204030204" pitchFamily="34" charset="0"/>
            </a:endParaRPr>
          </a:p>
          <a:p>
            <a:pPr lvl="1">
              <a:spcBef>
                <a:spcPts val="600"/>
              </a:spcBef>
              <a:buFont typeface="Wingdings" panose="05000000000000000000" pitchFamily="2" charset="2"/>
              <a:buChar char="§"/>
            </a:pPr>
            <a:r>
              <a:rPr lang="es-ES" sz="2200" dirty="0">
                <a:latin typeface="Calibri Light" panose="020F0302020204030204" pitchFamily="34" charset="0"/>
                <a:ea typeface="Calibri Light" panose="020F0302020204030204" pitchFamily="34" charset="0"/>
                <a:cs typeface="Calibri Light" panose="020F0302020204030204" pitchFamily="34" charset="0"/>
              </a:rPr>
              <a:t>Futuras reuniones de residentes</a:t>
            </a:r>
          </a:p>
          <a:p>
            <a:pPr lvl="1">
              <a:spcBef>
                <a:spcPts val="600"/>
              </a:spcBef>
              <a:buFont typeface="Wingdings" panose="05000000000000000000" pitchFamily="2" charset="2"/>
              <a:buChar char="§"/>
            </a:pPr>
            <a:r>
              <a:rPr lang="es-ES" sz="2200" dirty="0">
                <a:latin typeface="Calibri Light" panose="020F0302020204030204" pitchFamily="34" charset="0"/>
                <a:ea typeface="Calibri Light" panose="020F0302020204030204" pitchFamily="34" charset="0"/>
                <a:cs typeface="Calibri Light" panose="020F0302020204030204" pitchFamily="34" charset="0"/>
              </a:rPr>
              <a:t>Información de rehabilitación y preguntas frecuentes</a:t>
            </a:r>
          </a:p>
          <a:p>
            <a:pPr lvl="1">
              <a:spcBef>
                <a:spcPts val="600"/>
              </a:spcBef>
              <a:buFont typeface="Wingdings" panose="05000000000000000000" pitchFamily="2" charset="2"/>
              <a:buChar char="§"/>
            </a:pPr>
            <a:r>
              <a:rPr lang="es-ES" sz="2200" dirty="0">
                <a:latin typeface="Calibri Light" panose="020F0302020204030204" pitchFamily="34" charset="0"/>
                <a:ea typeface="Calibri Light" panose="020F0302020204030204" pitchFamily="34" charset="0"/>
                <a:cs typeface="Calibri Light" panose="020F0302020204030204" pitchFamily="34" charset="0"/>
              </a:rPr>
              <a:t>Información de contacto del equipo del proyecto</a:t>
            </a:r>
            <a:endParaRPr lang="en-US" sz="2200" dirty="0">
              <a:latin typeface="Calibri Light" panose="020F0302020204030204" pitchFamily="34" charset="0"/>
              <a:ea typeface="Calibri Light" panose="020F0302020204030204" pitchFamily="34" charset="0"/>
              <a:cs typeface="Calibri Light" panose="020F0302020204030204" pitchFamily="34" charset="0"/>
            </a:endParaRPr>
          </a:p>
          <a:p>
            <a:pPr>
              <a:spcBef>
                <a:spcPts val="600"/>
              </a:spcBef>
              <a:buFont typeface="Wingdings" panose="05000000000000000000" pitchFamily="2" charset="2"/>
              <a:buChar char="§"/>
            </a:pPr>
            <a:r>
              <a:rPr lang="es-ES" sz="2200" b="1" dirty="0">
                <a:latin typeface="Calibri Light" panose="020F0302020204030204" pitchFamily="34" charset="0"/>
                <a:ea typeface="Calibri Light" panose="020F0302020204030204" pitchFamily="34" charset="0"/>
                <a:cs typeface="Calibri Light" panose="020F0302020204030204" pitchFamily="34" charset="0"/>
              </a:rPr>
              <a:t>Si está interesado en obtener más información sobre el nuevo programa Basado en Proyectos de la Sección 8 y el plan de rehabilitación, utilice el siguiente código QR e ingrese su información en el formulario y nos comunicaremos con usted.</a:t>
            </a:r>
            <a:endParaRPr lang="en-US" sz="22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350BA9-05F5-4766-A5AF-7104931890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qr code with black squares&#10;&#10;Description automatically generated">
            <a:extLst>
              <a:ext uri="{FF2B5EF4-FFF2-40B4-BE49-F238E27FC236}">
                <a16:creationId xmlns:a16="http://schemas.microsoft.com/office/drawing/2014/main" id="{9871B3F8-1BE0-FA7F-CB0C-11D354E2A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901" y="4052154"/>
            <a:ext cx="2304197" cy="2304197"/>
          </a:xfrm>
          <a:prstGeom prst="rect">
            <a:avLst/>
          </a:prstGeom>
        </p:spPr>
      </p:pic>
      <p:sp>
        <p:nvSpPr>
          <p:cNvPr id="8" name="Footer Placeholder 7">
            <a:extLst>
              <a:ext uri="{FF2B5EF4-FFF2-40B4-BE49-F238E27FC236}">
                <a16:creationId xmlns:a16="http://schemas.microsoft.com/office/drawing/2014/main" id="{7D123BB8-115F-65E2-D7DE-9D70B73EFA0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www.lindenplazabk.com</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4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3</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3153823"/>
            <a:ext cx="9153144" cy="628377"/>
          </a:xfrm>
          <a:prstGeom prst="rect">
            <a:avLst/>
          </a:prstGeom>
        </p:spPr>
        <p:txBody>
          <a:bodyPr vert="horz" wrap="square" lIns="0" tIns="12700" rIns="0" bIns="0" rtlCol="0">
            <a:spAutoFit/>
          </a:bodyPr>
          <a:lstStyle/>
          <a:p>
            <a:pPr marL="12700">
              <a:lnSpc>
                <a:spcPct val="100000"/>
              </a:lnSpc>
              <a:spcBef>
                <a:spcPts val="100"/>
              </a:spcBef>
            </a:pPr>
            <a:r>
              <a:rPr lang="es" sz="4000" b="1" i="0" strike="noStrike" cap="none" spc="270" baseline="0" dirty="0">
                <a:solidFill>
                  <a:srgbClr val="FFFFFF"/>
                </a:solidFill>
                <a:effectLst/>
                <a:latin typeface="Calibri Light"/>
                <a:ea typeface="Calibri Light"/>
                <a:cs typeface="Calibri Light"/>
              </a:rPr>
              <a:t>1:</a:t>
            </a:r>
            <a:r>
              <a:rPr lang="es" sz="4000" b="1" i="0" strike="noStrike" cap="none" spc="280" baseline="0" dirty="0">
                <a:solidFill>
                  <a:srgbClr val="FFFFFF"/>
                </a:solidFill>
                <a:effectLst/>
                <a:latin typeface="Calibri Light"/>
                <a:ea typeface="Calibri Light"/>
                <a:cs typeface="Calibri Light"/>
              </a:rPr>
              <a:t> Descripción general del proyecto</a:t>
            </a:r>
          </a:p>
        </p:txBody>
      </p:sp>
    </p:spTree>
    <p:extLst>
      <p:ext uri="{BB962C8B-B14F-4D97-AF65-F5344CB8AC3E}">
        <p14:creationId xmlns:p14="http://schemas.microsoft.com/office/powerpoint/2010/main" val="35691348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30</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dirty="0">
              <a:solidFill>
                <a:prstClr val="black"/>
              </a:solidFill>
              <a:latin typeface="Calibri Light"/>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53144" cy="683943"/>
          </a:xfrm>
          <a:prstGeom prst="rect">
            <a:avLst/>
          </a:prstGeom>
        </p:spPr>
        <p:txBody>
          <a:bodyPr vert="horz" wrap="square" lIns="0" tIns="12700" rIns="0" bIns="0" rtlCol="0">
            <a:spAutoFit/>
          </a:bodyPr>
          <a:lstStyle/>
          <a:p>
            <a:pPr marL="12700">
              <a:lnSpc>
                <a:spcPct val="100000"/>
              </a:lnSpc>
              <a:spcBef>
                <a:spcPts val="100"/>
              </a:spcBef>
            </a:pPr>
            <a:r>
              <a:rPr lang="es" sz="4400" b="1" i="0" strike="noStrike" cap="none" spc="270" baseline="0">
                <a:solidFill>
                  <a:srgbClr val="FFFFFF"/>
                </a:solidFill>
                <a:effectLst/>
                <a:latin typeface="Calibri Light"/>
                <a:ea typeface="Calibri Light"/>
                <a:cs typeface="Calibri Light"/>
              </a:rPr>
              <a:t>	</a:t>
            </a:r>
            <a:r>
              <a:rPr lang="es" sz="4400" b="1" i="0" strike="noStrike" cap="none" spc="80" baseline="0">
                <a:solidFill>
                  <a:srgbClr val="FFFFFF"/>
                </a:solidFill>
                <a:effectLst/>
                <a:latin typeface="Calibri Light"/>
                <a:ea typeface="Calibri Light"/>
                <a:cs typeface="Calibri Light"/>
              </a:rPr>
              <a:t>Gracias</a:t>
            </a:r>
          </a:p>
        </p:txBody>
      </p:sp>
    </p:spTree>
    <p:extLst>
      <p:ext uri="{BB962C8B-B14F-4D97-AF65-F5344CB8AC3E}">
        <p14:creationId xmlns:p14="http://schemas.microsoft.com/office/powerpoint/2010/main" val="42700977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4</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2097" y="320080"/>
            <a:ext cx="8748546" cy="579699"/>
          </a:xfrm>
          <a:prstGeom prst="rect">
            <a:avLst/>
          </a:prstGeom>
          <a:noFill/>
        </p:spPr>
        <p:txBody>
          <a:bodyPr wrap="square">
            <a:spAutoFit/>
          </a:bodyPr>
          <a:lstStyle/>
          <a:p>
            <a:pPr marL="457200" lvl="1" indent="0">
              <a:spcBef>
                <a:spcPts val="1800"/>
              </a:spcBef>
              <a:buNone/>
              <a:defRPr/>
            </a:pPr>
            <a:r>
              <a:rPr lang="es" sz="3200" b="0" i="0" strike="noStrike" cap="none" spc="0" baseline="0" dirty="0">
                <a:solidFill>
                  <a:srgbClr val="16537F"/>
                </a:solidFill>
                <a:effectLst/>
                <a:latin typeface="Franklin Gothic Medium Cond"/>
                <a:ea typeface="Franklin Gothic Medium Cond"/>
                <a:cs typeface="Franklin Gothic Medium Cond"/>
              </a:rPr>
              <a:t>Corregir problemas a largo plazo</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202097" y="1353879"/>
            <a:ext cx="8213792" cy="4875056"/>
          </a:xfrm>
        </p:spPr>
        <p:txBody>
          <a:bodyPr>
            <a:normAutofit/>
          </a:bodyPr>
          <a:lstStyle/>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Trabajando con la Ciudad: </a:t>
            </a:r>
            <a:r>
              <a:rPr lang="es" sz="2400" b="0" i="0" strike="noStrike" cap="none" spc="0" baseline="0" dirty="0">
                <a:solidFill>
                  <a:srgbClr val="000000"/>
                </a:solidFill>
                <a:effectLst/>
                <a:latin typeface="Calibri Light"/>
                <a:ea typeface="Calibri Light"/>
                <a:cs typeface="Calibri Light"/>
              </a:rPr>
              <a:t>HPD está trabajando con Camber Property Group para crear un plan de renovación integral que corregirá los problemas a largo plazo. </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Prioridades principales: </a:t>
            </a:r>
            <a:r>
              <a:rPr lang="es" sz="2400" b="1" i="0" strike="noStrike" cap="none" spc="0" baseline="0" dirty="0">
                <a:solidFill>
                  <a:srgbClr val="000000"/>
                </a:solidFill>
                <a:effectLst/>
                <a:latin typeface="Calibri Light"/>
                <a:ea typeface="Calibri Light"/>
                <a:cs typeface="Calibri Light"/>
              </a:rPr>
              <a:t>reparar todas las fugas de agua, erradicar el moho, revisar completamente los sistemas de calefacción y calentones, abordar problemas estructurales, mejorar cocinas y baños y mejoras de accesibilidad.</a:t>
            </a:r>
            <a:r>
              <a:rPr lang="es" sz="2400" b="1" i="0" strike="noStrike" cap="none" spc="0" baseline="0" dirty="0">
                <a:solidFill>
                  <a:srgbClr val="16537F"/>
                </a:solidFill>
                <a:effectLst/>
                <a:latin typeface="Calibri Light"/>
                <a:ea typeface="Calibri Light"/>
                <a:cs typeface="Calibri Light"/>
              </a:rPr>
              <a:t> </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Reubicación temporal:</a:t>
            </a:r>
            <a:r>
              <a:rPr lang="es" sz="2400" b="0" i="0" strike="noStrike" cap="none" spc="0" baseline="0" dirty="0">
                <a:solidFill>
                  <a:srgbClr val="000000"/>
                </a:solidFill>
                <a:effectLst/>
                <a:latin typeface="Calibri Light"/>
                <a:ea typeface="Calibri Light"/>
                <a:cs typeface="Calibri Light"/>
              </a:rPr>
              <a:t> para realizar este trabajo que corregirá los problemas centrales, será necesaria la reubicación temporal</a:t>
            </a:r>
            <a:r>
              <a:rPr lang="es" sz="2400" b="1" i="0" strike="noStrike" cap="none" spc="0" baseline="0" dirty="0">
                <a:solidFill>
                  <a:srgbClr val="000000"/>
                </a:solidFill>
                <a:effectLst/>
                <a:latin typeface="Calibri Light"/>
                <a:ea typeface="Calibri Light"/>
                <a:cs typeface="Calibri Light"/>
              </a:rPr>
              <a:t> </a:t>
            </a:r>
            <a:r>
              <a:rPr lang="es" sz="2400" b="0" i="0" strike="noStrike" cap="none" spc="0" baseline="0" dirty="0">
                <a:solidFill>
                  <a:srgbClr val="000000"/>
                </a:solidFill>
                <a:effectLst/>
                <a:latin typeface="Calibri Light"/>
                <a:ea typeface="Calibri Light"/>
                <a:cs typeface="Calibri Light"/>
              </a:rPr>
              <a:t>en el sitio. </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Sin aumento de renta: </a:t>
            </a:r>
            <a:r>
              <a:rPr lang="es" sz="2400" b="0" i="0" strike="noStrike" cap="none" spc="0" baseline="0" dirty="0">
                <a:solidFill>
                  <a:srgbClr val="000000"/>
                </a:solidFill>
                <a:effectLst/>
                <a:latin typeface="Calibri Light"/>
                <a:ea typeface="Calibri Light"/>
                <a:cs typeface="Calibri Light"/>
              </a:rPr>
              <a:t>Su renta </a:t>
            </a:r>
            <a:r>
              <a:rPr lang="es" sz="2400" b="1" i="0" strike="noStrike" cap="none" spc="0" baseline="0" dirty="0">
                <a:solidFill>
                  <a:srgbClr val="000000"/>
                </a:solidFill>
                <a:effectLst/>
                <a:latin typeface="Calibri Light"/>
                <a:ea typeface="Calibri Light"/>
                <a:cs typeface="Calibri Light"/>
              </a:rPr>
              <a:t>no</a:t>
            </a:r>
            <a:r>
              <a:rPr lang="es" sz="2400" b="0" i="0" strike="noStrike" cap="none" spc="0" baseline="0" dirty="0">
                <a:solidFill>
                  <a:srgbClr val="000000"/>
                </a:solidFill>
                <a:effectLst/>
                <a:latin typeface="Calibri Light"/>
                <a:ea typeface="Calibri Light"/>
                <a:cs typeface="Calibri Light"/>
              </a:rPr>
              <a:t> aumentará</a:t>
            </a:r>
          </a:p>
        </p:txBody>
      </p:sp>
    </p:spTree>
    <p:extLst>
      <p:ext uri="{BB962C8B-B14F-4D97-AF65-F5344CB8AC3E}">
        <p14:creationId xmlns:p14="http://schemas.microsoft.com/office/powerpoint/2010/main" val="32048234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5</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579293" y="251985"/>
            <a:ext cx="8748544" cy="579699"/>
          </a:xfrm>
          <a:prstGeom prst="rect">
            <a:avLst/>
          </a:prstGeom>
          <a:noFill/>
        </p:spPr>
        <p:txBody>
          <a:bodyPr wrap="square">
            <a:spAutoFit/>
          </a:bodyPr>
          <a:lstStyle/>
          <a:p>
            <a:r>
              <a:rPr lang="es" sz="3200" b="0" i="0" strike="noStrike" cap="none" spc="0" baseline="0">
                <a:solidFill>
                  <a:srgbClr val="16537F"/>
                </a:solidFill>
                <a:effectLst/>
                <a:latin typeface="Franklin Gothic Medium Cond"/>
                <a:ea typeface="Franklin Gothic Medium Cond"/>
                <a:cs typeface="Franklin Gothic Medium Cond"/>
              </a:rPr>
              <a:t>Generando confianza con los residentes</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133548" y="1048762"/>
            <a:ext cx="8213792" cy="5307589"/>
          </a:xfrm>
        </p:spPr>
        <p:txBody>
          <a:bodyPr>
            <a:normAutofit fontScale="92500" lnSpcReduction="10000"/>
          </a:bodyPr>
          <a:lstStyle/>
          <a:p>
            <a:pPr marL="457200" lvl="1" indent="0">
              <a:buNone/>
              <a:defRPr/>
            </a:pPr>
            <a:r>
              <a:rPr lang="es" sz="2400" b="1" i="0" strike="noStrike" cap="none" spc="0" baseline="0" dirty="0">
                <a:solidFill>
                  <a:srgbClr val="000000"/>
                </a:solidFill>
                <a:effectLst/>
                <a:latin typeface="Calibri Light"/>
                <a:ea typeface="Calibri Light"/>
                <a:cs typeface="Calibri Light"/>
              </a:rPr>
              <a:t>Elementos clave de esta transición</a:t>
            </a:r>
            <a:br>
              <a:rPr sz="2400" dirty="0"/>
            </a:br>
            <a:r>
              <a:rPr lang="es" sz="2400" b="1" i="0" strike="noStrike" cap="none" spc="0" baseline="0" dirty="0">
                <a:solidFill>
                  <a:srgbClr val="000000"/>
                </a:solidFill>
                <a:effectLst/>
                <a:latin typeface="Calibri Light"/>
                <a:ea typeface="Calibri Light"/>
                <a:cs typeface="Calibri Light"/>
              </a:rPr>
              <a:t> </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Financiamiento: </a:t>
            </a:r>
            <a:r>
              <a:rPr lang="es" sz="2400" b="0" i="0" strike="noStrike" cap="none" spc="0" baseline="0" dirty="0">
                <a:solidFill>
                  <a:srgbClr val="000000"/>
                </a:solidFill>
                <a:effectLst/>
                <a:latin typeface="Calibri Light"/>
                <a:ea typeface="Calibri Light"/>
                <a:cs typeface="Calibri Light"/>
              </a:rPr>
              <a:t>Contamos con un amplio financiamiento para completar el alcance integral del trabajo, a diferencia del financiamiento de 2009.</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Reglamentario:</a:t>
            </a:r>
            <a:r>
              <a:rPr lang="es" sz="2400" b="0" i="0" strike="noStrike" cap="none" spc="0" baseline="0" dirty="0">
                <a:solidFill>
                  <a:srgbClr val="000000"/>
                </a:solidFill>
                <a:effectLst/>
                <a:latin typeface="Calibri Light"/>
                <a:ea typeface="Calibri Light"/>
                <a:cs typeface="Calibri Light"/>
              </a:rPr>
              <a:t> Linden seguirá siendo Mitchell-Lama con supervisión y colaboración de la ciudad.</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Rentas: </a:t>
            </a:r>
            <a:r>
              <a:rPr lang="es" sz="2400" b="1" i="0" strike="noStrike" cap="none" spc="0" baseline="0" dirty="0">
                <a:solidFill>
                  <a:srgbClr val="000000"/>
                </a:solidFill>
                <a:effectLst/>
                <a:latin typeface="Calibri"/>
                <a:ea typeface="Calibri"/>
                <a:cs typeface="Calibri"/>
              </a:rPr>
              <a:t>Su renta no aumentará como resultado de este financiamiento</a:t>
            </a:r>
            <a:r>
              <a:rPr lang="es" sz="2400" b="0" i="0" strike="noStrike" cap="none" spc="0" baseline="0" dirty="0">
                <a:solidFill>
                  <a:srgbClr val="000000"/>
                </a:solidFill>
                <a:effectLst/>
                <a:latin typeface="Calibri Light"/>
                <a:ea typeface="Calibri Light"/>
                <a:cs typeface="Calibri Light"/>
              </a:rPr>
              <a:t>. </a:t>
            </a:r>
            <a:r>
              <a:rPr lang="es-ES" sz="2400" b="0" i="0" strike="noStrike" cap="none" spc="0" baseline="0" dirty="0">
                <a:solidFill>
                  <a:srgbClr val="000000"/>
                </a:solidFill>
                <a:effectLst/>
                <a:latin typeface="Calibri Light"/>
                <a:ea typeface="Calibri Light"/>
                <a:cs typeface="Calibri Light"/>
              </a:rPr>
              <a:t>Se mantendrá la supervisión regulatoria.</a:t>
            </a:r>
            <a:endParaRPr lang="es" sz="2400" b="0" i="0" strike="noStrike" cap="none" spc="0" baseline="0" dirty="0">
              <a:solidFill>
                <a:srgbClr val="000000"/>
              </a:solidFill>
              <a:effectLst/>
              <a:latin typeface="Calibri Light"/>
              <a:ea typeface="Calibri Light"/>
              <a:cs typeface="Calibri Light"/>
            </a:endParaRP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Equipo de participación de residentes: </a:t>
            </a:r>
            <a:r>
              <a:rPr lang="es" sz="2400" b="0" i="0" strike="noStrike" cap="none" spc="0" baseline="0" dirty="0">
                <a:solidFill>
                  <a:srgbClr val="000000"/>
                </a:solidFill>
                <a:effectLst/>
                <a:latin typeface="Calibri Light"/>
                <a:ea typeface="Calibri Light"/>
                <a:cs typeface="Calibri Light"/>
              </a:rPr>
              <a:t>Nos reuniremos frecuentemente con los residentes, hablaremos sobre sus inquietudes y les explicaremos con más detalle qué esperar.</a:t>
            </a:r>
          </a:p>
          <a:p>
            <a:pPr marL="742950" lvl="1" indent="-285750">
              <a:buFont typeface="Wingdings" panose="05000000000000000000" pitchFamily="2" charset="2"/>
              <a:buChar char="§"/>
              <a:defRPr/>
            </a:pPr>
            <a:r>
              <a:rPr lang="es" sz="2400" b="1" i="0" strike="noStrike" cap="none" spc="0" baseline="0" dirty="0">
                <a:solidFill>
                  <a:srgbClr val="16537F"/>
                </a:solidFill>
                <a:effectLst/>
                <a:latin typeface="Calibri Light"/>
                <a:ea typeface="Calibri Light"/>
                <a:cs typeface="Calibri Light"/>
              </a:rPr>
              <a:t>Grupos de trabajo de residentes: </a:t>
            </a:r>
            <a:r>
              <a:rPr lang="es" sz="2400" b="0" i="0" strike="noStrike" cap="none" spc="0" baseline="0" dirty="0">
                <a:solidFill>
                  <a:srgbClr val="000000"/>
                </a:solidFill>
                <a:effectLst/>
                <a:latin typeface="Calibri Light"/>
                <a:ea typeface="Calibri Light"/>
                <a:cs typeface="Calibri Light"/>
              </a:rPr>
              <a:t>Colaboremos con los residentes para obtener información detallada sobre el alcance y las fases de reparación.</a:t>
            </a:r>
          </a:p>
          <a:p>
            <a:pPr marL="1200150" lvl="2" indent="-285750">
              <a:buFont typeface="Wingdings" panose="05000000000000000000" pitchFamily="2" charset="2"/>
              <a:buChar char="§"/>
              <a:defRPr/>
            </a:pPr>
            <a:r>
              <a:rPr lang="es" sz="2200" b="0" i="0" strike="noStrike" cap="none" spc="0" baseline="0" dirty="0">
                <a:solidFill>
                  <a:srgbClr val="000000"/>
                </a:solidFill>
                <a:effectLst/>
                <a:latin typeface="Calibri Light"/>
                <a:ea typeface="Calibri Light"/>
                <a:cs typeface="Calibri Light"/>
              </a:rPr>
              <a:t>¿Qué líneas de apartamentos tienen las necesidades más críticas?</a:t>
            </a:r>
          </a:p>
          <a:p>
            <a:pPr marL="1200150" lvl="2" indent="-285750">
              <a:buFont typeface="Wingdings" panose="05000000000000000000" pitchFamily="2" charset="2"/>
              <a:buChar char="§"/>
              <a:defRPr/>
            </a:pPr>
            <a:r>
              <a:rPr lang="es-ES" sz="2200" b="0" i="0" strike="noStrike" cap="none" spc="0" baseline="0" dirty="0">
                <a:solidFill>
                  <a:srgbClr val="000000"/>
                </a:solidFill>
                <a:effectLst/>
                <a:latin typeface="Calibri Light"/>
                <a:ea typeface="Calibri Light"/>
                <a:cs typeface="Calibri Light"/>
              </a:rPr>
              <a:t>Decisiones de diseño de interiores.</a:t>
            </a:r>
            <a:endParaRPr lang="es" sz="2200" b="0" i="0" strike="noStrike" cap="none" spc="0" baseline="0" dirty="0">
              <a:solidFill>
                <a:srgbClr val="000000"/>
              </a:solidFill>
              <a:effectLst/>
              <a:latin typeface="Calibri Light"/>
              <a:ea typeface="Calibri Light"/>
              <a:cs typeface="Calibri Light"/>
            </a:endParaRPr>
          </a:p>
        </p:txBody>
      </p:sp>
    </p:spTree>
    <p:extLst>
      <p:ext uri="{BB962C8B-B14F-4D97-AF65-F5344CB8AC3E}">
        <p14:creationId xmlns:p14="http://schemas.microsoft.com/office/powerpoint/2010/main" val="41686647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6</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53144" cy="683943"/>
          </a:xfrm>
          <a:prstGeom prst="rect">
            <a:avLst/>
          </a:prstGeom>
        </p:spPr>
        <p:txBody>
          <a:bodyPr vert="horz" wrap="square" lIns="0" tIns="12700" rIns="0" bIns="0" rtlCol="0">
            <a:spAutoFit/>
          </a:bodyPr>
          <a:lstStyle/>
          <a:p>
            <a:pPr marL="12700">
              <a:lnSpc>
                <a:spcPct val="100000"/>
              </a:lnSpc>
              <a:spcBef>
                <a:spcPts val="100"/>
              </a:spcBef>
            </a:pPr>
            <a:r>
              <a:rPr lang="es" sz="4400" b="1" i="0" strike="noStrike" cap="none" spc="270" baseline="0">
                <a:solidFill>
                  <a:srgbClr val="FFFFFF"/>
                </a:solidFill>
                <a:effectLst/>
                <a:latin typeface="Calibri Light"/>
                <a:ea typeface="Calibri Light"/>
                <a:cs typeface="Calibri Light"/>
              </a:rPr>
              <a:t>2:</a:t>
            </a:r>
            <a:r>
              <a:rPr lang="es" sz="4400" b="1" i="0" strike="noStrike" cap="none" spc="280" baseline="0">
                <a:solidFill>
                  <a:srgbClr val="FFFFFF"/>
                </a:solidFill>
                <a:effectLst/>
                <a:latin typeface="Calibri Light"/>
                <a:ea typeface="Calibri Light"/>
                <a:cs typeface="Calibri Light"/>
              </a:rPr>
              <a:t> </a:t>
            </a:r>
            <a:r>
              <a:rPr lang="es" sz="4400" b="1" i="0" strike="noStrike" cap="none" spc="80" baseline="0">
                <a:solidFill>
                  <a:srgbClr val="FFFFFF"/>
                </a:solidFill>
                <a:effectLst/>
                <a:latin typeface="Calibri Light"/>
                <a:ea typeface="Calibri Light"/>
                <a:cs typeface="Calibri Light"/>
              </a:rPr>
              <a:t>Presentaciones del equipo</a:t>
            </a:r>
          </a:p>
        </p:txBody>
      </p:sp>
    </p:spTree>
    <p:extLst>
      <p:ext uri="{BB962C8B-B14F-4D97-AF65-F5344CB8AC3E}">
        <p14:creationId xmlns:p14="http://schemas.microsoft.com/office/powerpoint/2010/main" val="3520606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p:txBody>
          <a:bodyPr/>
          <a:lstStyle/>
          <a:p>
            <a:fld id="{DC350BA9-05F5-4766-A5AF-710493189013}" type="slidenum">
              <a:rPr lang="en-US" smtClean="0"/>
              <a:t>7</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09940" y="475722"/>
            <a:ext cx="8332443" cy="610210"/>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Nuevo equipo para liderar Linden Plaza</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0" y="1236408"/>
            <a:ext cx="8394970" cy="4617181"/>
          </a:xfrm>
        </p:spPr>
        <p:txBody>
          <a:bodyPr>
            <a:normAutofit fontScale="92500" lnSpcReduction="10000"/>
          </a:bodyPr>
          <a:lstStyle/>
          <a:p>
            <a:pPr marL="742950" lvl="1" indent="-285750">
              <a:buFont typeface="Wingdings" panose="05000000000000000000" pitchFamily="2" charset="2"/>
              <a:buChar char="§"/>
              <a:defRPr/>
            </a:pPr>
            <a:r>
              <a:rPr lang="es" sz="2600" b="1" i="0" strike="noStrike" cap="none" spc="0" baseline="0" dirty="0">
                <a:solidFill>
                  <a:srgbClr val="16537F"/>
                </a:solidFill>
                <a:effectLst/>
                <a:latin typeface="Calibri Light"/>
                <a:ea typeface="Calibri Light"/>
                <a:cs typeface="Calibri Light"/>
              </a:rPr>
              <a:t>Camber Property Group: </a:t>
            </a:r>
            <a:r>
              <a:rPr lang="es" sz="2600" b="0" i="0" strike="noStrike" cap="none" spc="0" baseline="0" dirty="0">
                <a:solidFill>
                  <a:srgbClr val="000000"/>
                </a:solidFill>
                <a:effectLst/>
                <a:latin typeface="Calibri Light"/>
                <a:ea typeface="Calibri Light"/>
                <a:cs typeface="Calibri Light"/>
              </a:rPr>
              <a:t>Desarrollador principal</a:t>
            </a:r>
          </a:p>
          <a:p>
            <a:pPr marL="742950" lvl="1" indent="-285750">
              <a:buFont typeface="Wingdings" panose="05000000000000000000" pitchFamily="2" charset="2"/>
              <a:buChar char="§"/>
              <a:defRPr/>
            </a:pPr>
            <a:r>
              <a:rPr lang="es" sz="2600" b="1" i="0" strike="noStrike" cap="none" spc="0" baseline="0" dirty="0">
                <a:solidFill>
                  <a:srgbClr val="16537F"/>
                </a:solidFill>
                <a:effectLst/>
                <a:latin typeface="Calibri Light"/>
                <a:ea typeface="Calibri Light"/>
                <a:cs typeface="Calibri Light"/>
              </a:rPr>
              <a:t>Gestión del Parques: </a:t>
            </a:r>
            <a:r>
              <a:rPr lang="es" sz="2600" b="0" i="0" strike="noStrike" cap="none" spc="0" baseline="0" dirty="0">
                <a:solidFill>
                  <a:srgbClr val="000000"/>
                </a:solidFill>
                <a:effectLst/>
                <a:latin typeface="Calibri Light"/>
                <a:ea typeface="Calibri Light"/>
                <a:cs typeface="Calibri Light"/>
              </a:rPr>
              <a:t>Co-Desarrollador</a:t>
            </a:r>
          </a:p>
          <a:p>
            <a:pPr marL="742950" lvl="1" indent="-285750">
              <a:buFont typeface="Wingdings" panose="05000000000000000000" pitchFamily="2" charset="2"/>
              <a:buChar char="§"/>
              <a:defRPr/>
            </a:pPr>
            <a:r>
              <a:rPr lang="es" sz="2600" b="1" i="0" strike="noStrike" cap="none" spc="0" baseline="0" dirty="0">
                <a:solidFill>
                  <a:srgbClr val="16537F"/>
                </a:solidFill>
                <a:effectLst/>
                <a:latin typeface="Calibri Light"/>
                <a:ea typeface="Calibri Light"/>
                <a:cs typeface="Calibri Light"/>
              </a:rPr>
              <a:t>Desarrollo Urbano: </a:t>
            </a:r>
            <a:r>
              <a:rPr lang="es" sz="2600" b="0" i="0" strike="noStrike" cap="none" spc="0" baseline="0" dirty="0">
                <a:solidFill>
                  <a:srgbClr val="000000"/>
                </a:solidFill>
                <a:effectLst/>
                <a:latin typeface="Calibri Light"/>
                <a:ea typeface="Calibri Light"/>
                <a:cs typeface="Calibri Light"/>
              </a:rPr>
              <a:t>Especialista en participación de residentes</a:t>
            </a:r>
          </a:p>
          <a:p>
            <a:pPr marL="742950" lvl="1" indent="-285750">
              <a:buFont typeface="Wingdings" panose="05000000000000000000" pitchFamily="2" charset="2"/>
              <a:buChar char="§"/>
              <a:defRPr/>
            </a:pPr>
            <a:r>
              <a:rPr lang="es" sz="2600" b="1" i="0" strike="noStrike" cap="none" spc="0" baseline="0" dirty="0">
                <a:solidFill>
                  <a:srgbClr val="16537F"/>
                </a:solidFill>
                <a:effectLst/>
                <a:latin typeface="Calibri Light"/>
                <a:ea typeface="Calibri Light"/>
                <a:cs typeface="Calibri Light"/>
              </a:rPr>
              <a:t>Oportunidades de vivienda ilimitadas: </a:t>
            </a:r>
            <a:r>
              <a:rPr lang="es" sz="2600" b="0" i="0" strike="noStrike" cap="none" spc="0" baseline="0" dirty="0">
                <a:solidFill>
                  <a:srgbClr val="000000"/>
                </a:solidFill>
                <a:effectLst/>
                <a:latin typeface="Calibri Light"/>
                <a:ea typeface="Calibri Light"/>
                <a:cs typeface="Calibri Light"/>
              </a:rPr>
              <a:t>Equipo de reubicación</a:t>
            </a:r>
          </a:p>
          <a:p>
            <a:pPr marL="742950" lvl="1" indent="-285750">
              <a:buFont typeface="Wingdings" panose="05000000000000000000" pitchFamily="2" charset="2"/>
              <a:buChar char="§"/>
              <a:defRPr/>
            </a:pPr>
            <a:r>
              <a:rPr lang="es" sz="2600" b="1" i="0" strike="noStrike" cap="none" spc="0" baseline="0" dirty="0">
                <a:solidFill>
                  <a:srgbClr val="16537F"/>
                </a:solidFill>
                <a:effectLst/>
                <a:latin typeface="Calibri Light"/>
                <a:ea typeface="Calibri Light"/>
                <a:cs typeface="Calibri Light"/>
              </a:rPr>
              <a:t>Gestión de cresta de onda: </a:t>
            </a:r>
            <a:r>
              <a:rPr lang="es" sz="2600" b="0" i="0" strike="noStrike" cap="none" spc="0" baseline="0" dirty="0">
                <a:solidFill>
                  <a:srgbClr val="000000"/>
                </a:solidFill>
                <a:effectLst/>
                <a:latin typeface="Calibri Light"/>
                <a:ea typeface="Calibri Light"/>
                <a:cs typeface="Calibri Light"/>
              </a:rPr>
              <a:t>Gestión de bienes</a:t>
            </a:r>
          </a:p>
          <a:p>
            <a:pPr marL="742950" lvl="1" indent="-285750">
              <a:buFont typeface="Wingdings" panose="05000000000000000000" pitchFamily="2" charset="2"/>
              <a:buChar char="§"/>
              <a:defRPr/>
            </a:pPr>
            <a:r>
              <a:rPr lang="es" sz="2600" b="1" i="0" strike="noStrike" cap="none" spc="0" baseline="0" dirty="0">
                <a:solidFill>
                  <a:srgbClr val="16537F"/>
                </a:solidFill>
                <a:effectLst/>
                <a:latin typeface="Calibri Light"/>
                <a:ea typeface="Calibri Light"/>
                <a:cs typeface="Calibri Light"/>
              </a:rPr>
              <a:t>Fifth Avenue Builders: </a:t>
            </a:r>
            <a:r>
              <a:rPr lang="es" sz="2600" b="0" i="0" strike="noStrike" cap="none" spc="0" baseline="0" dirty="0">
                <a:solidFill>
                  <a:srgbClr val="000000"/>
                </a:solidFill>
                <a:effectLst/>
                <a:latin typeface="Calibri Light"/>
                <a:ea typeface="Calibri Light"/>
                <a:cs typeface="Calibri Light"/>
              </a:rPr>
              <a:t>Contratista general</a:t>
            </a:r>
          </a:p>
          <a:p>
            <a:pPr marL="742950" lvl="1" indent="-285750">
              <a:spcBef>
                <a:spcPts val="1800"/>
              </a:spcBef>
              <a:buFont typeface="Wingdings" panose="05000000000000000000" pitchFamily="2" charset="2"/>
              <a:buChar char="§"/>
              <a:defRPr/>
            </a:pPr>
            <a:r>
              <a:rPr lang="es" sz="2600" b="0" i="0" strike="noStrike" cap="none" spc="0" baseline="0" dirty="0">
                <a:solidFill>
                  <a:srgbClr val="000000"/>
                </a:solidFill>
                <a:effectLst/>
                <a:latin typeface="Calibri Light"/>
                <a:ea typeface="Calibri Light"/>
                <a:cs typeface="Calibri Light"/>
              </a:rPr>
              <a:t>Amplia experiencia en desarrollo, construcción y propiedad de viviendas multifamiliares asequibles y de ingresos mixtos en toda el área metropolitana de Nueva York.</a:t>
            </a:r>
          </a:p>
          <a:p>
            <a:pPr marL="742950" lvl="1" indent="-285750">
              <a:buFont typeface="Wingdings" panose="05000000000000000000" pitchFamily="2" charset="2"/>
              <a:buChar char="§"/>
              <a:defRPr/>
            </a:pPr>
            <a:r>
              <a:rPr lang="es" sz="2600" b="0" i="0" strike="noStrike" cap="none" spc="0" baseline="0" dirty="0">
                <a:solidFill>
                  <a:srgbClr val="000000"/>
                </a:solidFill>
                <a:effectLst/>
                <a:latin typeface="Calibri Light"/>
                <a:ea typeface="Calibri Light"/>
                <a:cs typeface="Calibri Light"/>
              </a:rPr>
              <a:t>El equipo del proyecto tiene una experiencia significativa en la preservación y construcción de viviendas subsidiadas y asequibles.</a:t>
            </a:r>
          </a:p>
        </p:txBody>
      </p:sp>
    </p:spTree>
    <p:extLst>
      <p:ext uri="{BB962C8B-B14F-4D97-AF65-F5344CB8AC3E}">
        <p14:creationId xmlns:p14="http://schemas.microsoft.com/office/powerpoint/2010/main" val="34750617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64EB25-33C6-B9C5-D87F-B1DD0FA1330E}"/>
              </a:ext>
            </a:extLst>
          </p:cNvPr>
          <p:cNvSpPr>
            <a:spLocks noGrp="1"/>
          </p:cNvSpPr>
          <p:nvPr>
            <p:ph type="sldNum" sz="quarter" idx="12"/>
          </p:nvPr>
        </p:nvSpPr>
        <p:spPr/>
        <p:txBody>
          <a:bodyPr/>
          <a:lstStyle/>
          <a:p>
            <a:fld id="{DC350BA9-05F5-4766-A5AF-710493189013}" type="slidenum">
              <a:rPr lang="en-US" smtClean="0"/>
              <a:t>8</a:t>
            </a:fld>
            <a:endParaRPr lang="en-US"/>
          </a:p>
        </p:txBody>
      </p:sp>
      <p:pic>
        <p:nvPicPr>
          <p:cNvPr id="10" name="Picture 9" descr="A picture containing vector graphics&#10;&#10;Description generated with high confidence">
            <a:extLst>
              <a:ext uri="{FF2B5EF4-FFF2-40B4-BE49-F238E27FC236}">
                <a16:creationId xmlns:a16="http://schemas.microsoft.com/office/drawing/2014/main" id="{6FD770DC-66FC-A52A-AE14-22022074F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188" y="136524"/>
            <a:ext cx="2169923" cy="1016853"/>
          </a:xfrm>
          <a:prstGeom prst="rect">
            <a:avLst/>
          </a:prstGeom>
        </p:spPr>
      </p:pic>
      <p:sp>
        <p:nvSpPr>
          <p:cNvPr id="12" name="TextBox 11">
            <a:extLst>
              <a:ext uri="{FF2B5EF4-FFF2-40B4-BE49-F238E27FC236}">
                <a16:creationId xmlns:a16="http://schemas.microsoft.com/office/drawing/2014/main" id="{E182247B-2197-2A75-DA74-F9201AD1FF79}"/>
              </a:ext>
            </a:extLst>
          </p:cNvPr>
          <p:cNvSpPr txBox="1"/>
          <p:nvPr/>
        </p:nvSpPr>
        <p:spPr>
          <a:xfrm>
            <a:off x="717558" y="375506"/>
            <a:ext cx="6151451" cy="610210"/>
          </a:xfrm>
          <a:prstGeom prst="rect">
            <a:avLst/>
          </a:prstGeom>
          <a:noFill/>
        </p:spPr>
        <p:txBody>
          <a:bodyPr wrap="square">
            <a:spAutoFit/>
          </a:bodyPr>
          <a:lstStyle/>
          <a:p>
            <a:r>
              <a:rPr lang="es" sz="3400" b="0" i="0" strike="noStrike" cap="none" spc="0" baseline="0">
                <a:solidFill>
                  <a:srgbClr val="16537F"/>
                </a:solidFill>
                <a:effectLst/>
                <a:latin typeface="Franklin Gothic Medium Cond"/>
                <a:ea typeface="Franklin Gothic Medium Cond"/>
                <a:cs typeface="Franklin Gothic Medium Cond"/>
              </a:rPr>
              <a:t>Desarrollador principal </a:t>
            </a:r>
          </a:p>
        </p:txBody>
      </p:sp>
      <p:sp>
        <p:nvSpPr>
          <p:cNvPr id="2" name="Content Placeholder 28">
            <a:extLst>
              <a:ext uri="{FF2B5EF4-FFF2-40B4-BE49-F238E27FC236}">
                <a16:creationId xmlns:a16="http://schemas.microsoft.com/office/drawing/2014/main" id="{4999D4A8-6DC6-6F52-33BE-7469DBC9BF4D}"/>
              </a:ext>
            </a:extLst>
          </p:cNvPr>
          <p:cNvSpPr txBox="1"/>
          <p:nvPr/>
        </p:nvSpPr>
        <p:spPr>
          <a:xfrm>
            <a:off x="406275" y="1283628"/>
            <a:ext cx="7699500" cy="4993347"/>
          </a:xfrm>
          <a:prstGeom prst="rect">
            <a:avLst/>
          </a:prstGeom>
        </p:spPr>
        <p:txBody>
          <a:bodyPr vert="horz" lIns="91440" tIns="45720" rIns="91440" bIns="45720" rtlCol="0">
            <a:normAutofit fontScale="8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es" sz="2400" b="1" i="0" strike="noStrike" cap="none" spc="0" baseline="0" dirty="0">
                <a:solidFill>
                  <a:srgbClr val="16537F"/>
                </a:solidFill>
                <a:effectLst/>
                <a:latin typeface="Calibri Light"/>
                <a:ea typeface="Calibri Light"/>
                <a:cs typeface="Calibri Light"/>
              </a:rPr>
              <a:t>Camber es líder en el área metropolitana de la ciudad de Nueva York en la preservación y creación de viviendas asequibles. </a:t>
            </a:r>
          </a:p>
          <a:p>
            <a:pPr marL="914400" lvl="2" indent="-457200">
              <a:spcBef>
                <a:spcPts val="1200"/>
              </a:spcBef>
              <a:defRPr/>
            </a:pPr>
            <a:r>
              <a:rPr lang="es" sz="2400" b="0" i="0" strike="noStrike" cap="none" spc="0" baseline="0" dirty="0">
                <a:solidFill>
                  <a:srgbClr val="000000"/>
                </a:solidFill>
                <a:effectLst/>
                <a:latin typeface="Calibri Light"/>
                <a:ea typeface="Calibri Light"/>
                <a:cs typeface="Calibri Light"/>
              </a:rPr>
              <a:t>Más de 9,000 unidades de viviendas asequibles preservadas</a:t>
            </a:r>
          </a:p>
          <a:p>
            <a:pPr marL="914400" lvl="2" indent="-457200">
              <a:defRPr/>
            </a:pPr>
            <a:r>
              <a:rPr lang="es" sz="2400" b="0" i="0" strike="noStrike" cap="none" spc="0" baseline="0" dirty="0">
                <a:solidFill>
                  <a:srgbClr val="000000"/>
                </a:solidFill>
                <a:effectLst/>
                <a:latin typeface="Calibri Light"/>
                <a:ea typeface="Calibri Light"/>
                <a:cs typeface="Calibri Light"/>
              </a:rPr>
              <a:t>Edenwald Houses (2,035 unidades, 42 edificios)</a:t>
            </a:r>
          </a:p>
          <a:p>
            <a:pPr marL="914400" lvl="2" indent="-457200">
              <a:defRPr/>
            </a:pPr>
            <a:r>
              <a:rPr lang="es" sz="2400" b="0" i="0" strike="noStrike" cap="none" spc="0" baseline="0" dirty="0">
                <a:solidFill>
                  <a:srgbClr val="000000"/>
                </a:solidFill>
                <a:effectLst/>
                <a:latin typeface="Calibri Light"/>
                <a:ea typeface="Calibri Light"/>
                <a:cs typeface="Calibri Light"/>
              </a:rPr>
              <a:t>Baychester/Murphy (721 unidades)</a:t>
            </a:r>
          </a:p>
          <a:p>
            <a:pPr marL="914400" lvl="2" indent="-457200">
              <a:defRPr/>
            </a:pPr>
            <a:r>
              <a:rPr lang="es" sz="2400" b="0" i="0" strike="noStrike" cap="none" spc="0" baseline="0" dirty="0">
                <a:solidFill>
                  <a:srgbClr val="000000"/>
                </a:solidFill>
                <a:effectLst/>
                <a:latin typeface="Calibri Light"/>
                <a:ea typeface="Calibri Light"/>
                <a:cs typeface="Calibri Light"/>
              </a:rPr>
              <a:t>Cocinas nuevas, baños nuevos, pisos modernos, centros comunitarios actualizados, trabajos de fachada y techo</a:t>
            </a:r>
          </a:p>
          <a:p>
            <a:pPr marL="457200" lvl="1" indent="0">
              <a:spcBef>
                <a:spcPts val="1200"/>
              </a:spcBef>
              <a:buFont typeface="Arial" panose="020B0604020202020204" pitchFamily="34" charset="0"/>
              <a:buNone/>
              <a:defRPr/>
            </a:pPr>
            <a:r>
              <a:rPr lang="es" sz="2400" b="1" i="0" strike="noStrike" cap="none" spc="0" baseline="0" dirty="0">
                <a:solidFill>
                  <a:srgbClr val="16537F"/>
                </a:solidFill>
                <a:effectLst/>
                <a:latin typeface="Calibri Light"/>
                <a:ea typeface="Calibri Light"/>
                <a:cs typeface="Calibri Light"/>
              </a:rPr>
              <a:t>Experiencia específica en rehabilitación Mitchell-Lama de Nueva York</a:t>
            </a:r>
          </a:p>
          <a:p>
            <a:pPr marL="914400" lvl="2" indent="-457200">
              <a:defRPr/>
            </a:pPr>
            <a:r>
              <a:rPr lang="es" sz="2400" b="0" i="0" strike="noStrike" cap="none" spc="0" baseline="0" dirty="0">
                <a:solidFill>
                  <a:srgbClr val="000000"/>
                </a:solidFill>
                <a:effectLst/>
                <a:latin typeface="Calibri Light"/>
                <a:ea typeface="Calibri Light"/>
                <a:cs typeface="Calibri Light"/>
              </a:rPr>
              <a:t>Stevenson Commons (948 unidades)</a:t>
            </a:r>
          </a:p>
          <a:p>
            <a:pPr marL="914400" lvl="2" indent="-457200">
              <a:defRPr/>
            </a:pPr>
            <a:r>
              <a:rPr lang="es" sz="2400" b="0" i="0" strike="noStrike" cap="none" spc="0" baseline="0" dirty="0">
                <a:solidFill>
                  <a:srgbClr val="000000"/>
                </a:solidFill>
                <a:effectLst/>
                <a:latin typeface="Calibri Light"/>
                <a:ea typeface="Calibri Light"/>
                <a:cs typeface="Calibri Light"/>
              </a:rPr>
              <a:t>Twin Parks Portfolio (1,275 unidades)</a:t>
            </a:r>
          </a:p>
          <a:p>
            <a:pPr marL="914400" lvl="2" indent="-457200">
              <a:defRPr/>
            </a:pPr>
            <a:r>
              <a:rPr lang="es" sz="2400" b="0" i="0" strike="noStrike" cap="none" spc="0" baseline="0" dirty="0">
                <a:solidFill>
                  <a:srgbClr val="000000"/>
                </a:solidFill>
                <a:effectLst/>
                <a:latin typeface="Calibri Light"/>
                <a:ea typeface="Calibri Light"/>
                <a:cs typeface="Calibri Light"/>
              </a:rPr>
              <a:t>Carol Gardens (314 unidades)</a:t>
            </a:r>
          </a:p>
          <a:p>
            <a:pPr marL="914400" lvl="2" indent="-457200">
              <a:defRPr/>
            </a:pPr>
            <a:r>
              <a:rPr lang="es" sz="2400" b="0" i="0" strike="noStrike" cap="none" spc="0" baseline="0" dirty="0">
                <a:solidFill>
                  <a:srgbClr val="000000"/>
                </a:solidFill>
                <a:effectLst/>
                <a:latin typeface="Calibri Light"/>
                <a:ea typeface="Calibri Light"/>
                <a:cs typeface="Calibri Light"/>
              </a:rPr>
              <a:t>Stratford Tower (129 unidades)</a:t>
            </a:r>
          </a:p>
          <a:p>
            <a:pPr marL="457200" lvl="2" indent="0">
              <a:spcBef>
                <a:spcPts val="1200"/>
              </a:spcBef>
              <a:buNone/>
              <a:defRPr/>
            </a:pPr>
            <a:r>
              <a:rPr lang="es" sz="2400" b="1" i="0" strike="noStrike" cap="none" spc="0" baseline="0" dirty="0">
                <a:solidFill>
                  <a:srgbClr val="16537F"/>
                </a:solidFill>
                <a:effectLst/>
                <a:latin typeface="Calibri Light"/>
                <a:ea typeface="Calibri Light"/>
                <a:cs typeface="Calibri Light"/>
              </a:rPr>
              <a:t>Experiencia en construcción nueva</a:t>
            </a:r>
          </a:p>
          <a:p>
            <a:pPr marL="914400" lvl="2" indent="-457200">
              <a:lnSpc>
                <a:spcPct val="100000"/>
              </a:lnSpc>
              <a:defRPr/>
            </a:pPr>
            <a:r>
              <a:rPr lang="es" sz="2400" b="0" i="0" strike="noStrike" cap="none" spc="0" baseline="0" dirty="0">
                <a:solidFill>
                  <a:srgbClr val="000000"/>
                </a:solidFill>
                <a:effectLst/>
                <a:latin typeface="Calibri Light"/>
                <a:ea typeface="Calibri Light"/>
                <a:cs typeface="Calibri Light"/>
              </a:rPr>
              <a:t>7 proyectos terminados o en construcción</a:t>
            </a:r>
          </a:p>
          <a:p>
            <a:pPr marL="914400" lvl="2" indent="-457200">
              <a:lnSpc>
                <a:spcPct val="100000"/>
              </a:lnSpc>
              <a:defRPr/>
            </a:pPr>
            <a:r>
              <a:rPr lang="es" sz="2400" b="0" i="0" strike="noStrike" cap="none" spc="0" baseline="0" dirty="0">
                <a:solidFill>
                  <a:srgbClr val="000000"/>
                </a:solidFill>
                <a:effectLst/>
                <a:latin typeface="Calibri Light"/>
                <a:ea typeface="Calibri Light"/>
                <a:cs typeface="Calibri Light"/>
              </a:rPr>
              <a:t>Alcance: rentas para personas de bajos ingresos hasta propiedad de vivienda asequible</a:t>
            </a:r>
          </a:p>
          <a:p>
            <a:pPr marL="457200" lvl="2" indent="0">
              <a:buNone/>
              <a:defRPr/>
            </a:pPr>
            <a:endParaRPr lang="en-US" sz="2400" b="1" dirty="0">
              <a:solidFill>
                <a:schemeClr val="accent4">
                  <a:lumMod val="75000"/>
                </a:schemeClr>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3878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a city&#10;&#10;Description automatically generated">
            <a:extLst>
              <a:ext uri="{FF2B5EF4-FFF2-40B4-BE49-F238E27FC236}">
                <a16:creationId xmlns:a16="http://schemas.microsoft.com/office/drawing/2014/main" id="{11642917-C7D3-F5C4-69EC-A165344136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141" t="13293" r="-2920"/>
          <a:stretch>
            <a:fillRect/>
          </a:stretch>
        </p:blipFill>
        <p:spPr>
          <a:xfrm>
            <a:off x="3295650" y="0"/>
            <a:ext cx="6075826" cy="6858000"/>
          </a:xfrm>
        </p:spPr>
      </p:pic>
      <p:sp>
        <p:nvSpPr>
          <p:cNvPr id="4" name="Slide Number Placeholder 3">
            <a:extLst>
              <a:ext uri="{FF2B5EF4-FFF2-40B4-BE49-F238E27FC236}">
                <a16:creationId xmlns:a16="http://schemas.microsoft.com/office/drawing/2014/main" id="{CD030387-DF05-4895-72D0-D766CA6C8CA0}"/>
              </a:ext>
            </a:extLst>
          </p:cNvPr>
          <p:cNvSpPr>
            <a:spLocks noGrp="1"/>
          </p:cNvSpPr>
          <p:nvPr>
            <p:ph type="sldNum" sz="quarter" idx="12"/>
          </p:nvPr>
        </p:nvSpPr>
        <p:spPr>
          <a:xfrm>
            <a:off x="6457950" y="6118226"/>
            <a:ext cx="2057400" cy="365125"/>
          </a:xfrm>
        </p:spPr>
        <p:txBody>
          <a:bodyPr/>
          <a:lstStyle/>
          <a:p>
            <a:fld id="{DC350BA9-05F5-4766-A5AF-710493189013}" type="slidenum">
              <a:rPr lang="en-US" smtClean="0"/>
              <a:t>9</a:t>
            </a:fld>
            <a:endParaRPr lang="en-US"/>
          </a:p>
        </p:txBody>
      </p:sp>
      <p:pic>
        <p:nvPicPr>
          <p:cNvPr id="8" name="Graphic 7" descr="Marker with solid fill">
            <a:extLst>
              <a:ext uri="{FF2B5EF4-FFF2-40B4-BE49-F238E27FC236}">
                <a16:creationId xmlns:a16="http://schemas.microsoft.com/office/drawing/2014/main" id="{8D5080DD-823C-3729-1D95-6E45A46F2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8" y="3849023"/>
            <a:ext cx="379398" cy="379398"/>
          </a:xfrm>
          <a:prstGeom prst="rect">
            <a:avLst/>
          </a:prstGeom>
        </p:spPr>
      </p:pic>
      <p:pic>
        <p:nvPicPr>
          <p:cNvPr id="9" name="Graphic 8" descr="Marker with solid fill">
            <a:extLst>
              <a:ext uri="{FF2B5EF4-FFF2-40B4-BE49-F238E27FC236}">
                <a16:creationId xmlns:a16="http://schemas.microsoft.com/office/drawing/2014/main" id="{95C1EA9A-84A7-B105-203B-9FAE5DF2B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839" y="4528961"/>
            <a:ext cx="379398" cy="379398"/>
          </a:xfrm>
          <a:prstGeom prst="rect">
            <a:avLst/>
          </a:prstGeom>
        </p:spPr>
      </p:pic>
      <p:pic>
        <p:nvPicPr>
          <p:cNvPr id="10" name="Graphic 9" descr="Marker with solid fill">
            <a:extLst>
              <a:ext uri="{FF2B5EF4-FFF2-40B4-BE49-F238E27FC236}">
                <a16:creationId xmlns:a16="http://schemas.microsoft.com/office/drawing/2014/main" id="{791B19BA-E905-9CD1-7C20-78DCB00C9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102" y="5373858"/>
            <a:ext cx="379398" cy="379398"/>
          </a:xfrm>
          <a:prstGeom prst="rect">
            <a:avLst/>
          </a:prstGeom>
        </p:spPr>
      </p:pic>
      <p:pic>
        <p:nvPicPr>
          <p:cNvPr id="11" name="Graphic 10" descr="Marker with solid fill">
            <a:extLst>
              <a:ext uri="{FF2B5EF4-FFF2-40B4-BE49-F238E27FC236}">
                <a16:creationId xmlns:a16="http://schemas.microsoft.com/office/drawing/2014/main" id="{325D7B5E-08FF-27E3-78DC-589DEB0A9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220" y="4718660"/>
            <a:ext cx="379398" cy="379398"/>
          </a:xfrm>
          <a:prstGeom prst="rect">
            <a:avLst/>
          </a:prstGeom>
        </p:spPr>
      </p:pic>
      <p:pic>
        <p:nvPicPr>
          <p:cNvPr id="14" name="Graphic 13" descr="Marker with solid fill">
            <a:extLst>
              <a:ext uri="{FF2B5EF4-FFF2-40B4-BE49-F238E27FC236}">
                <a16:creationId xmlns:a16="http://schemas.microsoft.com/office/drawing/2014/main" id="{42E99003-454D-8329-4573-950D7CE42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765" y="1960549"/>
            <a:ext cx="379398" cy="379398"/>
          </a:xfrm>
          <a:prstGeom prst="rect">
            <a:avLst/>
          </a:prstGeom>
        </p:spPr>
      </p:pic>
      <p:pic>
        <p:nvPicPr>
          <p:cNvPr id="15" name="Graphic 14" descr="Marker with solid fill">
            <a:extLst>
              <a:ext uri="{FF2B5EF4-FFF2-40B4-BE49-F238E27FC236}">
                <a16:creationId xmlns:a16="http://schemas.microsoft.com/office/drawing/2014/main" id="{2F5AA9EE-D6B8-6AFB-B2F2-2269F7FA5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656" y="983496"/>
            <a:ext cx="379398" cy="379398"/>
          </a:xfrm>
          <a:prstGeom prst="rect">
            <a:avLst/>
          </a:prstGeom>
        </p:spPr>
      </p:pic>
      <p:pic>
        <p:nvPicPr>
          <p:cNvPr id="16" name="Graphic 15" descr="Marker with solid fill">
            <a:extLst>
              <a:ext uri="{FF2B5EF4-FFF2-40B4-BE49-F238E27FC236}">
                <a16:creationId xmlns:a16="http://schemas.microsoft.com/office/drawing/2014/main" id="{BDE0588C-080F-ADC9-F6E7-20AFC898E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344" y="1796218"/>
            <a:ext cx="379398" cy="379398"/>
          </a:xfrm>
          <a:prstGeom prst="rect">
            <a:avLst/>
          </a:prstGeom>
        </p:spPr>
      </p:pic>
      <p:pic>
        <p:nvPicPr>
          <p:cNvPr id="17" name="Graphic 16" descr="Marker with solid fill">
            <a:extLst>
              <a:ext uri="{FF2B5EF4-FFF2-40B4-BE49-F238E27FC236}">
                <a16:creationId xmlns:a16="http://schemas.microsoft.com/office/drawing/2014/main" id="{D6318390-C5F2-45A2-118B-A8D02CD66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405" y="1606519"/>
            <a:ext cx="379398" cy="379398"/>
          </a:xfrm>
          <a:prstGeom prst="rect">
            <a:avLst/>
          </a:prstGeom>
        </p:spPr>
      </p:pic>
      <p:pic>
        <p:nvPicPr>
          <p:cNvPr id="21" name="Graphic 20" descr="Marker with solid fill">
            <a:extLst>
              <a:ext uri="{FF2B5EF4-FFF2-40B4-BE49-F238E27FC236}">
                <a16:creationId xmlns:a16="http://schemas.microsoft.com/office/drawing/2014/main" id="{40F15F79-A8FD-0EFA-F6DE-2A2F9A910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356" y="222375"/>
            <a:ext cx="379398" cy="379398"/>
          </a:xfrm>
          <a:prstGeom prst="rect">
            <a:avLst/>
          </a:prstGeom>
        </p:spPr>
      </p:pic>
      <p:pic>
        <p:nvPicPr>
          <p:cNvPr id="22" name="Graphic 21" descr="Marker with solid fill">
            <a:extLst>
              <a:ext uri="{FF2B5EF4-FFF2-40B4-BE49-F238E27FC236}">
                <a16:creationId xmlns:a16="http://schemas.microsoft.com/office/drawing/2014/main" id="{E9EF0445-8056-1B12-7BE3-A23B42FA0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272" y="246749"/>
            <a:ext cx="379398" cy="379398"/>
          </a:xfrm>
          <a:prstGeom prst="rect">
            <a:avLst/>
          </a:prstGeom>
        </p:spPr>
      </p:pic>
      <p:pic>
        <p:nvPicPr>
          <p:cNvPr id="23" name="Graphic 22" descr="Marker with solid fill">
            <a:extLst>
              <a:ext uri="{FF2B5EF4-FFF2-40B4-BE49-F238E27FC236}">
                <a16:creationId xmlns:a16="http://schemas.microsoft.com/office/drawing/2014/main" id="{22598CA0-0F88-C826-E1CF-B246C5C17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554" y="5956147"/>
            <a:ext cx="379398" cy="379398"/>
          </a:xfrm>
          <a:prstGeom prst="rect">
            <a:avLst/>
          </a:prstGeom>
        </p:spPr>
      </p:pic>
      <p:pic>
        <p:nvPicPr>
          <p:cNvPr id="24" name="Graphic 23" descr="Marker with solid fill">
            <a:extLst>
              <a:ext uri="{FF2B5EF4-FFF2-40B4-BE49-F238E27FC236}">
                <a16:creationId xmlns:a16="http://schemas.microsoft.com/office/drawing/2014/main" id="{668539A3-9501-130E-BD35-D715D7820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856" y="1878064"/>
            <a:ext cx="379398" cy="379398"/>
          </a:xfrm>
          <a:prstGeom prst="rect">
            <a:avLst/>
          </a:prstGeom>
        </p:spPr>
      </p:pic>
      <p:pic>
        <p:nvPicPr>
          <p:cNvPr id="25" name="Graphic 24" descr="Marker with solid fill">
            <a:extLst>
              <a:ext uri="{FF2B5EF4-FFF2-40B4-BE49-F238E27FC236}">
                <a16:creationId xmlns:a16="http://schemas.microsoft.com/office/drawing/2014/main" id="{DA296EF0-B0BA-0EA3-364F-42B3EE020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677" y="3934395"/>
            <a:ext cx="379398" cy="379398"/>
          </a:xfrm>
          <a:prstGeom prst="rect">
            <a:avLst/>
          </a:prstGeom>
        </p:spPr>
      </p:pic>
      <p:pic>
        <p:nvPicPr>
          <p:cNvPr id="26" name="Graphic 25" descr="Marker with solid fill">
            <a:extLst>
              <a:ext uri="{FF2B5EF4-FFF2-40B4-BE49-F238E27FC236}">
                <a16:creationId xmlns:a16="http://schemas.microsoft.com/office/drawing/2014/main" id="{24E247C5-B3D6-F8C6-DE9C-990365F51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3" y="4375111"/>
            <a:ext cx="759272" cy="759272"/>
          </a:xfrm>
          <a:prstGeom prst="rect">
            <a:avLst/>
          </a:prstGeom>
        </p:spPr>
      </p:pic>
      <p:sp>
        <p:nvSpPr>
          <p:cNvPr id="29" name="Content Placeholder 28">
            <a:extLst>
              <a:ext uri="{FF2B5EF4-FFF2-40B4-BE49-F238E27FC236}">
                <a16:creationId xmlns:a16="http://schemas.microsoft.com/office/drawing/2014/main" id="{77672762-6F40-ED3B-D443-974EB53E5757}"/>
              </a:ext>
            </a:extLst>
          </p:cNvPr>
          <p:cNvSpPr txBox="1"/>
          <p:nvPr/>
        </p:nvSpPr>
        <p:spPr>
          <a:xfrm>
            <a:off x="486899" y="2282862"/>
            <a:ext cx="2959155" cy="4199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spcBef>
                <a:spcPts val="600"/>
              </a:spcBef>
              <a:buFont typeface="Arial" panose="020B0604020202020204" pitchFamily="34" charset="0"/>
              <a:buNone/>
              <a:defRPr/>
            </a:pPr>
            <a:endParaRPr lang="en-US" sz="2000" b="1" dirty="0">
              <a:solidFill>
                <a:prstClr val="black"/>
              </a:solidFill>
              <a:latin typeface="Calibri Light"/>
              <a:cs typeface="Times New Roman" panose="02020603050405020304" pitchFamily="18" charset="0"/>
            </a:endParaRPr>
          </a:p>
          <a:p>
            <a:pPr marL="228600" lvl="1" indent="0">
              <a:spcBef>
                <a:spcPts val="600"/>
              </a:spcBef>
              <a:buFont typeface="Arial" panose="020B0604020202020204" pitchFamily="34" charset="0"/>
              <a:buNone/>
              <a:defRPr/>
            </a:pPr>
            <a:r>
              <a:rPr lang="es" sz="1800" b="1" i="0" strike="noStrike" cap="none" spc="0" baseline="0" dirty="0">
                <a:solidFill>
                  <a:srgbClr val="000000"/>
                </a:solidFill>
                <a:effectLst/>
                <a:latin typeface="Calibri Light"/>
                <a:ea typeface="Calibri Light"/>
                <a:cs typeface="Calibri Light"/>
              </a:rPr>
              <a:t>Mitchell Lama </a:t>
            </a:r>
          </a:p>
          <a:p>
            <a:pPr marL="228600" lvl="1" indent="0">
              <a:buFont typeface="Arial" panose="020B0604020202020204" pitchFamily="34" charset="0"/>
              <a:buNone/>
              <a:defRPr/>
            </a:pPr>
            <a:r>
              <a:rPr lang="es" sz="1800" b="1" i="0" strike="noStrike" cap="none" spc="0" baseline="0" dirty="0">
                <a:solidFill>
                  <a:srgbClr val="000000"/>
                </a:solidFill>
                <a:effectLst/>
                <a:latin typeface="Calibri Light"/>
                <a:ea typeface="Calibri Light"/>
                <a:cs typeface="Calibri Light"/>
              </a:rPr>
              <a:t>Proyectos (2,667 Unidades)</a:t>
            </a:r>
          </a:p>
          <a:p>
            <a:pPr marL="228600" lvl="1" indent="0">
              <a:spcBef>
                <a:spcPts val="2400"/>
              </a:spcBef>
              <a:buFont typeface="Arial" panose="020B0604020202020204" pitchFamily="34" charset="0"/>
              <a:buNone/>
              <a:defRPr/>
            </a:pPr>
            <a:r>
              <a:rPr lang="es" sz="1800" b="1" i="0" strike="noStrike" cap="none" spc="0" baseline="0" dirty="0">
                <a:solidFill>
                  <a:srgbClr val="000000"/>
                </a:solidFill>
                <a:effectLst/>
                <a:latin typeface="Calibri Light"/>
                <a:ea typeface="Calibri Light"/>
                <a:cs typeface="Calibri Light"/>
              </a:rPr>
              <a:t>Proyectos de preservación (8,668 Unidades)</a:t>
            </a:r>
          </a:p>
          <a:p>
            <a:pPr marL="228600" lvl="1" indent="0">
              <a:spcBef>
                <a:spcPts val="2400"/>
              </a:spcBef>
              <a:buFont typeface="Arial" panose="020B0604020202020204" pitchFamily="34" charset="0"/>
              <a:buNone/>
              <a:defRPr/>
            </a:pPr>
            <a:r>
              <a:rPr lang="es" sz="1800" b="1" i="0" strike="noStrike" cap="none" spc="0" baseline="0" dirty="0">
                <a:solidFill>
                  <a:srgbClr val="000000"/>
                </a:solidFill>
                <a:effectLst/>
                <a:latin typeface="Calibri Light"/>
                <a:ea typeface="Calibri Light"/>
                <a:cs typeface="Calibri Light"/>
              </a:rPr>
              <a:t>Proyectos de construcción nueva (990 Unidades)</a:t>
            </a:r>
          </a:p>
          <a:p>
            <a:pPr marL="228600" lvl="1" indent="0">
              <a:buFont typeface="Arial" panose="020B0604020202020204" pitchFamily="34" charset="0"/>
              <a:buNone/>
              <a:defRPr/>
            </a:pPr>
            <a:endParaRPr lang="en-US" b="1" dirty="0">
              <a:solidFill>
                <a:prstClr val="black"/>
              </a:solidFill>
              <a:latin typeface="Calibri Light"/>
              <a:cs typeface="Times New Roman" panose="02020603050405020304" pitchFamily="18" charset="0"/>
            </a:endParaRPr>
          </a:p>
        </p:txBody>
      </p:sp>
      <p:pic>
        <p:nvPicPr>
          <p:cNvPr id="32" name="Graphic 31" descr="Marker with solid fill">
            <a:extLst>
              <a:ext uri="{FF2B5EF4-FFF2-40B4-BE49-F238E27FC236}">
                <a16:creationId xmlns:a16="http://schemas.microsoft.com/office/drawing/2014/main" id="{8FEE19B1-9577-788D-937D-BB31337D9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5" y="3479610"/>
            <a:ext cx="692910" cy="692910"/>
          </a:xfrm>
          <a:prstGeom prst="rect">
            <a:avLst/>
          </a:prstGeom>
        </p:spPr>
      </p:pic>
      <p:sp>
        <p:nvSpPr>
          <p:cNvPr id="2" name="TextBox 1">
            <a:extLst>
              <a:ext uri="{FF2B5EF4-FFF2-40B4-BE49-F238E27FC236}">
                <a16:creationId xmlns:a16="http://schemas.microsoft.com/office/drawing/2014/main" id="{D750562D-1FD9-9371-A51B-325D7209B722}"/>
              </a:ext>
            </a:extLst>
          </p:cNvPr>
          <p:cNvSpPr txBox="1"/>
          <p:nvPr/>
        </p:nvSpPr>
        <p:spPr>
          <a:xfrm>
            <a:off x="525731" y="1346115"/>
            <a:ext cx="2959155" cy="1128888"/>
          </a:xfrm>
          <a:prstGeom prst="rect">
            <a:avLst/>
          </a:prstGeom>
          <a:noFill/>
        </p:spPr>
        <p:txBody>
          <a:bodyPr wrap="square">
            <a:spAutoFit/>
          </a:bodyPr>
          <a:lstStyle/>
          <a:p>
            <a:r>
              <a:rPr lang="es" sz="3400" b="0" i="0" strike="noStrike" cap="none" spc="0" baseline="0" dirty="0">
                <a:solidFill>
                  <a:srgbClr val="16537F"/>
                </a:solidFill>
                <a:effectLst/>
                <a:latin typeface="Franklin Gothic Medium Cond"/>
                <a:ea typeface="Franklin Gothic Medium Cond"/>
                <a:cs typeface="Franklin Gothic Medium Cond"/>
              </a:rPr>
              <a:t>Proyectos de Camber</a:t>
            </a:r>
          </a:p>
        </p:txBody>
      </p:sp>
      <p:sp>
        <p:nvSpPr>
          <p:cNvPr id="5" name="TextBox 4">
            <a:extLst>
              <a:ext uri="{FF2B5EF4-FFF2-40B4-BE49-F238E27FC236}">
                <a16:creationId xmlns:a16="http://schemas.microsoft.com/office/drawing/2014/main" id="{142A9432-1AC0-CC45-50A3-8EC72EA89439}"/>
              </a:ext>
            </a:extLst>
          </p:cNvPr>
          <p:cNvSpPr txBox="1"/>
          <p:nvPr/>
        </p:nvSpPr>
        <p:spPr>
          <a:xfrm>
            <a:off x="343795" y="726578"/>
            <a:ext cx="4703959" cy="366126"/>
          </a:xfrm>
          <a:prstGeom prst="rect">
            <a:avLst/>
          </a:prstGeom>
          <a:noFill/>
        </p:spPr>
        <p:txBody>
          <a:bodyPr wrap="square">
            <a:spAutoFit/>
          </a:bodyPr>
          <a:lstStyle/>
          <a:p>
            <a:pPr marL="228600" lvl="1" indent="0">
              <a:buFont typeface="Arial" panose="020B0604020202020204" pitchFamily="34" charset="0"/>
              <a:buNone/>
              <a:defRPr/>
            </a:pPr>
            <a:r>
              <a:rPr lang="es" sz="1800" b="1" i="0" strike="noStrike" cap="none" spc="0" baseline="0">
                <a:solidFill>
                  <a:srgbClr val="000000"/>
                </a:solidFill>
                <a:effectLst/>
                <a:latin typeface="Calibri Light"/>
                <a:ea typeface="Calibri Light"/>
                <a:cs typeface="Calibri Light"/>
              </a:rPr>
              <a:t>Linden Plaza (1,527 unidades)</a:t>
            </a:r>
          </a:p>
        </p:txBody>
      </p:sp>
      <p:pic>
        <p:nvPicPr>
          <p:cNvPr id="33" name="Graphic 32" descr="Marker with solid fill">
            <a:extLst>
              <a:ext uri="{FF2B5EF4-FFF2-40B4-BE49-F238E27FC236}">
                <a16:creationId xmlns:a16="http://schemas.microsoft.com/office/drawing/2014/main" id="{4EFB2809-9B50-5D21-B17E-22DDCE52CE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53" y="554902"/>
            <a:ext cx="759272" cy="759272"/>
          </a:xfrm>
          <a:prstGeom prst="rect">
            <a:avLst/>
          </a:prstGeom>
        </p:spPr>
      </p:pic>
      <p:pic>
        <p:nvPicPr>
          <p:cNvPr id="34" name="Graphic 33" descr="Marker with solid fill">
            <a:extLst>
              <a:ext uri="{FF2B5EF4-FFF2-40B4-BE49-F238E27FC236}">
                <a16:creationId xmlns:a16="http://schemas.microsoft.com/office/drawing/2014/main" id="{8B440423-6200-D236-E107-03DF149326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34" y="2476777"/>
            <a:ext cx="759272" cy="759272"/>
          </a:xfrm>
          <a:prstGeom prst="rect">
            <a:avLst/>
          </a:prstGeom>
        </p:spPr>
      </p:pic>
      <p:pic>
        <p:nvPicPr>
          <p:cNvPr id="35" name="Graphic 34" descr="Marker with solid fill">
            <a:extLst>
              <a:ext uri="{FF2B5EF4-FFF2-40B4-BE49-F238E27FC236}">
                <a16:creationId xmlns:a16="http://schemas.microsoft.com/office/drawing/2014/main" id="{8A5DB974-0971-B7AA-0C7B-BBF464FE41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79646" y="879261"/>
            <a:ext cx="379398" cy="379398"/>
          </a:xfrm>
          <a:prstGeom prst="rect">
            <a:avLst/>
          </a:prstGeom>
        </p:spPr>
      </p:pic>
      <p:pic>
        <p:nvPicPr>
          <p:cNvPr id="36" name="Graphic 35" descr="Marker with solid fill">
            <a:extLst>
              <a:ext uri="{FF2B5EF4-FFF2-40B4-BE49-F238E27FC236}">
                <a16:creationId xmlns:a16="http://schemas.microsoft.com/office/drawing/2014/main" id="{F0C12B21-8914-0519-5A9F-C7639F3354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9701" y="1273746"/>
            <a:ext cx="379398" cy="379398"/>
          </a:xfrm>
          <a:prstGeom prst="rect">
            <a:avLst/>
          </a:prstGeom>
        </p:spPr>
      </p:pic>
      <p:pic>
        <p:nvPicPr>
          <p:cNvPr id="38" name="Graphic 37" descr="Marker with solid fill">
            <a:extLst>
              <a:ext uri="{FF2B5EF4-FFF2-40B4-BE49-F238E27FC236}">
                <a16:creationId xmlns:a16="http://schemas.microsoft.com/office/drawing/2014/main" id="{E368F846-0244-FEA3-E22A-D0F1EEF4DC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83597" y="1301366"/>
            <a:ext cx="379398" cy="379398"/>
          </a:xfrm>
          <a:prstGeom prst="rect">
            <a:avLst/>
          </a:prstGeom>
        </p:spPr>
      </p:pic>
      <p:pic>
        <p:nvPicPr>
          <p:cNvPr id="39" name="Graphic 38" descr="Marker with solid fill">
            <a:extLst>
              <a:ext uri="{FF2B5EF4-FFF2-40B4-BE49-F238E27FC236}">
                <a16:creationId xmlns:a16="http://schemas.microsoft.com/office/drawing/2014/main" id="{36CB8B50-8DA0-284F-71D1-AB66EDB3A7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39683" y="1297738"/>
            <a:ext cx="379398" cy="379398"/>
          </a:xfrm>
          <a:prstGeom prst="rect">
            <a:avLst/>
          </a:prstGeom>
        </p:spPr>
      </p:pic>
      <p:pic>
        <p:nvPicPr>
          <p:cNvPr id="40" name="Graphic 39" descr="Marker with solid fill">
            <a:extLst>
              <a:ext uri="{FF2B5EF4-FFF2-40B4-BE49-F238E27FC236}">
                <a16:creationId xmlns:a16="http://schemas.microsoft.com/office/drawing/2014/main" id="{B15B0131-649A-AD28-28B7-5BEB84A88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2972" y="4185412"/>
            <a:ext cx="379398" cy="379398"/>
          </a:xfrm>
          <a:prstGeom prst="rect">
            <a:avLst/>
          </a:prstGeom>
        </p:spPr>
      </p:pic>
    </p:spTree>
    <p:extLst>
      <p:ext uri="{BB962C8B-B14F-4D97-AF65-F5344CB8AC3E}">
        <p14:creationId xmlns:p14="http://schemas.microsoft.com/office/powerpoint/2010/main" val="378697808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700e05-5338-4881-96a9-1d7736603044" xsi:nil="true"/>
    <lcf76f155ced4ddcb4097134ff3c332f xmlns="4f332bb8-7c6c-4eda-9ed1-5b5eaa06382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F47828AF498144B7529C937D6E3927" ma:contentTypeVersion="15" ma:contentTypeDescription="Create a new document." ma:contentTypeScope="" ma:versionID="15a895db4ecf1599112faefe6378c846">
  <xsd:schema xmlns:xsd="http://www.w3.org/2001/XMLSchema" xmlns:xs="http://www.w3.org/2001/XMLSchema" xmlns:p="http://schemas.microsoft.com/office/2006/metadata/properties" xmlns:ns2="4f332bb8-7c6c-4eda-9ed1-5b5eaa063820" xmlns:ns3="ed700e05-5338-4881-96a9-1d7736603044" targetNamespace="http://schemas.microsoft.com/office/2006/metadata/properties" ma:root="true" ma:fieldsID="46fa2d655147634ea8285f1f7b3fde18" ns2:_="" ns3:_="">
    <xsd:import namespace="4f332bb8-7c6c-4eda-9ed1-5b5eaa063820"/>
    <xsd:import namespace="ed700e05-5338-4881-96a9-1d773660304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32bb8-7c6c-4eda-9ed1-5b5eaa06382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b240658-cadc-42d1-8a9c-be0752e57a1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0e05-5338-4881-96a9-1d773660304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394095a-1a99-4ba4-968f-18e98d0857c9}" ma:internalName="TaxCatchAll" ma:showField="CatchAllData" ma:web="ed700e05-5338-4881-96a9-1d773660304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457F0-0161-48B8-9F5B-738F6BC3330B}">
  <ds:schemaRefs>
    <ds:schemaRef ds:uri="http://schemas.microsoft.com/sharepoint/v3/contenttype/forms"/>
  </ds:schemaRefs>
</ds:datastoreItem>
</file>

<file path=customXml/itemProps2.xml><?xml version="1.0" encoding="utf-8"?>
<ds:datastoreItem xmlns:ds="http://schemas.openxmlformats.org/officeDocument/2006/customXml" ds:itemID="{DCFC262C-245D-44B1-B536-BD114B74E472}">
  <ds:schemaRefs>
    <ds:schemaRef ds:uri="4f332bb8-7c6c-4eda-9ed1-5b5eaa063820"/>
    <ds:schemaRef ds:uri="ed700e05-5338-4881-96a9-1d773660304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CF0266B-BDF1-465A-B0B3-EC7DBCDD7F64}">
  <ds:schemaRefs>
    <ds:schemaRef ds:uri="4f332bb8-7c6c-4eda-9ed1-5b5eaa063820"/>
    <ds:schemaRef ds:uri="ed700e05-5338-4881-96a9-1d77366030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1899</TotalTime>
  <Words>2068</Words>
  <Application>Microsoft Office PowerPoint</Application>
  <PresentationFormat>On-screen Show (4:3)</PresentationFormat>
  <Paragraphs>235</Paragraphs>
  <Slides>30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Calibri Light</vt:lpstr>
      <vt:lpstr>Franklin Gothic Medium Cond</vt:lpstr>
      <vt:lpstr>Wingdings</vt:lpstr>
      <vt:lpstr>Office Theme</vt:lpstr>
      <vt:lpstr>1_Office Theme</vt:lpstr>
      <vt:lpstr>Reunión de residentes #1     2 de mayo de 2024  </vt:lpstr>
      <vt:lpstr>PowerPoint Presentation</vt:lpstr>
      <vt:lpstr>1: Descripción general del proyecto</vt:lpstr>
      <vt:lpstr>PowerPoint Presentation</vt:lpstr>
      <vt:lpstr>PowerPoint Presentation</vt:lpstr>
      <vt:lpstr>2: Presentaciones del equipo</vt:lpstr>
      <vt:lpstr>PowerPoint Presentation</vt:lpstr>
      <vt:lpstr>PowerPoint Presentation</vt:lpstr>
      <vt:lpstr>PowerPoint Presentation</vt:lpstr>
      <vt:lpstr>PowerPoint Presentation</vt:lpstr>
      <vt:lpstr>PowerPoint Presentation</vt:lpstr>
      <vt:lpstr>PowerPoint Presentation</vt:lpstr>
      <vt:lpstr>3: Rentas </vt:lpstr>
      <vt:lpstr>PowerPoint Presentation</vt:lpstr>
      <vt:lpstr>PowerPoint Presentation</vt:lpstr>
      <vt:lpstr>4: Detalles de renovación </vt:lpstr>
      <vt:lpstr>PowerPoint Presentation</vt:lpstr>
      <vt:lpstr>PowerPoint Presentation</vt:lpstr>
      <vt:lpstr>Renovaciones: Alcance de trabajo propuesto</vt:lpstr>
      <vt:lpstr>Renovaciones: Trabajo en apartamentos</vt:lpstr>
      <vt:lpstr>PowerPoint Presentation</vt:lpstr>
      <vt:lpstr>PowerPoint Presentation</vt:lpstr>
      <vt:lpstr>Ejemplo de mejoras en el cuarto de lavado </vt:lpstr>
      <vt:lpstr>Activación de espacio para residentes</vt:lpstr>
      <vt:lpstr>Otras mejoras previstas en Linden Plaza</vt:lpstr>
      <vt:lpstr>5: Próximos pasos y actualizaciones futuras</vt:lpstr>
      <vt:lpstr>Próximos pasos</vt:lpstr>
      <vt:lpstr>Insignias de Ejemplo</vt:lpstr>
      <vt:lpstr>Actualizaciones futuras</vt:lpstr>
      <vt:lpstr>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Carol Gardens Preservation</dc:title>
  <dc:creator>Melissa Bindra</dc:creator>
  <cp:lastModifiedBy>Ryan  Belcher</cp:lastModifiedBy>
  <cp:revision>8</cp:revision>
  <cp:lastPrinted>2020-02-10T22:27:34Z</cp:lastPrinted>
  <dcterms:created xsi:type="dcterms:W3CDTF">2017-04-14T22:18:48Z</dcterms:created>
  <dcterms:modified xsi:type="dcterms:W3CDTF">2024-05-06T14:45:55Z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0x01010086F47828AF498144B7529C937D6E3927</vt:lpwstr>
  </property>
  <property fmtid="{D5CDD505-2E9C-101B-9397-08002B2CF9AE}" pid="3" name="MediaServiceImageTags">
    <vt:lpwstr/>
  </property>
</Properties>
</file>