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3"/>
  </p:notesMasterIdLst>
  <p:sldIdLst>
    <p:sldId id="353" r:id="rId5"/>
    <p:sldId id="1353" r:id="rId6"/>
    <p:sldId id="1368" r:id="rId7"/>
    <p:sldId id="1402" r:id="rId8"/>
    <p:sldId id="1419" r:id="rId9"/>
    <p:sldId id="1420" r:id="rId10"/>
    <p:sldId id="1424" r:id="rId11"/>
    <p:sldId id="1425" r:id="rId12"/>
    <p:sldId id="1426" r:id="rId13"/>
    <p:sldId id="1409" r:id="rId14"/>
    <p:sldId id="1384" r:id="rId15"/>
    <p:sldId id="1421" r:id="rId16"/>
    <p:sldId id="1423" r:id="rId17"/>
    <p:sldId id="1418" r:id="rId18"/>
    <p:sldId id="1405" r:id="rId19"/>
    <p:sldId id="1406" r:id="rId20"/>
    <p:sldId id="1407" r:id="rId21"/>
    <p:sldId id="1351" r:id="rId22"/>
    <p:sldId id="1417" r:id="rId23"/>
    <p:sldId id="1410" r:id="rId24"/>
    <p:sldId id="1413" r:id="rId25"/>
    <p:sldId id="1414" r:id="rId26"/>
    <p:sldId id="1415" r:id="rId27"/>
    <p:sldId id="1411" r:id="rId28"/>
    <p:sldId id="1343" r:id="rId29"/>
    <p:sldId id="1412" r:id="rId30"/>
    <p:sldId id="1422" r:id="rId31"/>
    <p:sldId id="1383" r:id="rId32"/>
    <p:sldId id="1350" r:id="rId33"/>
    <p:sldId id="1348" r:id="rId34"/>
    <p:sldId id="1370" r:id="rId35"/>
    <p:sldId id="1380" r:id="rId36"/>
    <p:sldId id="1398" r:id="rId37"/>
    <p:sldId id="1399" r:id="rId38"/>
    <p:sldId id="1355" r:id="rId39"/>
    <p:sldId id="1379" r:id="rId40"/>
    <p:sldId id="1403" r:id="rId41"/>
    <p:sldId id="1361" r:id="rId42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 Hayde" initials="AH" lastIdx="0" clrIdx="1"/>
  <p:cmAuthor id="1" name="Meghan  Brennan" initials="MB" lastIdx="0" clrIdx="2"/>
  <p:cmAuthor id="2" name="Matthew Shuffler" initials="MS" lastIdx="0" clrIdx="3"/>
  <p:cmAuthor id="3" name="Karen Hu" initials="KH" lastIdx="0" clrIdx="4"/>
  <p:cmAuthor id="4" name="Ryan  Belcher" initials="RB" lastIdx="0" clrIdx="5"/>
  <p:cmAuthor id="5" name="Joshua Weisstuch" initials="JW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 Belcher" userId="b6f77bb7-d77a-41a4-8c45-c33511e1ca5f" providerId="ADAL" clId="{57981869-61F7-4D10-9E1A-3B18BFB36341}"/>
    <pc:docChg chg="custSel modSld">
      <pc:chgData name="Ryan  Belcher" userId="b6f77bb7-d77a-41a4-8c45-c33511e1ca5f" providerId="ADAL" clId="{57981869-61F7-4D10-9E1A-3B18BFB36341}" dt="2025-03-14T18:56:54.675" v="101" actId="20577"/>
      <pc:docMkLst>
        <pc:docMk/>
      </pc:docMkLst>
      <pc:sldChg chg="modSp mod">
        <pc:chgData name="Ryan  Belcher" userId="b6f77bb7-d77a-41a4-8c45-c33511e1ca5f" providerId="ADAL" clId="{57981869-61F7-4D10-9E1A-3B18BFB36341}" dt="2025-03-14T18:56:54.675" v="101" actId="20577"/>
        <pc:sldMkLst>
          <pc:docMk/>
          <pc:sldMk cId="2306486485" sldId="1414"/>
        </pc:sldMkLst>
        <pc:spChg chg="mod">
          <ac:chgData name="Ryan  Belcher" userId="b6f77bb7-d77a-41a4-8c45-c33511e1ca5f" providerId="ADAL" clId="{57981869-61F7-4D10-9E1A-3B18BFB36341}" dt="2025-03-14T18:56:54.675" v="101" actId="20577"/>
          <ac:spMkLst>
            <pc:docMk/>
            <pc:sldMk cId="2306486485" sldId="1414"/>
            <ac:spMk id="6" creationId="{683EE126-D8FA-2C2E-2095-967F5DC0B4DD}"/>
          </ac:spMkLst>
        </pc:spChg>
      </pc:sldChg>
      <pc:sldChg chg="modSp mod">
        <pc:chgData name="Ryan  Belcher" userId="b6f77bb7-d77a-41a4-8c45-c33511e1ca5f" providerId="ADAL" clId="{57981869-61F7-4D10-9E1A-3B18BFB36341}" dt="2025-03-14T18:55:45.324" v="90" actId="6549"/>
        <pc:sldMkLst>
          <pc:docMk/>
          <pc:sldMk cId="772406710" sldId="1419"/>
        </pc:sldMkLst>
        <pc:spChg chg="mod">
          <ac:chgData name="Ryan  Belcher" userId="b6f77bb7-d77a-41a4-8c45-c33511e1ca5f" providerId="ADAL" clId="{57981869-61F7-4D10-9E1A-3B18BFB36341}" dt="2025-03-14T18:55:45.324" v="90" actId="6549"/>
          <ac:spMkLst>
            <pc:docMk/>
            <pc:sldMk cId="772406710" sldId="1419"/>
            <ac:spMk id="2" creationId="{EF2AE23F-E711-820B-FF8E-1DB59DCD8370}"/>
          </ac:spMkLst>
        </pc:spChg>
      </pc:sldChg>
      <pc:sldChg chg="modSp mod">
        <pc:chgData name="Ryan  Belcher" userId="b6f77bb7-d77a-41a4-8c45-c33511e1ca5f" providerId="ADAL" clId="{57981869-61F7-4D10-9E1A-3B18BFB36341}" dt="2025-03-14T18:56:11.633" v="99" actId="20577"/>
        <pc:sldMkLst>
          <pc:docMk/>
          <pc:sldMk cId="4130672737" sldId="1421"/>
        </pc:sldMkLst>
        <pc:spChg chg="mod">
          <ac:chgData name="Ryan  Belcher" userId="b6f77bb7-d77a-41a4-8c45-c33511e1ca5f" providerId="ADAL" clId="{57981869-61F7-4D10-9E1A-3B18BFB36341}" dt="2025-03-14T18:56:11.633" v="99" actId="20577"/>
          <ac:spMkLst>
            <pc:docMk/>
            <pc:sldMk cId="4130672737" sldId="1421"/>
            <ac:spMk id="29" creationId="{DFB47E00-95A5-9C11-5DAD-EBC266E392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38F3D66C-D8EB-4BCC-A05E-EB0F4FA8AF58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6C582437-6EC8-4B7C-A09F-C8E806472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9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FAA96-D700-F4BE-E4FC-8C2A2E494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FAD5B-39CD-9B9E-5370-61D7FA8F4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3E6B3A-C81E-C716-D769-85F084223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D26E7-043C-3820-A739-9902AF25B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9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Reconocer los problemas con la pérdida de subsidios y los aumentos de la renta</a:t>
            </a:r>
          </a:p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Hay un sistema establecido para garantizar que esto no suceda.- coordinación en torno al cumplimiento: Wavecrest cuenta con una sólida experiencia en estos temas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Agregar tabla de tamaños adecuados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5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4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D79AB-DDA4-4F5C-1E1A-B1E3482F5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29426A-0EAB-85F2-6333-6CF018339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0204A4-070C-81FC-F647-46267F318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Agregar tabla de tamaños adecuados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72FED-579A-D9BD-15CB-98E32B9E0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03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42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64E53-5C0B-44E4-62A5-F82EA9216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5FDF9-834E-6388-9D42-94CD46100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29B8A-04E5-47F5-71D6-C94A3EAB3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72050-A686-D1CD-3B68-25644E9E5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8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 aumentará la renta de nadie – habrá reubicación – se corregirá el moho y el calor y se solucionarán a largo plazo las condiciones “implorables” – calmar la ansiedad sobre la reubicación  – población discapacitada y de edad avanzada</a:t>
            </a:r>
          </a:p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Agregar nota sobre las condiciones actuales y los objetivos para mejorar</a:t>
            </a:r>
          </a:p>
          <a:p>
            <a:endParaRPr lang="en-US"/>
          </a:p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Dps: dos administradores, dos de cumplimiento, un gerente de arrendamiento y uno de cumplimiento.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4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347CB-5671-F497-D4D1-FCA76528E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51D91-B80A-D32D-C83F-933AB3CD0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0F7DC-5640-F900-A180-E7E67266F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 aumentará la renta de nadie – habrá reubicación – se corregirá el moho y el calor y se solucionarán a largo plazo las condiciones “implorables” – calmar la ansiedad sobre la reubicación  – población discapacitada y de edad avanzada</a:t>
            </a:r>
          </a:p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Agregar nota sobre las condiciones actuales y los objetivos para mejorar</a:t>
            </a:r>
          </a:p>
          <a:p>
            <a:endParaRPr lang="en-US"/>
          </a:p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Dps: dos administradores, dos de cumplimiento, un gerente de arrendamiento y uno de cumplimiento.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B38D9-70AA-030E-54EE-AF7DD0BE6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B6EC4-6A7C-74C5-8D1A-38EE59CF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8ED59-A41D-0BE8-0868-445D406A4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7CACB-EFF0-1C24-DAA1-B4035D2ED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01F94-1BB5-80A8-41F9-0462820FA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0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81590-7D31-0DA7-E56E-FFD57529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BB798-DBAF-830B-6305-58F11DBE1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D8A54-F845-3DF1-B5AD-772E98B42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9FDEC-819B-E3FC-037A-5EADD1088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7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D6F68-2944-81F3-01DE-0022B1D97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C5E8B6-46B7-A3EA-DADC-1ADF464D1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F21CD-FF14-4E16-9789-33F114200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F26B5-4FCA-093E-A5EA-9CE985B2D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67162-0E99-A612-49DD-58C41143F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0ABB18-05FB-1897-9AFF-6EAA8E431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5922C-5215-10B9-E387-4D78D562E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Reconocer los problemas con la pérdida de subsidios y los aumentos de la renta</a:t>
            </a:r>
          </a:p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Hay un sistema establecido para garantizar que esto no suceda.- coordinación en torno al cumplimiento: Wavecrest cuenta con una sólida experiencia en estos temas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F4751-293E-8F50-81E2-6F8F8B1DE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867BB-CC46-4D81-F4DA-CE1D48238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FEDEBC-270E-EF7C-C77A-3A37AE9FC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C9F794-5B10-933D-C624-87998FB2D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Reconocer los problemas con la pérdida de subsidios y los aumentos de la renta</a:t>
            </a:r>
          </a:p>
          <a:p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Hay un sistema establecido para garantizar que esto no suceda.- coordinación en torno al cumplimiento: Wavecrest cuenta con una sólida experiencia en estos temas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686C0-DF4C-95AB-59BA-E3E776C22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0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C1E72-318C-02B1-5D45-3811AD738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67429-DAD1-69CB-1F53-9A6890BA6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D1B791-6C94-D200-DCDF-6A6818185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EFB6A-E64C-E955-27DA-8183B2B36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82437-6EC8-4B7C-A09F-C8E806472F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www.lindenplazabk.com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080A6B7-C082-CD45-1E9D-AD5156774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366"/>
            <a:ext cx="1681987" cy="5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440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www.lindenplazabk.com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5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www.lindenplazabk.com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4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F93AD53-273D-2B5E-E214-C17621A71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" y="6419022"/>
            <a:ext cx="1161126" cy="39286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216A7B-F78F-9D61-053D-28E9EDED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5/2/2024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0556D5-3CC7-B899-E551-CED33FE9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www.lindenplazabk.com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8164A9-DCEB-54A8-B0C5-9F7DE9BF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832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www.lindenplazabk.com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657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www.lindenplazabk.com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E62934-62AC-1F4B-12B5-69A859C83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" y="6419022"/>
            <a:ext cx="1161126" cy="3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39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www.lindenplazabk.com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157BEE9-0BAB-F13B-E7F5-B215E14FA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" y="6419022"/>
            <a:ext cx="1161126" cy="3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00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www.lindenplazabk.com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3A1FB97-5B37-9389-AE7D-647BE4DC9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" y="6419022"/>
            <a:ext cx="1161126" cy="3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395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www.lindenplazabk.com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7B9858D-39F7-2C30-9465-DC6397303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" y="6419022"/>
            <a:ext cx="1161126" cy="3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232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www.lindenplazabk.com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839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www.lindenplazabk.com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68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www.lindenplazabk.com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50BA9-05F5-4766-A5AF-710493189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0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LindenPlaza@LAZParking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denplazabk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hello@lindenplazabk.com" TargetMode="Externa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indenPlazaSocialService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indenplaza@housingopportunities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716F-F9D7-DCFD-3110-BE118143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435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US" sz="32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Reunión de residentes #6</a:t>
            </a:r>
            <a:br>
              <a:rPr lang="es-US" sz="3200" noProof="0" dirty="0"/>
            </a:br>
            <a:br>
              <a:rPr lang="es-US" sz="1700" noProof="0" dirty="0"/>
            </a:br>
            <a:r>
              <a:rPr lang="es-US" sz="32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19 de marzo de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95A9A-93A9-A2D4-AEE1-6E60AB22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1</a:t>
            </a:fld>
            <a:endParaRPr lang="es-US" noProof="0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F271A60-D70A-843A-0B2E-09728B3D0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92" y="1918267"/>
            <a:ext cx="3355416" cy="113529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05381-381C-F181-7D6C-4B332132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36D5A-AA24-4F74-77B1-61559FF1A9C4}"/>
              </a:ext>
            </a:extLst>
          </p:cNvPr>
          <p:cNvSpPr txBox="1"/>
          <p:nvPr/>
        </p:nvSpPr>
        <p:spPr>
          <a:xfrm>
            <a:off x="2218134" y="4924049"/>
            <a:ext cx="470773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800" b="0" i="0" strike="noStrike" cap="none" spc="0" baseline="0" noProof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Para Español:</a:t>
            </a:r>
          </a:p>
          <a:p>
            <a:pPr algn="ctr"/>
            <a:r>
              <a:rPr lang="es-US" sz="1800" b="0" i="0" strike="noStrike" cap="none" spc="0" baseline="0" noProof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Marcar: 646-558-8656</a:t>
            </a:r>
          </a:p>
          <a:p>
            <a:pPr algn="ctr"/>
            <a:r>
              <a:rPr lang="es-US" sz="1800" b="0" i="0" strike="noStrike" cap="none" spc="0" baseline="0" noProof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ID: 522 498 0218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18722540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94417-108D-6357-1DD1-0F4D88683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01436-1C19-7E5D-E4B1-F74E244A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10</a:t>
            </a:fld>
            <a:endParaRPr lang="es-US" noProof="0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6CED013-394F-1850-3C1B-B57EB087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9" y="2366600"/>
            <a:ext cx="6726036" cy="2234897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s-US" sz="1600" noProof="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BF5E1491-0FAF-CF44-9210-92736EFC8FF7}"/>
              </a:ext>
            </a:extLst>
          </p:cNvPr>
          <p:cNvSpPr/>
          <p:nvPr/>
        </p:nvSpPr>
        <p:spPr>
          <a:xfrm>
            <a:off x="0" y="2366601"/>
            <a:ext cx="9144000" cy="1537580"/>
          </a:xfrm>
          <a:custGeom>
            <a:avLst/>
            <a:gdLst/>
            <a:ahLst/>
            <a:cxnLst/>
            <a:rect l="l" t="t" r="r" b="b"/>
            <a:pathLst>
              <a:path w="18284190" h="1628775">
                <a:moveTo>
                  <a:pt x="0" y="1628774"/>
                </a:moveTo>
                <a:lnTo>
                  <a:pt x="0" y="0"/>
                </a:lnTo>
                <a:lnTo>
                  <a:pt x="18283571" y="0"/>
                </a:lnTo>
                <a:lnTo>
                  <a:pt x="18283571" y="1628774"/>
                </a:lnTo>
                <a:lnTo>
                  <a:pt x="0" y="1628774"/>
                </a:lnTo>
                <a:close/>
              </a:path>
            </a:pathLst>
          </a:custGeom>
          <a:solidFill>
            <a:srgbClr val="001B41"/>
          </a:solidFill>
        </p:spPr>
        <p:txBody>
          <a:bodyPr wrap="square" lIns="0" tIns="0" rIns="0" bIns="0" rtlCol="0"/>
          <a:lstStyle/>
          <a:p>
            <a:endParaRPr lang="es-US" noProof="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B5962D6-75FB-910C-D0A9-D1475AE6D9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305" y="2376484"/>
            <a:ext cx="9144000" cy="202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US" sz="4400" b="1" i="0" strike="noStrike" cap="none" spc="27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2: Actualización de operaciones</a:t>
            </a:r>
            <a:br>
              <a:rPr lang="es-US" sz="4400" noProof="0" dirty="0"/>
            </a:br>
            <a:endParaRPr lang="es-US" b="1" spc="170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A3AE1-1553-5053-15AE-346EF65C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7057171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89EA5-7EAC-4EFD-B28D-AC2C5DA3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11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407046-1FEA-85D5-1D09-212012C0B758}"/>
              </a:ext>
            </a:extLst>
          </p:cNvPr>
          <p:cNvSpPr txBox="1"/>
          <p:nvPr/>
        </p:nvSpPr>
        <p:spPr>
          <a:xfrm>
            <a:off x="-224455" y="136524"/>
            <a:ext cx="9207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spcBef>
                <a:spcPts val="1800"/>
              </a:spcBef>
              <a:buNone/>
              <a:defRPr/>
            </a:pPr>
            <a:r>
              <a:rPr lang="es-US" sz="32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Linden Plaza: Prioridades de propiedad y de la Gerencia 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A2B4D09-B47A-393B-D5BE-2103A63A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660"/>
            <a:ext cx="6297105" cy="48750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US" sz="2600" b="1" i="0" u="sng" strike="noStrike" cap="none" spc="0" baseline="0" noProof="0" dirty="0">
                <a:solidFill>
                  <a:srgbClr val="16537F"/>
                </a:solidFill>
                <a:effectLst/>
                <a:uFill>
                  <a:solidFill>
                    <a:srgbClr val="16537F"/>
                  </a:solidFill>
                </a:uFill>
                <a:latin typeface="Calibri Light"/>
                <a:ea typeface="Calibri Light"/>
                <a:cs typeface="Calibri Light"/>
              </a:rPr>
              <a:t>Prioridades inmediatas: 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s-US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Abordar el mantenimiento diferido en </a:t>
            </a:r>
            <a:r>
              <a:rPr lang="es-US" b="1" i="0" u="sng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TODA</a:t>
            </a:r>
            <a:r>
              <a:rPr lang="es-US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la propiedad  y reactivar los vales suspendidos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Priorizar las reparaciones que garanticen la seguridad de la vida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Abordar las órdenes de trabajo pendientes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Corregir infracciones pendientes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s-US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Recertificar a todos los residentes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s-US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Comenzar las renovaciones en el edificio 5 </a:t>
            </a:r>
          </a:p>
          <a:p>
            <a:pPr marL="914400" lvl="2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s-US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25A00F-B581-FA8A-94F1-7B56A182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BF4436-F168-3EF9-5198-4A915C7FFE55}"/>
              </a:ext>
            </a:extLst>
          </p:cNvPr>
          <p:cNvSpPr/>
          <p:nvPr/>
        </p:nvSpPr>
        <p:spPr>
          <a:xfrm>
            <a:off x="6297105" y="2118019"/>
            <a:ext cx="2686050" cy="28723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 los residentes </a:t>
            </a:r>
          </a:p>
          <a:p>
            <a:pPr algn="ctr"/>
            <a:r>
              <a:rPr lang="es-US" sz="3600" b="1" i="0" u="sng" strike="noStrike" cap="none" spc="0" baseline="0" noProof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NO</a:t>
            </a:r>
            <a:r>
              <a:rPr lang="es-US" sz="36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se les cobrará por reparaciones, órdenes de trabajo o renovaciones. </a:t>
            </a:r>
            <a:endParaRPr lang="es-US" sz="24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/>
            </a:endParaRPr>
          </a:p>
          <a:p>
            <a:pPr algn="ctr"/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30124363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7499B-F3CB-3D02-7142-48A5E1582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F45C8-E8C2-6083-5F17-D24493A9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12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6917A1-6142-61AA-6EE7-607DE1A384AE}"/>
              </a:ext>
            </a:extLst>
          </p:cNvPr>
          <p:cNvSpPr txBox="1"/>
          <p:nvPr/>
        </p:nvSpPr>
        <p:spPr>
          <a:xfrm>
            <a:off x="-224455" y="136524"/>
            <a:ext cx="8739805" cy="112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spcBef>
                <a:spcPts val="1800"/>
              </a:spcBef>
              <a:buNone/>
              <a:defRPr/>
            </a:pP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Trabajo completado hasta la fecha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FB47E00-95A5-9C11-5DAD-EBC266E3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1240660"/>
            <a:ext cx="6095009" cy="487505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Todas las áreas comunes del edificio fueron sometidas a una limpieza completa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Más de 1</a:t>
            </a:r>
            <a:r>
              <a:rPr lang="es-US" sz="30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,3</a:t>
            </a: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00 órdenes de trabajo cerradas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Seguirá habiendo trabajos en la propiedad y le recomendamos que nos llame en caso de emergencia y tenga paciencia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US" sz="3000" b="1" i="0" strike="noStrike" cap="none" spc="0" baseline="0" noProof="0" dirty="0">
                <a:solidFill>
                  <a:srgbClr val="FF0000"/>
                </a:solidFill>
                <a:effectLst/>
                <a:latin typeface="Calibri Light"/>
                <a:ea typeface="Calibri Light"/>
                <a:cs typeface="Calibri Light"/>
              </a:rPr>
              <a:t>718-540-4299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s-US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5D79CD-B35A-C7AE-4047-54A027E1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424BEA-C193-0917-2436-2F696C0126CD}"/>
              </a:ext>
            </a:extLst>
          </p:cNvPr>
          <p:cNvSpPr/>
          <p:nvPr/>
        </p:nvSpPr>
        <p:spPr>
          <a:xfrm>
            <a:off x="6297105" y="2118019"/>
            <a:ext cx="2686050" cy="28723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Limpieza profunda y órdenes de trabajo resueltas </a:t>
            </a:r>
            <a:endParaRPr lang="es-US" sz="24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/>
            </a:endParaRPr>
          </a:p>
          <a:p>
            <a:pPr algn="ctr"/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41306727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6B727-A5D4-6D99-D5ED-D8A5083FB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B1B4FA-706A-8264-336B-8FBA2F4D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13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00D59F-555A-CBC2-1A8F-D514CB4F47C8}"/>
              </a:ext>
            </a:extLst>
          </p:cNvPr>
          <p:cNvSpPr txBox="1"/>
          <p:nvPr/>
        </p:nvSpPr>
        <p:spPr>
          <a:xfrm>
            <a:off x="372408" y="251986"/>
            <a:ext cx="8554776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Cómo contactar a la Gerencia</a:t>
            </a:r>
            <a:endParaRPr lang="es-US" sz="3400" noProof="0" dirty="0">
              <a:solidFill>
                <a:schemeClr val="accent4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B2FFDACD-4712-EF83-6A1E-F7882A35D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657" y="3454484"/>
            <a:ext cx="4124527" cy="3043970"/>
          </a:xfrm>
        </p:spPr>
        <p:txBody>
          <a:bodyPr vert="horz" lIns="91440" tIns="45720" rIns="91440" bIns="45720" rtlCol="0" anchor="t">
            <a:normAutofit fontScale="95000"/>
          </a:bodyPr>
          <a:lstStyle/>
          <a:p>
            <a:pPr marL="461963" lvl="2" indent="-285750">
              <a:buFont typeface="Wingdings" panose="05000000000000000000" pitchFamily="2" charset="2"/>
              <a:buChar char="§"/>
              <a:defRPr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La oficina de la Gerencia de la propiedad está ubicada en 675 Lincoln Avenue en la planta baja. La oficina está abierta de lunes a viernes (9am- 5pm)</a:t>
            </a:r>
          </a:p>
          <a:p>
            <a:pPr marL="176213" lvl="2" indent="0">
              <a:buNone/>
              <a:defRPr/>
            </a:pPr>
            <a:endParaRPr lang="es-US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461963" lvl="2" indent="-285750">
              <a:buFont typeface="Wingdings" panose="05000000000000000000" pitchFamily="2" charset="2"/>
              <a:buChar char="§"/>
              <a:defRPr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Los residentes pueden usar la aplicación </a:t>
            </a:r>
            <a:r>
              <a:rPr lang="es-US" sz="2000" b="1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RentCafe</a:t>
            </a: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para enviar órdenes de trabajo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95691-DDD0-3061-B102-4ECBCDDE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11" name="Content Placeholder 28">
            <a:extLst>
              <a:ext uri="{FF2B5EF4-FFF2-40B4-BE49-F238E27FC236}">
                <a16:creationId xmlns:a16="http://schemas.microsoft.com/office/drawing/2014/main" id="{B55BECA1-55A1-91A7-7C0E-7B7B812E5A3A}"/>
              </a:ext>
            </a:extLst>
          </p:cNvPr>
          <p:cNvSpPr txBox="1"/>
          <p:nvPr/>
        </p:nvSpPr>
        <p:spPr>
          <a:xfrm>
            <a:off x="1839573" y="1004250"/>
            <a:ext cx="1809946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  <a:defRPr/>
            </a:pPr>
            <a:r>
              <a:rPr lang="es-US" sz="2200" b="1" i="0" u="sng" strike="noStrike" cap="none" spc="0" baseline="0" noProof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Teléfono</a:t>
            </a:r>
            <a:endParaRPr lang="es-US" sz="2600" b="1" u="sng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  <p:pic>
        <p:nvPicPr>
          <p:cNvPr id="13" name="Graphic 12" descr="Telephone with solid fill">
            <a:extLst>
              <a:ext uri="{FF2B5EF4-FFF2-40B4-BE49-F238E27FC236}">
                <a16:creationId xmlns:a16="http://schemas.microsoft.com/office/drawing/2014/main" id="{421A42E4-070D-185B-2525-B7E85A0A4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7154" y="1495237"/>
            <a:ext cx="1154783" cy="1154783"/>
          </a:xfrm>
          <a:prstGeom prst="rect">
            <a:avLst/>
          </a:prstGeom>
        </p:spPr>
      </p:pic>
      <p:sp>
        <p:nvSpPr>
          <p:cNvPr id="14" name="Content Placeholder 28">
            <a:extLst>
              <a:ext uri="{FF2B5EF4-FFF2-40B4-BE49-F238E27FC236}">
                <a16:creationId xmlns:a16="http://schemas.microsoft.com/office/drawing/2014/main" id="{49E4611C-937F-F035-775D-EFC8EC8F0EB1}"/>
              </a:ext>
            </a:extLst>
          </p:cNvPr>
          <p:cNvSpPr txBox="1"/>
          <p:nvPr/>
        </p:nvSpPr>
        <p:spPr>
          <a:xfrm>
            <a:off x="6410226" y="2879117"/>
            <a:ext cx="1809946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  <a:defRPr/>
            </a:pPr>
            <a:endParaRPr lang="es-US" sz="2600" b="1" noProof="0" dirty="0">
              <a:solidFill>
                <a:prstClr val="black"/>
              </a:solidFill>
              <a:highlight>
                <a:srgbClr val="FFFF00"/>
              </a:highlight>
              <a:latin typeface="Calibri Light" panose="020F0302020204030204"/>
              <a:cs typeface="Times New Roman"/>
            </a:endParaRPr>
          </a:p>
        </p:txBody>
      </p:sp>
      <p:sp>
        <p:nvSpPr>
          <p:cNvPr id="15" name="Content Placeholder 28">
            <a:extLst>
              <a:ext uri="{FF2B5EF4-FFF2-40B4-BE49-F238E27FC236}">
                <a16:creationId xmlns:a16="http://schemas.microsoft.com/office/drawing/2014/main" id="{AE76C8E2-5FB8-80EB-75CD-A2D17687A3EC}"/>
              </a:ext>
            </a:extLst>
          </p:cNvPr>
          <p:cNvSpPr txBox="1"/>
          <p:nvPr/>
        </p:nvSpPr>
        <p:spPr>
          <a:xfrm>
            <a:off x="4760383" y="1032137"/>
            <a:ext cx="2216463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  <a:defRPr/>
            </a:pPr>
            <a:r>
              <a:rPr lang="es-US" sz="2200" b="1" i="0" u="sng" strike="noStrike" cap="none" spc="0" baseline="0" noProof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Correo electrónico</a:t>
            </a:r>
            <a:endParaRPr lang="es-US" sz="2600" b="1" u="sng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  <p:sp>
        <p:nvSpPr>
          <p:cNvPr id="12" name="Content Placeholder 28">
            <a:extLst>
              <a:ext uri="{FF2B5EF4-FFF2-40B4-BE49-F238E27FC236}">
                <a16:creationId xmlns:a16="http://schemas.microsoft.com/office/drawing/2014/main" id="{A408D95E-2D86-DB37-049A-3BD96EC81D27}"/>
              </a:ext>
            </a:extLst>
          </p:cNvPr>
          <p:cNvSpPr txBox="1"/>
          <p:nvPr/>
        </p:nvSpPr>
        <p:spPr>
          <a:xfrm>
            <a:off x="6581677" y="2829199"/>
            <a:ext cx="1809946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endParaRPr lang="es-US" sz="2600" b="1" noProof="0" dirty="0">
              <a:solidFill>
                <a:prstClr val="black"/>
              </a:solidFill>
              <a:highlight>
                <a:srgbClr val="FFFF00"/>
              </a:highlight>
              <a:latin typeface="Calibri Light" panose="020F0302020204030204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3718A-2F7E-6018-B8C4-5EF4E055B706}"/>
              </a:ext>
            </a:extLst>
          </p:cNvPr>
          <p:cNvSpPr txBox="1"/>
          <p:nvPr/>
        </p:nvSpPr>
        <p:spPr>
          <a:xfrm>
            <a:off x="-152114" y="2516185"/>
            <a:ext cx="5793315" cy="3483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sz="26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718-540-4299</a:t>
            </a:r>
          </a:p>
          <a:p>
            <a:pPr algn="ctr"/>
            <a:endParaRPr lang="es-US" sz="700" b="1" noProof="0" dirty="0">
              <a:latin typeface="+mj-lt"/>
            </a:endParaRPr>
          </a:p>
          <a:p>
            <a:pPr marL="0" marR="0" algn="ctr" fontAlgn="base">
              <a:spcAft>
                <a:spcPts val="800"/>
              </a:spcAft>
            </a:pPr>
            <a:br>
              <a:rPr lang="es-US" sz="2200" noProof="0" dirty="0"/>
            </a:b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1 – Mantenimiento</a:t>
            </a:r>
          </a:p>
          <a:p>
            <a:pPr marL="0" marR="0" algn="ctr" fontAlgn="base">
              <a:spcAft>
                <a:spcPts val="800"/>
              </a:spcAft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2 – Oficina de la Gerencia</a:t>
            </a:r>
          </a:p>
          <a:p>
            <a:pPr marL="0" marR="0" algn="ctr" fontAlgn="base">
              <a:spcAft>
                <a:spcPts val="800"/>
              </a:spcAft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3- Recertificaciones</a:t>
            </a:r>
          </a:p>
          <a:p>
            <a:pPr marL="0" marR="0" algn="ctr" fontAlgn="base">
              <a:spcAft>
                <a:spcPts val="800"/>
              </a:spcAft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4- Reubicación/HOU</a:t>
            </a:r>
          </a:p>
          <a:p>
            <a:pPr marL="0" marR="0" algn="ctr" fontAlgn="base">
              <a:spcAft>
                <a:spcPts val="800"/>
              </a:spcAft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5 – Seguridad </a:t>
            </a:r>
            <a:endParaRPr lang="es-US" sz="2200" i="0" noProof="0" dirty="0">
              <a:solidFill>
                <a:srgbClr val="000000"/>
              </a:solidFill>
              <a:effectLst/>
              <a:latin typeface="+mj-lt"/>
            </a:endParaRPr>
          </a:p>
          <a:p>
            <a:pPr marL="0" marR="0" algn="ctr" fontAlgn="base">
              <a:spcAft>
                <a:spcPts val="800"/>
              </a:spcAft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5- General</a:t>
            </a:r>
          </a:p>
        </p:txBody>
      </p:sp>
      <p:pic>
        <p:nvPicPr>
          <p:cNvPr id="6" name="Graphic 5" descr="Laptop outline">
            <a:extLst>
              <a:ext uri="{FF2B5EF4-FFF2-40B4-BE49-F238E27FC236}">
                <a16:creationId xmlns:a16="http://schemas.microsoft.com/office/drawing/2014/main" id="{6E6052FB-8A77-EB24-92C4-CF1A8E922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933" y="1374759"/>
            <a:ext cx="1321059" cy="1321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49875F-FCE9-E2EC-6EA4-9C75F2347A87}"/>
              </a:ext>
            </a:extLst>
          </p:cNvPr>
          <p:cNvSpPr txBox="1"/>
          <p:nvPr/>
        </p:nvSpPr>
        <p:spPr>
          <a:xfrm>
            <a:off x="4760383" y="2500053"/>
            <a:ext cx="3393062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1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hello@lindenplazabk.com</a:t>
            </a:r>
          </a:p>
        </p:txBody>
      </p:sp>
    </p:spTree>
    <p:extLst>
      <p:ext uri="{BB962C8B-B14F-4D97-AF65-F5344CB8AC3E}">
        <p14:creationId xmlns:p14="http://schemas.microsoft.com/office/powerpoint/2010/main" val="5375168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E34E9-7B46-5AC8-4D4B-85C2C2A3A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C0DA6-3500-22DA-3C8C-6AD3466F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14</a:t>
            </a:fld>
            <a:endParaRPr lang="es-US" noProof="0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3003776-707B-6F06-B556-204FF7E4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9" y="2366600"/>
            <a:ext cx="6726036" cy="2234897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s-US" sz="1600" noProof="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D7BA2F9D-D33C-A557-D831-77BC9F810FA8}"/>
              </a:ext>
            </a:extLst>
          </p:cNvPr>
          <p:cNvSpPr/>
          <p:nvPr/>
        </p:nvSpPr>
        <p:spPr>
          <a:xfrm>
            <a:off x="0" y="2366601"/>
            <a:ext cx="9144000" cy="1537580"/>
          </a:xfrm>
          <a:custGeom>
            <a:avLst/>
            <a:gdLst/>
            <a:ahLst/>
            <a:cxnLst/>
            <a:rect l="l" t="t" r="r" b="b"/>
            <a:pathLst>
              <a:path w="18284190" h="1628775">
                <a:moveTo>
                  <a:pt x="0" y="1628774"/>
                </a:moveTo>
                <a:lnTo>
                  <a:pt x="0" y="0"/>
                </a:lnTo>
                <a:lnTo>
                  <a:pt x="18283571" y="0"/>
                </a:lnTo>
                <a:lnTo>
                  <a:pt x="18283571" y="1628774"/>
                </a:lnTo>
                <a:lnTo>
                  <a:pt x="0" y="1628774"/>
                </a:lnTo>
                <a:close/>
              </a:path>
            </a:pathLst>
          </a:custGeom>
          <a:solidFill>
            <a:srgbClr val="001B41"/>
          </a:solidFill>
        </p:spPr>
        <p:txBody>
          <a:bodyPr wrap="square" lIns="0" tIns="0" rIns="0" bIns="0" rtlCol="0"/>
          <a:lstStyle/>
          <a:p>
            <a:endParaRPr lang="es-US" noProof="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1409648-68BF-E119-CE2F-824A6B903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305" y="2711764"/>
            <a:ext cx="9144000" cy="135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US" sz="4400" b="1" i="0" strike="noStrike" cap="none" spc="27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3: Pagos de renta</a:t>
            </a:r>
            <a:br>
              <a:rPr lang="es-US" sz="4400" noProof="0" dirty="0"/>
            </a:br>
            <a:endParaRPr lang="es-US" b="1" spc="170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9C22B-3ECE-769C-A7FE-6BF3E272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25692965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182CB-110B-C4B2-03FC-AE2EB12CC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3C3C65-EB93-2594-A435-F9DC1DA5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15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104AD7-8D9C-F5A4-CEB9-BB8BD29A191E}"/>
              </a:ext>
            </a:extLst>
          </p:cNvPr>
          <p:cNvSpPr txBox="1"/>
          <p:nvPr/>
        </p:nvSpPr>
        <p:spPr>
          <a:xfrm>
            <a:off x="372408" y="251986"/>
            <a:ext cx="8554776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Cómo pagar la renta</a:t>
            </a:r>
            <a:endParaRPr lang="es-US" sz="3400" noProof="0" dirty="0">
              <a:solidFill>
                <a:schemeClr val="accent4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70F57036-CE46-15D6-5823-35D0C4445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8" y="4445667"/>
            <a:ext cx="8771592" cy="17399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61963" lvl="2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Los cheques o giros postales deben emitirse a nombre de </a:t>
            </a:r>
            <a:r>
              <a:rPr lang="es-US" sz="2000" b="1" i="0" u="sng" strike="noStrike" cap="none" spc="0" baseline="0" noProof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LP </a:t>
            </a:r>
            <a:r>
              <a:rPr lang="es-US" sz="2000" b="1" i="0" u="sng" strike="noStrike" cap="none" spc="0" baseline="0" noProof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Preservation</a:t>
            </a:r>
            <a:r>
              <a:rPr lang="es-US" sz="2000" b="1" i="0" u="sng" strike="noStrike" cap="none" spc="0" baseline="0" noProof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 HTC LLC</a:t>
            </a:r>
          </a:p>
          <a:p>
            <a:pPr marL="461963" lvl="2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La renta vence el 1 de cada mes</a:t>
            </a:r>
          </a:p>
          <a:p>
            <a:pPr marL="461963" lvl="2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No se aceptarán pagos de renta en la oficina de la Gerencia de la propiedad.</a:t>
            </a:r>
          </a:p>
          <a:p>
            <a:pPr marL="461963" lvl="2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US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461963" lvl="2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US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461963" lvl="2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US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176213" lvl="2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s-US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C6491-5F47-B8D6-B8F0-BEC5CF4D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7" name="Content Placeholder 28">
            <a:extLst>
              <a:ext uri="{FF2B5EF4-FFF2-40B4-BE49-F238E27FC236}">
                <a16:creationId xmlns:a16="http://schemas.microsoft.com/office/drawing/2014/main" id="{2CEBF80D-3754-BEF8-D3F3-9E074C0BFCB9}"/>
              </a:ext>
            </a:extLst>
          </p:cNvPr>
          <p:cNvSpPr txBox="1"/>
          <p:nvPr/>
        </p:nvSpPr>
        <p:spPr>
          <a:xfrm>
            <a:off x="850899" y="2968991"/>
            <a:ext cx="3136900" cy="979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  <a:defRPr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LP </a:t>
            </a:r>
            <a:r>
              <a:rPr lang="es-US" sz="20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Preservation</a:t>
            </a: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HTC LLC</a:t>
            </a:r>
          </a:p>
          <a:p>
            <a:pPr marL="0" lvl="2" indent="0" algn="ctr">
              <a:buNone/>
              <a:defRPr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P.O. Box 25044</a:t>
            </a:r>
          </a:p>
          <a:p>
            <a:pPr marL="0" lvl="2" indent="0" algn="ctr">
              <a:buNone/>
              <a:defRPr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New York, NY 10087-5044</a:t>
            </a:r>
          </a:p>
        </p:txBody>
      </p:sp>
      <p:sp>
        <p:nvSpPr>
          <p:cNvPr id="8" name="Content Placeholder 28">
            <a:extLst>
              <a:ext uri="{FF2B5EF4-FFF2-40B4-BE49-F238E27FC236}">
                <a16:creationId xmlns:a16="http://schemas.microsoft.com/office/drawing/2014/main" id="{D9C27756-C9B5-A891-2B44-724A4E2A7317}"/>
              </a:ext>
            </a:extLst>
          </p:cNvPr>
          <p:cNvSpPr txBox="1"/>
          <p:nvPr/>
        </p:nvSpPr>
        <p:spPr>
          <a:xfrm>
            <a:off x="1514376" y="1103144"/>
            <a:ext cx="1809946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  <a:defRPr/>
            </a:pPr>
            <a:r>
              <a:rPr lang="es-US" sz="2000" b="1" i="0" u="sng" strike="noStrike" cap="none" spc="0" baseline="0" noProof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Envíe un cheque o giro postal</a:t>
            </a:r>
            <a:endParaRPr lang="es-US" sz="2600" b="1" u="sng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BD632B09-9F9C-A8B8-6559-7EA43B141183}"/>
              </a:ext>
            </a:extLst>
          </p:cNvPr>
          <p:cNvSpPr txBox="1"/>
          <p:nvPr/>
        </p:nvSpPr>
        <p:spPr>
          <a:xfrm>
            <a:off x="4987735" y="2959392"/>
            <a:ext cx="3029983" cy="901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  <a:defRPr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Por favor, comuníquese con el equipo de la Gerencia de la propiedad para registrarse en </a:t>
            </a:r>
            <a:r>
              <a:rPr lang="es-US" sz="20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Rent</a:t>
            </a: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es-US" sz="20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Cafe</a:t>
            </a:r>
            <a:endParaRPr lang="es-US" sz="2000" b="0" i="0" strike="noStrike" cap="none" spc="0" baseline="0" noProof="0" dirty="0">
              <a:solidFill>
                <a:srgbClr val="000000"/>
              </a:solidFill>
              <a:effectLst/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1" name="Content Placeholder 28">
            <a:extLst>
              <a:ext uri="{FF2B5EF4-FFF2-40B4-BE49-F238E27FC236}">
                <a16:creationId xmlns:a16="http://schemas.microsoft.com/office/drawing/2014/main" id="{5E8AE8EE-D049-44CD-46C2-90CE6666EB51}"/>
              </a:ext>
            </a:extLst>
          </p:cNvPr>
          <p:cNvSpPr txBox="1"/>
          <p:nvPr/>
        </p:nvSpPr>
        <p:spPr>
          <a:xfrm>
            <a:off x="5486400" y="1103144"/>
            <a:ext cx="2143223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  <a:defRPr/>
            </a:pPr>
            <a:r>
              <a:rPr lang="es-US" sz="2000" b="1" i="0" u="sng" strike="noStrike" cap="none" spc="0" baseline="0" noProof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En línea a través de la aplicación </a:t>
            </a:r>
            <a:r>
              <a:rPr lang="es-US" sz="2000" b="1" i="0" u="sng" strike="noStrike" cap="none" spc="0" baseline="0" noProof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RentCafe</a:t>
            </a:r>
            <a:endParaRPr lang="es-US" sz="2600" b="1" u="sng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  <p:pic>
        <p:nvPicPr>
          <p:cNvPr id="19" name="Graphic 18" descr="Mailbox with solid fill">
            <a:extLst>
              <a:ext uri="{FF2B5EF4-FFF2-40B4-BE49-F238E27FC236}">
                <a16:creationId xmlns:a16="http://schemas.microsoft.com/office/drawing/2014/main" id="{2ABA0345-D289-D52D-C98A-3C6DC8092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6666" y="1706700"/>
            <a:ext cx="1149351" cy="1149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C7648-48B8-DAC8-87C0-B3F0AC7C1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635" y="1666111"/>
            <a:ext cx="1256185" cy="12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864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E37FE-C599-C407-1DD7-A03EBD28E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129F1-0558-52AD-A9BD-BAF6DCB4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16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EB3DC7-E522-BEB4-8799-ADFF80A8975D}"/>
              </a:ext>
            </a:extLst>
          </p:cNvPr>
          <p:cNvSpPr txBox="1"/>
          <p:nvPr/>
        </p:nvSpPr>
        <p:spPr>
          <a:xfrm>
            <a:off x="372408" y="251986"/>
            <a:ext cx="8554776" cy="112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Cómo pagar la renta en línea a través de </a:t>
            </a:r>
            <a:r>
              <a:rPr lang="es-US" sz="3400" b="0" i="0" strike="noStrike" cap="none" spc="0" baseline="0" noProof="0" dirty="0" err="1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Rent</a:t>
            </a: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 </a:t>
            </a:r>
            <a:r>
              <a:rPr lang="es-US" sz="3400" b="0" i="0" strike="noStrike" cap="none" spc="0" baseline="0" noProof="0" dirty="0" err="1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Cafe</a:t>
            </a: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 </a:t>
            </a:r>
            <a:endParaRPr lang="es-US" sz="3400" noProof="0" dirty="0">
              <a:solidFill>
                <a:schemeClr val="accent4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845D92E1-49D1-CF0A-68C3-D430892D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8" y="1213164"/>
            <a:ext cx="8065422" cy="49093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6213" lvl="2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US" sz="2600" b="1" i="0" u="sng" strike="noStrike" cap="none" spc="0" baseline="0" noProof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**Programa de incentivos 10 x 10**</a:t>
            </a:r>
          </a:p>
          <a:p>
            <a:pPr marL="519113" lvl="2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US" sz="26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Crédito de renta de $10</a:t>
            </a: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si la renta se paga a través de </a:t>
            </a:r>
            <a:r>
              <a:rPr lang="es-US" sz="26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Rent</a:t>
            </a: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es-US" sz="26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Cafe</a:t>
            </a: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en o antes del día 10 del mes</a:t>
            </a:r>
          </a:p>
          <a:p>
            <a:pPr marL="519113" lvl="2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Ej.) Su renta es de $700 por mes.  Usted paga su renta de $700 el 4 de enero.  Usted recibirá un crédito de renta de $10 en su factura de renta de febrero. </a:t>
            </a:r>
          </a:p>
          <a:p>
            <a:pPr marL="976313" lvl="3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Se aplican cargos por tarjeta de crédito, no hay cargos por pagos a través de su cuenta bancaria </a:t>
            </a:r>
          </a:p>
          <a:p>
            <a:pPr marL="519113" lvl="2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Por favor, comuníquese con nosotros si necesita ayuda para registrarse en </a:t>
            </a:r>
            <a:r>
              <a:rPr lang="es-US" sz="26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Rent</a:t>
            </a: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es-US" sz="26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Cafe</a:t>
            </a: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.</a:t>
            </a:r>
          </a:p>
          <a:p>
            <a:pPr marL="176213" lvl="2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s-US" sz="2600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461963" lvl="2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US" sz="2600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461963" lvl="2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US" sz="2600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176213" lvl="2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s-US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13515-E3D6-E098-A457-E61329C5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5EB3B-E3F6-96BB-0AE7-229BDCAAB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119824"/>
            <a:ext cx="1171488" cy="1171488"/>
          </a:xfrm>
          <a:prstGeom prst="rect">
            <a:avLst/>
          </a:prstGeom>
        </p:spPr>
      </p:pic>
      <p:sp>
        <p:nvSpPr>
          <p:cNvPr id="6" name="Content Placeholder 28">
            <a:extLst>
              <a:ext uri="{FF2B5EF4-FFF2-40B4-BE49-F238E27FC236}">
                <a16:creationId xmlns:a16="http://schemas.microsoft.com/office/drawing/2014/main" id="{DD1B4AD4-648E-FBF3-1322-6CFDCFE60CE8}"/>
              </a:ext>
            </a:extLst>
          </p:cNvPr>
          <p:cNvSpPr txBox="1"/>
          <p:nvPr/>
        </p:nvSpPr>
        <p:spPr>
          <a:xfrm>
            <a:off x="216816" y="5128241"/>
            <a:ext cx="8554776" cy="2306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2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US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461963" lvl="2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US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176213" lvl="2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s-US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49076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363E6-5BF4-BB6F-8101-E1666FE19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4C67A-53D0-9C6B-4CCC-E1D540D9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17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BA28B9-3174-3CF8-3EFD-0A3E7D054DB9}"/>
              </a:ext>
            </a:extLst>
          </p:cNvPr>
          <p:cNvSpPr txBox="1"/>
          <p:nvPr/>
        </p:nvSpPr>
        <p:spPr>
          <a:xfrm>
            <a:off x="372408" y="251986"/>
            <a:ext cx="8324119" cy="112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Facturación de renta y preguntas</a:t>
            </a: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82D11903-0F71-4BD7-CB3F-E68C2DC1A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" y="1186821"/>
            <a:ext cx="8324119" cy="4851122"/>
          </a:xfr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461645" lvl="1" indent="-28575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Todos los pagos atrasados y créditos de la propietaria anterior se incluirán en las facturas de renta de abril.</a:t>
            </a:r>
          </a:p>
          <a:p>
            <a:pPr marL="461645" lvl="1" indent="-28575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Si tiene preguntas sobre su factura de renta específica, visite la oficina de la gerencia de la propiedad para aclaraciones.</a:t>
            </a:r>
          </a:p>
          <a:p>
            <a:pPr marL="461645" lvl="1" indent="-28575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Los cargos por aire acondicionado seguirán apareciendo en las facturas de renta. Si no tiene aire acondicionado pero se le está cobrando, envíe una orden de trabajo a mantenimiento para confirmar.</a:t>
            </a:r>
          </a:p>
          <a:p>
            <a:pPr marL="461645" lvl="1" indent="-28575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El estacionamiento se cobrará por separado a través de LAZ Parking, un operador externo.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09C8-C906-7E4B-6FD5-B969E3D8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5845636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89EA5-7EAC-4EFD-B28D-AC2C5DA3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18</a:t>
            </a:fld>
            <a:endParaRPr lang="es-US" noProof="0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8509310D-2BCC-54F4-10A9-9D7B769E517F}"/>
              </a:ext>
            </a:extLst>
          </p:cNvPr>
          <p:cNvSpPr/>
          <p:nvPr/>
        </p:nvSpPr>
        <p:spPr>
          <a:xfrm>
            <a:off x="0" y="2366601"/>
            <a:ext cx="9144000" cy="1537580"/>
          </a:xfrm>
          <a:custGeom>
            <a:avLst/>
            <a:gdLst/>
            <a:ahLst/>
            <a:cxnLst/>
            <a:rect l="l" t="t" r="r" b="b"/>
            <a:pathLst>
              <a:path w="18284190" h="1628775">
                <a:moveTo>
                  <a:pt x="0" y="1628774"/>
                </a:moveTo>
                <a:lnTo>
                  <a:pt x="0" y="0"/>
                </a:lnTo>
                <a:lnTo>
                  <a:pt x="18283571" y="0"/>
                </a:lnTo>
                <a:lnTo>
                  <a:pt x="18283571" y="1628774"/>
                </a:lnTo>
                <a:lnTo>
                  <a:pt x="0" y="1628774"/>
                </a:lnTo>
                <a:close/>
              </a:path>
            </a:pathLst>
          </a:custGeom>
          <a:solidFill>
            <a:srgbClr val="001B41"/>
          </a:solidFill>
        </p:spPr>
        <p:txBody>
          <a:bodyPr wrap="square" lIns="0" tIns="0" rIns="0" bIns="0" rtlCol="0"/>
          <a:lstStyle/>
          <a:p>
            <a:endParaRPr lang="es-US" noProof="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8E5500D9-BC67-A6C2-962D-8C6585667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33" y="2458481"/>
            <a:ext cx="9144000" cy="135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US" sz="4400" b="1" i="0" strike="noStrike" cap="none" spc="27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4:</a:t>
            </a:r>
            <a:r>
              <a:rPr lang="es-US" sz="4400" b="1" i="0" strike="noStrike" cap="none" spc="28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es-US" sz="4400" b="1" i="0" strike="noStrike" cap="none" spc="17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Actualización de cumplimiento</a:t>
            </a:r>
            <a:endParaRPr lang="es-US" b="1" spc="170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ED023-947B-C979-6B26-735C98E3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42630775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35F88-D1A9-3586-86D2-BCBAF5A03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C184D-3A34-65C7-9A9A-2F5961B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19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1ABCD7-DA4B-779B-F7FC-4CC02F3E2944}"/>
              </a:ext>
            </a:extLst>
          </p:cNvPr>
          <p:cNvSpPr txBox="1"/>
          <p:nvPr/>
        </p:nvSpPr>
        <p:spPr>
          <a:xfrm>
            <a:off x="372408" y="251986"/>
            <a:ext cx="8324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2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Nuevo contrato de arrendamiento y concesión de renta  </a:t>
            </a:r>
            <a:endParaRPr lang="es-US" sz="3200" noProof="0" dirty="0">
              <a:solidFill>
                <a:schemeClr val="accent4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7A612451-7195-8A3A-C0BF-6A8848532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" y="1186821"/>
            <a:ext cx="8324119" cy="4851122"/>
          </a:xfr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461645" lvl="1" indent="-28575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Todos los residentes firmarán nuevos contratos de arrendamiento</a:t>
            </a:r>
          </a:p>
          <a:p>
            <a:pPr marL="461645" lvl="1" indent="-28575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El nuevo contrato de arrendamiento tendrá una cláusula adicional sobre las reglas de la propiedad.</a:t>
            </a:r>
          </a:p>
          <a:p>
            <a:pPr marL="461645" lvl="1" indent="-28575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Se publicará una Orden del Comisionado para la nueva renta del programa Mitchell-Lama. Las unidades sin asistencia pueden proteger la renta actual del programa Mitchell-Lama firmando un Contrato de Concesión de Renta, que se distribuye a las unidades sin asistencia.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A823C-0BED-03D1-5F87-DE33BE42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40432207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89EA5-7EAC-4EFD-B28D-AC2C5DA3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2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407046-1FEA-85D5-1D09-212012C0B758}"/>
              </a:ext>
            </a:extLst>
          </p:cNvPr>
          <p:cNvSpPr txBox="1"/>
          <p:nvPr/>
        </p:nvSpPr>
        <p:spPr>
          <a:xfrm>
            <a:off x="372408" y="251986"/>
            <a:ext cx="8324119" cy="1950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Reunión de Residentes #6</a:t>
            </a:r>
          </a:p>
          <a:p>
            <a:pPr>
              <a:spcBef>
                <a:spcPts val="2400"/>
              </a:spcBef>
            </a:pP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	</a:t>
            </a:r>
            <a:br>
              <a:rPr lang="es-US" sz="3400" noProof="0" dirty="0"/>
            </a:b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	Orden del Día</a:t>
            </a:r>
            <a:endParaRPr lang="es-US" sz="3400" noProof="0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A2B4D09-B47A-393B-D5BE-2103A63A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8" y="2183540"/>
            <a:ext cx="7903232" cy="3384538"/>
          </a:xfrm>
        </p:spPr>
        <p:txBody>
          <a:bodyPr>
            <a:normAutofit/>
          </a:bodyPr>
          <a:lstStyle/>
          <a:p>
            <a:pPr marL="1027113" lvl="1" indent="-569913">
              <a:buAutoNum type="arabicPeriod"/>
              <a:defRPr/>
            </a:pPr>
            <a:r>
              <a:rPr lang="es-US" sz="2800" b="1" i="0" strike="noStrike" cap="none" spc="0" baseline="0" noProof="0" dirty="0">
                <a:solidFill>
                  <a:srgbClr val="16537F"/>
                </a:solidFill>
                <a:effectLst/>
                <a:latin typeface="Calibri Light"/>
                <a:ea typeface="Calibri Light"/>
                <a:cs typeface="Calibri Light"/>
              </a:rPr>
              <a:t>Propiedad y presentación de la gerencia</a:t>
            </a:r>
          </a:p>
          <a:p>
            <a:pPr marL="1027113" lvl="1" indent="-569913">
              <a:buFont typeface="Arial" panose="020B0604020202020204" pitchFamily="34" charset="0"/>
              <a:buAutoNum type="arabicPeriod"/>
              <a:defRPr/>
            </a:pPr>
            <a:r>
              <a:rPr lang="es-US" sz="2800" b="1" i="0" strike="noStrike" cap="none" spc="0" baseline="0" noProof="0" dirty="0">
                <a:solidFill>
                  <a:srgbClr val="16537F"/>
                </a:solidFill>
                <a:effectLst/>
                <a:latin typeface="Calibri Light"/>
                <a:ea typeface="Calibri Light"/>
                <a:cs typeface="Calibri Light"/>
              </a:rPr>
              <a:t>Actualización de operaciones</a:t>
            </a:r>
          </a:p>
          <a:p>
            <a:pPr marL="1027113" lvl="1" indent="-569913">
              <a:buFont typeface="Arial" panose="020B0604020202020204" pitchFamily="34" charset="0"/>
              <a:buAutoNum type="arabicPeriod"/>
              <a:defRPr/>
            </a:pPr>
            <a:r>
              <a:rPr lang="es-US" sz="2800" b="1" i="0" strike="noStrike" cap="none" spc="0" baseline="0" noProof="0" dirty="0">
                <a:solidFill>
                  <a:srgbClr val="16537F"/>
                </a:solidFill>
                <a:effectLst/>
                <a:latin typeface="Calibri Light"/>
                <a:ea typeface="Calibri Light"/>
                <a:cs typeface="Calibri Light"/>
              </a:rPr>
              <a:t>Pagos de renta</a:t>
            </a:r>
          </a:p>
          <a:p>
            <a:pPr marL="1027113" lvl="1" indent="-569913">
              <a:buAutoNum type="arabicPeriod"/>
              <a:defRPr/>
            </a:pPr>
            <a:r>
              <a:rPr lang="es-US" sz="2800" b="1" i="0" strike="noStrike" cap="none" spc="0" baseline="0" noProof="0" dirty="0">
                <a:solidFill>
                  <a:srgbClr val="16537F"/>
                </a:solidFill>
                <a:effectLst/>
                <a:latin typeface="Calibri Light"/>
                <a:ea typeface="Calibri Light"/>
                <a:cs typeface="Calibri Light"/>
              </a:rPr>
              <a:t>Actualización de cumplimiento</a:t>
            </a:r>
          </a:p>
          <a:p>
            <a:pPr marL="1027113" lvl="1" indent="-569913">
              <a:buAutoNum type="arabicPeriod"/>
              <a:defRPr/>
            </a:pPr>
            <a:r>
              <a:rPr lang="es-US" sz="2800" b="1" i="0" strike="noStrike" cap="none" spc="0" baseline="0" noProof="0" dirty="0">
                <a:solidFill>
                  <a:srgbClr val="16537F"/>
                </a:solidFill>
                <a:effectLst/>
                <a:latin typeface="Calibri Light"/>
                <a:ea typeface="Calibri Light"/>
                <a:cs typeface="Calibri Light"/>
              </a:rPr>
              <a:t>Estacionamiento</a:t>
            </a:r>
          </a:p>
          <a:p>
            <a:pPr marL="1027113" lvl="1" indent="-569913">
              <a:buAutoNum type="arabicPeriod"/>
              <a:defRPr/>
            </a:pPr>
            <a:r>
              <a:rPr lang="es-US" sz="2800" b="1" i="0" strike="noStrike" cap="none" spc="0" baseline="0" noProof="0" dirty="0">
                <a:solidFill>
                  <a:srgbClr val="16537F"/>
                </a:solidFill>
                <a:effectLst/>
                <a:latin typeface="Calibri Light"/>
                <a:ea typeface="Calibri Light"/>
                <a:cs typeface="Calibri Light"/>
              </a:rPr>
              <a:t>Actualización de construcción</a:t>
            </a:r>
          </a:p>
          <a:p>
            <a:pPr marL="1027113" lvl="1" indent="-569913">
              <a:buAutoNum type="arabicPeriod"/>
              <a:defRPr/>
            </a:pPr>
            <a:r>
              <a:rPr lang="es-US" sz="2800" b="1" i="0" strike="noStrike" cap="none" spc="0" baseline="0" noProof="0" dirty="0">
                <a:solidFill>
                  <a:srgbClr val="16537F"/>
                </a:solidFill>
                <a:effectLst/>
                <a:latin typeface="Calibri Light"/>
                <a:ea typeface="Calibri Light"/>
                <a:cs typeface="Calibri Light"/>
              </a:rPr>
              <a:t>Próximos pasos</a:t>
            </a:r>
          </a:p>
          <a:p>
            <a:pPr marL="800100" lvl="1" indent="-342900">
              <a:buAutoNum type="arabicPeriod"/>
              <a:defRPr/>
            </a:pPr>
            <a:endParaRPr lang="es-US" sz="1600" noProof="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marL="800100" lvl="1" indent="-342900">
              <a:buAutoNum type="arabicPeriod"/>
              <a:defRPr/>
            </a:pPr>
            <a:endParaRPr lang="es-US" sz="1600" noProof="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0AE8FF-5A61-7BED-7281-48731D8A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332060694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F37D4-7F08-9B38-CD59-F861C2A25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B25B1-61E3-82F1-498C-4498A373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20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3B8D72-EA7B-1994-32DA-9BEEB4A9A399}"/>
              </a:ext>
            </a:extLst>
          </p:cNvPr>
          <p:cNvSpPr txBox="1"/>
          <p:nvPr/>
        </p:nvSpPr>
        <p:spPr>
          <a:xfrm>
            <a:off x="372408" y="251986"/>
            <a:ext cx="8554776" cy="112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Próximas iniciativas de cumplimiento</a:t>
            </a:r>
            <a:endParaRPr lang="es-US" sz="3400" noProof="0" dirty="0">
              <a:solidFill>
                <a:schemeClr val="accent4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826EA889-0712-52B1-7F16-162ADE541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8" y="867539"/>
            <a:ext cx="8324119" cy="52064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61963" lvl="2" indent="-285750">
              <a:buFont typeface="Wingdings" panose="05000000000000000000" pitchFamily="2" charset="2"/>
              <a:buChar char="§"/>
              <a:defRPr/>
            </a:pPr>
            <a:endParaRPr lang="es-US" sz="2200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461963" lvl="2" indent="-285750">
              <a:buFont typeface="Wingdings" panose="05000000000000000000" pitchFamily="2" charset="2"/>
              <a:buChar char="§"/>
              <a:defRPr/>
            </a:pPr>
            <a:endParaRPr lang="es-US" sz="2400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461963" lvl="2" indent="-285750">
              <a:buFont typeface="Wingdings" panose="05000000000000000000" pitchFamily="2" charset="2"/>
              <a:buChar char="§"/>
              <a:defRPr/>
            </a:pP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Todos los residentes en unidades LIHTC deberán </a:t>
            </a:r>
            <a:r>
              <a:rPr lang="es-US" sz="24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autocertificarse</a:t>
            </a: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para 2024 y 2025</a:t>
            </a:r>
          </a:p>
          <a:p>
            <a:pPr marL="461963" lvl="2" indent="-285750">
              <a:buFont typeface="Wingdings" panose="05000000000000000000" pitchFamily="2" charset="2"/>
              <a:buChar char="§"/>
              <a:defRPr/>
            </a:pPr>
            <a:endParaRPr lang="es-US" sz="2400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461963" lvl="2" indent="-285750">
              <a:buFont typeface="Wingdings" panose="05000000000000000000" pitchFamily="2" charset="2"/>
              <a:buChar char="§"/>
              <a:defRPr/>
            </a:pP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Su paquete específico de documentos será entregado a su unidad en las próximas semanas. Por favor revise y complete.</a:t>
            </a:r>
          </a:p>
          <a:p>
            <a:pPr marL="919163" lvl="3" indent="-285750">
              <a:buFont typeface="Wingdings" panose="05000000000000000000" pitchFamily="2" charset="2"/>
              <a:buChar char="§"/>
              <a:defRPr/>
            </a:pP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 diferencia de las certificaciones anteriores, este proceso es más sencillo y con menos papeleo. </a:t>
            </a:r>
          </a:p>
          <a:p>
            <a:pPr marL="919163" lvl="3" indent="-285750">
              <a:buFont typeface="Wingdings" panose="05000000000000000000" pitchFamily="2" charset="2"/>
              <a:buChar char="§"/>
              <a:defRPr/>
            </a:pP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Si necesita ayuda para completar su paquete de cumplimiento, comuníquese con el equipo de cumplimiento. </a:t>
            </a:r>
          </a:p>
          <a:p>
            <a:pPr marL="461963" lvl="2" indent="-285750">
              <a:buFont typeface="Wingdings" panose="05000000000000000000" pitchFamily="2" charset="2"/>
              <a:buChar char="§"/>
              <a:defRPr/>
            </a:pPr>
            <a:endParaRPr lang="es-US" sz="2600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461963" lvl="2" indent="-285750"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Registro de vales basados en proyectos</a:t>
            </a:r>
            <a:endParaRPr lang="es-US" sz="2600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919163" lvl="3" indent="-285750">
              <a:buFont typeface="Wingdings" panose="05000000000000000000" pitchFamily="2" charset="2"/>
              <a:buChar char="§"/>
              <a:defRPr/>
            </a:pPr>
            <a:endParaRPr lang="es-US" sz="2400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FB422-5639-5302-9A96-6FE872A2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14" name="Content Placeholder 28">
            <a:extLst>
              <a:ext uri="{FF2B5EF4-FFF2-40B4-BE49-F238E27FC236}">
                <a16:creationId xmlns:a16="http://schemas.microsoft.com/office/drawing/2014/main" id="{CFF66CA3-6E05-1935-6AC3-42D503FD1AC9}"/>
              </a:ext>
            </a:extLst>
          </p:cNvPr>
          <p:cNvSpPr txBox="1"/>
          <p:nvPr/>
        </p:nvSpPr>
        <p:spPr>
          <a:xfrm>
            <a:off x="6410226" y="2879117"/>
            <a:ext cx="1809946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  <a:defRPr/>
            </a:pPr>
            <a:endParaRPr lang="es-US" sz="2600" b="1" noProof="0" dirty="0">
              <a:solidFill>
                <a:prstClr val="black"/>
              </a:solidFill>
              <a:highlight>
                <a:srgbClr val="FFFF00"/>
              </a:highlight>
              <a:latin typeface="Calibri Light" panose="020F0302020204030204"/>
              <a:cs typeface="Times New Roman"/>
            </a:endParaRPr>
          </a:p>
        </p:txBody>
      </p:sp>
      <p:sp>
        <p:nvSpPr>
          <p:cNvPr id="12" name="Content Placeholder 28">
            <a:extLst>
              <a:ext uri="{FF2B5EF4-FFF2-40B4-BE49-F238E27FC236}">
                <a16:creationId xmlns:a16="http://schemas.microsoft.com/office/drawing/2014/main" id="{0720F520-0934-3706-D829-C7C5CACDF513}"/>
              </a:ext>
            </a:extLst>
          </p:cNvPr>
          <p:cNvSpPr txBox="1"/>
          <p:nvPr/>
        </p:nvSpPr>
        <p:spPr>
          <a:xfrm>
            <a:off x="6581677" y="2829199"/>
            <a:ext cx="1809946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endParaRPr lang="es-US" sz="2600" b="1" noProof="0" dirty="0">
              <a:solidFill>
                <a:prstClr val="black"/>
              </a:solidFill>
              <a:highlight>
                <a:srgbClr val="FFFF00"/>
              </a:highlight>
              <a:latin typeface="Calibri Light" panose="020F0302020204030204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68886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A9F9A-BA93-14D8-0E79-1C16BE29B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F21F3-E422-C31A-E6F1-A02DB5BD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21</a:t>
            </a:fld>
            <a:endParaRPr lang="es-US" noProof="0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37AEF1F-50A0-795D-867E-A3F1CCC32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9" y="2366600"/>
            <a:ext cx="6726036" cy="2234897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s-US" sz="1600" noProof="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3086B9E1-CF31-BFD6-13F5-83357111AB5C}"/>
              </a:ext>
            </a:extLst>
          </p:cNvPr>
          <p:cNvSpPr/>
          <p:nvPr/>
        </p:nvSpPr>
        <p:spPr>
          <a:xfrm>
            <a:off x="0" y="2366601"/>
            <a:ext cx="9144000" cy="1537580"/>
          </a:xfrm>
          <a:custGeom>
            <a:avLst/>
            <a:gdLst/>
            <a:ahLst/>
            <a:cxnLst/>
            <a:rect l="l" t="t" r="r" b="b"/>
            <a:pathLst>
              <a:path w="18284190" h="1628775">
                <a:moveTo>
                  <a:pt x="0" y="1628774"/>
                </a:moveTo>
                <a:lnTo>
                  <a:pt x="0" y="0"/>
                </a:lnTo>
                <a:lnTo>
                  <a:pt x="18283571" y="0"/>
                </a:lnTo>
                <a:lnTo>
                  <a:pt x="18283571" y="1628774"/>
                </a:lnTo>
                <a:lnTo>
                  <a:pt x="0" y="1628774"/>
                </a:lnTo>
                <a:close/>
              </a:path>
            </a:pathLst>
          </a:custGeom>
          <a:solidFill>
            <a:srgbClr val="001B41"/>
          </a:solidFill>
        </p:spPr>
        <p:txBody>
          <a:bodyPr wrap="square" lIns="0" tIns="0" rIns="0" bIns="0" rtlCol="0"/>
          <a:lstStyle/>
          <a:p>
            <a:endParaRPr lang="es-US" noProof="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E7E39D0-5D31-3DCD-E7F4-8405F9C6C1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33" y="2793761"/>
            <a:ext cx="9144000" cy="68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US" sz="4400" b="1" i="0" strike="noStrike" cap="none" spc="27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5:</a:t>
            </a:r>
            <a:r>
              <a:rPr lang="es-US" sz="4400" b="1" i="0" strike="noStrike" cap="none" spc="28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 Estacionamiento</a:t>
            </a:r>
            <a:endParaRPr lang="es-US" b="1" spc="170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98F1D-529F-BB99-ADDC-89DE2AC6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42113545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58CE9-7984-CD45-4AB3-6C4082186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75CCB6-D372-BDBB-E441-EFDD2F6A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22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2D9DB7-C42F-577A-9EC6-16C75AA265A6}"/>
              </a:ext>
            </a:extLst>
          </p:cNvPr>
          <p:cNvSpPr txBox="1"/>
          <p:nvPr/>
        </p:nvSpPr>
        <p:spPr>
          <a:xfrm>
            <a:off x="409941" y="49331"/>
            <a:ext cx="8324119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Estacionamiento en Linden Plaza</a:t>
            </a:r>
            <a:endParaRPr lang="es-US" sz="340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3521B-2C93-64E4-BCEB-487BD72A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EE126-D8FA-2C2E-2095-967F5DC0B4DD}"/>
              </a:ext>
            </a:extLst>
          </p:cNvPr>
          <p:cNvSpPr txBox="1"/>
          <p:nvPr/>
        </p:nvSpPr>
        <p:spPr>
          <a:xfrm>
            <a:off x="190500" y="1116961"/>
            <a:ext cx="8543560" cy="641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LAZ Parking será el operador del estacionamiento.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El estacionamiento prioritario en Linden Plaza es para los </a:t>
            </a:r>
            <a:r>
              <a:rPr lang="es-US" sz="2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residentes de Linden Plaza. 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 partir de abril, cualquier automóvil estacionado que no esté registrado en la gerencia será remolcado.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Para solicitar estacionamiento, comuníquese al </a:t>
            </a:r>
            <a:r>
              <a:rPr lang="en-US" sz="2800">
                <a:solidFill>
                  <a:prstClr val="black"/>
                </a:solidFill>
                <a:latin typeface="Calibri Light" panose="020F0302020204030204"/>
                <a:cs typeface="Times New Roman"/>
                <a:hlinkClick r:id="rId2"/>
              </a:rPr>
              <a:t>LindenPlaza@LAZParking.com</a:t>
            </a:r>
            <a:r>
              <a:rPr lang="en-US" sz="2800">
                <a:solidFill>
                  <a:prstClr val="black"/>
                </a:solidFill>
                <a:latin typeface="Calibri Light" panose="020F0302020204030204"/>
                <a:cs typeface="Times New Roman"/>
              </a:rPr>
              <a:t> o 646-908-2230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. Los solicitantes deberán tener:</a:t>
            </a:r>
          </a:p>
          <a:p>
            <a:pPr marL="1200150" lvl="2" indent="-2857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Una identificación con fotografía válida con una dirección de Linden Plaza</a:t>
            </a:r>
          </a:p>
          <a:p>
            <a:pPr marL="1200150" lvl="2" indent="-2857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Registración del vehículo actualizada con dirección en Linden Plaza</a:t>
            </a:r>
          </a:p>
          <a:p>
            <a:pPr marL="1200150" lvl="2" indent="-2857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Seguro de vehículo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endParaRPr lang="es-US" sz="3000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R="0" lvl="0" algn="l" defTabSz="57058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defRPr/>
            </a:pPr>
            <a:endParaRPr kumimoji="0" lang="es-US" sz="2600" b="0" i="0" u="none" strike="noStrike" kern="1200" cap="none" spc="-3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864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E111C-3200-B074-DAD6-FA7A568A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C590E4-3D68-AB81-D764-03C19D95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23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779073-B04C-3BC8-47F3-989D66C817E4}"/>
              </a:ext>
            </a:extLst>
          </p:cNvPr>
          <p:cNvSpPr txBox="1"/>
          <p:nvPr/>
        </p:nvSpPr>
        <p:spPr>
          <a:xfrm>
            <a:off x="409941" y="49331"/>
            <a:ext cx="8324119" cy="112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Cierres temporales del estacionamiento </a:t>
            </a:r>
            <a:endParaRPr lang="es-US" sz="340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8190E1-9BD0-CC81-1AE7-E43EF97B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2C07D-3422-6CF7-570B-A821D3BAB870}"/>
              </a:ext>
            </a:extLst>
          </p:cNvPr>
          <p:cNvSpPr txBox="1"/>
          <p:nvPr/>
        </p:nvSpPr>
        <p:spPr>
          <a:xfrm>
            <a:off x="190500" y="1116961"/>
            <a:ext cx="8543560" cy="546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Durante la construcción, habrá lotes que estarán cerrados por reparaciones críticas, comenzando con el lote #5 en forma de L.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Se proporcionará estacionamiento alternativo a los residentes por orden de llegada. 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El lote 5 (el lote frente a 675 Lincoln Avenue) estará cerrado a partir del 10 de abril</a:t>
            </a:r>
            <a:endParaRPr lang="es-US" sz="2800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endParaRPr lang="es-US" sz="3000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R="0" lvl="0" algn="l" defTabSz="57058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defRPr/>
            </a:pPr>
            <a:endParaRPr kumimoji="0" lang="es-US" sz="2600" b="0" i="0" u="none" strike="noStrike" kern="1200" cap="none" spc="-3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270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E56FB-3145-D3F7-4BE5-0B280C66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B2F8C7-AB41-5D92-5842-627F69B8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24</a:t>
            </a:fld>
            <a:endParaRPr lang="es-US" noProof="0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B46036-A7DD-46E8-ED49-0E14CBB7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9" y="2366600"/>
            <a:ext cx="6726036" cy="2234897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s-US" sz="1600" noProof="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6F9E7539-B605-444A-EDE0-D793536B1A4E}"/>
              </a:ext>
            </a:extLst>
          </p:cNvPr>
          <p:cNvSpPr/>
          <p:nvPr/>
        </p:nvSpPr>
        <p:spPr>
          <a:xfrm>
            <a:off x="0" y="2366601"/>
            <a:ext cx="9144000" cy="1537580"/>
          </a:xfrm>
          <a:custGeom>
            <a:avLst/>
            <a:gdLst/>
            <a:ahLst/>
            <a:cxnLst/>
            <a:rect l="l" t="t" r="r" b="b"/>
            <a:pathLst>
              <a:path w="18284190" h="1628775">
                <a:moveTo>
                  <a:pt x="0" y="1628774"/>
                </a:moveTo>
                <a:lnTo>
                  <a:pt x="0" y="0"/>
                </a:lnTo>
                <a:lnTo>
                  <a:pt x="18283571" y="0"/>
                </a:lnTo>
                <a:lnTo>
                  <a:pt x="18283571" y="1628774"/>
                </a:lnTo>
                <a:lnTo>
                  <a:pt x="0" y="1628774"/>
                </a:lnTo>
                <a:close/>
              </a:path>
            </a:pathLst>
          </a:custGeom>
          <a:solidFill>
            <a:srgbClr val="001B41"/>
          </a:solidFill>
        </p:spPr>
        <p:txBody>
          <a:bodyPr wrap="square" lIns="0" tIns="0" rIns="0" bIns="0" rtlCol="0"/>
          <a:lstStyle/>
          <a:p>
            <a:endParaRPr lang="es-US" noProof="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D0C96F5-B2AA-B7E6-E516-E599F30945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33" y="2458481"/>
            <a:ext cx="9144000" cy="135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US" sz="4400" b="1" i="0" strike="noStrike" cap="none" spc="27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6:</a:t>
            </a:r>
            <a:r>
              <a:rPr lang="es-US" sz="4400" b="1" i="0" strike="noStrike" cap="none" spc="28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 Actualización de construcción</a:t>
            </a:r>
            <a:endParaRPr lang="es-US" b="1" spc="170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56CAD-BC1E-F7F9-C959-03C25D13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268975403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91" y="63637"/>
            <a:ext cx="8465392" cy="894198"/>
          </a:xfrm>
        </p:spPr>
        <p:txBody>
          <a:bodyPr>
            <a:norm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Renovaciones: Alcance de trabajo propuesto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1079"/>
            <a:ext cx="3886200" cy="4351338"/>
          </a:xfrm>
        </p:spPr>
        <p:txBody>
          <a:bodyPr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s-US" sz="1600" noProof="0" dirty="0">
              <a:latin typeface="+mj-lt"/>
            </a:endParaRPr>
          </a:p>
          <a:p>
            <a:pPr marL="0" indent="0">
              <a:buNone/>
            </a:pPr>
            <a:endParaRPr lang="es-US" sz="1600" noProof="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US" sz="1600" noProof="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5B38-F587-43C0-8B51-527ED12D4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991" y="840584"/>
            <a:ext cx="4589278" cy="556373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600"/>
              </a:spcBef>
              <a:spcAft>
                <a:spcPct val="0"/>
              </a:spcAft>
              <a:buNone/>
            </a:pPr>
            <a:r>
              <a:rPr lang="es-US" sz="20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El alcance integral del trabajo proporcionará soluciones duraderas para afecciones que datan de hace décadas</a:t>
            </a: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1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Renovaciones en la unidad:</a:t>
            </a:r>
            <a:r>
              <a:rPr lang="es-US" sz="1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Cocina nueva, baño nuevo, pisos y pintura nuevos</a:t>
            </a: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1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Envolvente del edificio: </a:t>
            </a:r>
            <a:r>
              <a:rPr lang="es-US" sz="1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Reparaciones de fachada, tejado y zonas de infiltración de agua</a:t>
            </a: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1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Balcones: </a:t>
            </a:r>
            <a:r>
              <a:rPr lang="es-US" sz="1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Reparación de barandillas y divisorias, concreto impermeable</a:t>
            </a: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1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Plomería: </a:t>
            </a:r>
            <a:r>
              <a:rPr lang="es-US" sz="1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Reemplazo completo de elevadores para evitar futuras fugas y moho</a:t>
            </a: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1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Calefacción: </a:t>
            </a:r>
            <a:r>
              <a:rPr lang="es-US" sz="1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Reparaciones de planta de calor y distribución</a:t>
            </a: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1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Estructura:</a:t>
            </a:r>
            <a:r>
              <a:rPr lang="es-US" sz="1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Reparaciones de concreto </a:t>
            </a: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1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Sección 504: </a:t>
            </a:r>
            <a:r>
              <a:rPr lang="es-US" sz="1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Mejorar condiciones de accesibilidad para residentes discapacitados y para las personas que envejezcan en el lugar</a:t>
            </a:r>
            <a:endParaRPr lang="es-US" sz="1800" noProof="0" dirty="0">
              <a:highlight>
                <a:srgbClr val="FFFF00"/>
              </a:highligh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s-US" sz="1800" noProof="0" dirty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s-US" sz="1800" noProof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01397-E39E-4304-B868-C4EE5C62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s-US" noProof="0" smtClean="0"/>
              <a:t>25</a:t>
            </a:fld>
            <a:endParaRPr lang="es-US" noProof="0" dirty="0"/>
          </a:p>
        </p:txBody>
      </p:sp>
      <p:pic>
        <p:nvPicPr>
          <p:cNvPr id="6" name="Picture 5" descr="A street with cars and a tall building&#10;&#10;Description automatically generated">
            <a:extLst>
              <a:ext uri="{FF2B5EF4-FFF2-40B4-BE49-F238E27FC236}">
                <a16:creationId xmlns:a16="http://schemas.microsoft.com/office/drawing/2014/main" id="{27BA2483-E06D-EB04-FAC4-6D3306C2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23656" r="32567" b="16079"/>
          <a:stretch>
            <a:fillRect/>
          </a:stretch>
        </p:blipFill>
        <p:spPr>
          <a:xfrm rot="5400000">
            <a:off x="4677335" y="1745871"/>
            <a:ext cx="4742940" cy="36617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088EA-29C1-27D0-5448-240E1729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3600925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8CECA-1137-67AC-87AD-ADE92887E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12557D-A23F-929A-6604-5BC652DD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26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84D28C-AAF2-328C-1EB8-44EAA5DD9CF3}"/>
              </a:ext>
            </a:extLst>
          </p:cNvPr>
          <p:cNvSpPr txBox="1"/>
          <p:nvPr/>
        </p:nvSpPr>
        <p:spPr>
          <a:xfrm>
            <a:off x="409941" y="49331"/>
            <a:ext cx="8324119" cy="112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¿Qué esperar durante la construcción?</a:t>
            </a:r>
            <a:endParaRPr lang="es-US" sz="340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D546CD-E148-8455-D5C4-0798630B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71157-173E-27E0-A7AA-BED0D2A0AB40}"/>
              </a:ext>
            </a:extLst>
          </p:cNvPr>
          <p:cNvSpPr txBox="1"/>
          <p:nvPr/>
        </p:nvSpPr>
        <p:spPr>
          <a:xfrm>
            <a:off x="190500" y="1116961"/>
            <a:ext cx="8543560" cy="6301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Aumento de la actividad en toda la propiedad, comenzando en el edificio 5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Retrasos e inhabilitaciones de elevadores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Protocolos de seguridad implementados para mantener seguros a los residentes y trabajadores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Si tiene alguna inquietud durante el proceso, comuníquese con la gerencia de la propiedad</a:t>
            </a:r>
          </a:p>
          <a:p>
            <a:pPr marR="0" lvl="0" algn="l" defTabSz="57058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defRPr/>
            </a:pPr>
            <a:endParaRPr kumimoji="0" lang="es-US" sz="2600" b="0" i="0" u="none" strike="noStrike" kern="1200" cap="none" spc="-3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184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1071A-0ECF-CB8B-99EF-BE0830A6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101021-4BAD-1CE4-8C67-8C6DBB68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27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18CC7-E3A9-00C9-3512-33F933C89237}"/>
              </a:ext>
            </a:extLst>
          </p:cNvPr>
          <p:cNvSpPr txBox="1"/>
          <p:nvPr/>
        </p:nvSpPr>
        <p:spPr>
          <a:xfrm>
            <a:off x="409941" y="49331"/>
            <a:ext cx="8324119" cy="112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¿Cuando comenzarán las obras de construcción?</a:t>
            </a:r>
            <a:endParaRPr lang="es-US" sz="340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5365F1-363F-348E-6947-4DB87DC2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ABFCE-B529-79E2-E76C-74DC00A4888A}"/>
              </a:ext>
            </a:extLst>
          </p:cNvPr>
          <p:cNvSpPr txBox="1"/>
          <p:nvPr/>
        </p:nvSpPr>
        <p:spPr>
          <a:xfrm>
            <a:off x="190500" y="1116961"/>
            <a:ext cx="8543560" cy="635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Están en marcha las obras en la sala de calderas del Edificio 5</a:t>
            </a:r>
          </a:p>
          <a:p>
            <a:pPr marL="452438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Las obras unitarias comenzarán en abril para las unidades que se hayan reubicado con éxito en unidades temporales</a:t>
            </a:r>
          </a:p>
          <a:p>
            <a:pPr marL="452438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La reubicación es imprescindible para el éxito del proyecto. </a:t>
            </a:r>
            <a:r>
              <a:rPr lang="es-US" sz="2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Estamos juntos en esto</a:t>
            </a:r>
          </a:p>
          <a:p>
            <a:pPr marL="461645" lvl="1" indent="-28575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Si tiene preguntas sobre la mudanza, por favor comuníquese con 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Housing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Opportunities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(HOU).</a:t>
            </a:r>
          </a:p>
          <a:p>
            <a:pPr marL="461645" lvl="1" indent="-28575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Cada edificio tendrá su propia reunión de mudanza. ¡Esté atento a los anuncios!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endParaRPr lang="es-US" sz="2800" b="1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R="0" lvl="0" algn="l" defTabSz="57058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defRPr/>
            </a:pPr>
            <a:endParaRPr kumimoji="0" lang="es-US" sz="2400" b="0" i="0" u="none" strike="noStrike" kern="1200" cap="none" spc="-3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1885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A9135-49A4-6E94-31D5-3E5DE18EE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3E137-1453-B9C3-C7A9-329AF853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28</a:t>
            </a:fld>
            <a:endParaRPr lang="es-US" noProof="0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1DA4FB25-8B3D-57E2-96EC-5BBE9DA65BCE}"/>
              </a:ext>
            </a:extLst>
          </p:cNvPr>
          <p:cNvSpPr/>
          <p:nvPr/>
        </p:nvSpPr>
        <p:spPr>
          <a:xfrm>
            <a:off x="0" y="2366601"/>
            <a:ext cx="9144000" cy="1537580"/>
          </a:xfrm>
          <a:custGeom>
            <a:avLst/>
            <a:gdLst/>
            <a:ahLst/>
            <a:cxnLst/>
            <a:rect l="l" t="t" r="r" b="b"/>
            <a:pathLst>
              <a:path w="18284190" h="1628775">
                <a:moveTo>
                  <a:pt x="0" y="1628774"/>
                </a:moveTo>
                <a:lnTo>
                  <a:pt x="0" y="0"/>
                </a:lnTo>
                <a:lnTo>
                  <a:pt x="18283571" y="0"/>
                </a:lnTo>
                <a:lnTo>
                  <a:pt x="18283571" y="1628774"/>
                </a:lnTo>
                <a:lnTo>
                  <a:pt x="0" y="1628774"/>
                </a:lnTo>
                <a:close/>
              </a:path>
            </a:pathLst>
          </a:custGeom>
          <a:solidFill>
            <a:srgbClr val="001B41"/>
          </a:solidFill>
        </p:spPr>
        <p:txBody>
          <a:bodyPr wrap="square" lIns="0" tIns="0" rIns="0" bIns="0" rtlCol="0"/>
          <a:lstStyle/>
          <a:p>
            <a:endParaRPr lang="es-US" noProof="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ADE754D-C101-DC14-9391-21690D26EB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33" y="2574980"/>
            <a:ext cx="9144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US" sz="3600" b="1" i="0" strike="noStrike" cap="none" spc="27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7. Vales basados en proyectos (PBV) aún disponibles para hogares que califican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8CE60-E369-C2DD-7EA1-8DE02D8C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336434537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89EA5-7EAC-4EFD-B28D-AC2C5DA3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29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407046-1FEA-85D5-1D09-212012C0B758}"/>
              </a:ext>
            </a:extLst>
          </p:cNvPr>
          <p:cNvSpPr txBox="1"/>
          <p:nvPr/>
        </p:nvSpPr>
        <p:spPr>
          <a:xfrm>
            <a:off x="372408" y="251986"/>
            <a:ext cx="8324119" cy="112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Vales basados en proyectos (PBV)</a:t>
            </a: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2F5A8DD2-D85B-02BC-D3EA-89308A7FC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" y="1186821"/>
            <a:ext cx="8324119" cy="4851122"/>
          </a:xfr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461645" lvl="1" indent="-285750">
              <a:buFont typeface="Wingdings" panose="05000000000000000000" pitchFamily="2" charset="2"/>
              <a:buChar char="§"/>
              <a:defRPr/>
            </a:pPr>
            <a:r>
              <a:rPr lang="es-US" sz="260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Se ofrecerá </a:t>
            </a:r>
            <a:r>
              <a:rPr lang="es-US" sz="26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una cantidad limitada de nuevos vales de la Sección 8 basados en proyectos </a:t>
            </a: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(PBV).</a:t>
            </a:r>
            <a:endParaRPr lang="es-US" sz="26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/>
            </a:endParaRPr>
          </a:p>
          <a:p>
            <a:pPr marL="461645" lvl="1" indent="-285750"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Los residentes de Linden Plaza que califiquen </a:t>
            </a:r>
            <a:r>
              <a:rPr lang="es-US" sz="26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pagarán el menor de los siguientes valores: 30% de su ingreso familiar bruto ajustado o la renta de Mitchell-Lama existente para su unidad </a:t>
            </a: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como pago de la renta.</a:t>
            </a:r>
            <a:endParaRPr lang="es-US" sz="26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/>
            </a:endParaRPr>
          </a:p>
          <a:p>
            <a:pPr marL="461645" lvl="1" indent="-285750"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Los beneficios incluyen: </a:t>
            </a:r>
            <a:endParaRPr lang="es-US" sz="26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 panose="02020603050405020304" pitchFamily="18" charset="0"/>
            </a:endParaRPr>
          </a:p>
          <a:p>
            <a:pPr marL="918845" lvl="2" indent="-285750">
              <a:buFont typeface="Wingdings" panose="05000000000000000000" pitchFamily="2" charset="2"/>
              <a:buChar char="§"/>
              <a:defRPr/>
            </a:pP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Pagos de la renta calculados en </a:t>
            </a:r>
            <a:r>
              <a:rPr lang="es-US" sz="24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30% de sus ingresos en la renta</a:t>
            </a: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.</a:t>
            </a:r>
            <a:endParaRPr lang="es-US" sz="24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/>
            </a:endParaRPr>
          </a:p>
          <a:p>
            <a:pPr marL="918845" lvl="2" indent="-285750">
              <a:buFont typeface="Wingdings" panose="05000000000000000000" pitchFamily="2" charset="2"/>
              <a:buChar char="§"/>
              <a:defRPr/>
            </a:pP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Si decide mudarse después de 1 año, puede solicitar un vale de vivienda portátil.</a:t>
            </a:r>
            <a:endParaRPr lang="es-US" sz="24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/>
            </a:endParaRPr>
          </a:p>
          <a:p>
            <a:pPr marL="918845" lvl="2" indent="-285750">
              <a:buFont typeface="Wingdings" panose="05000000000000000000" pitchFamily="2" charset="2"/>
              <a:buChar char="§"/>
              <a:defRPr/>
            </a:pP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La unidad se someterá a </a:t>
            </a:r>
            <a:r>
              <a:rPr lang="es-US" sz="24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reparaciones HQS</a:t>
            </a: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e inspección antes de que comience el subsidio.</a:t>
            </a:r>
          </a:p>
          <a:p>
            <a:pPr marL="1376045" lvl="3" indent="-285750">
              <a:buFont typeface="Wingdings" panose="05000000000000000000" pitchFamily="2" charset="2"/>
              <a:buChar char="§"/>
              <a:defRPr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Las reparaciones de HQS pueden proporcionar beneficios inmediatos a su apartamento antes de las eventuales renovaciones (especialmente si no está en la primera fase). </a:t>
            </a:r>
          </a:p>
          <a:p>
            <a:pPr marL="233045" lvl="1" indent="0">
              <a:buNone/>
              <a:defRPr/>
            </a:pPr>
            <a:endParaRPr lang="es-US" sz="26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793F3-B0A7-C936-6462-E43D1748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18854582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89EA5-7EAC-4EFD-B28D-AC2C5DA3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3</a:t>
            </a:fld>
            <a:endParaRPr lang="es-US" noProof="0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A2B4D09-B47A-393B-D5BE-2103A63A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9" y="2366600"/>
            <a:ext cx="6726036" cy="2234897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s-US" sz="1600" noProof="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8509310D-2BCC-54F4-10A9-9D7B769E517F}"/>
              </a:ext>
            </a:extLst>
          </p:cNvPr>
          <p:cNvSpPr/>
          <p:nvPr/>
        </p:nvSpPr>
        <p:spPr>
          <a:xfrm>
            <a:off x="0" y="2366601"/>
            <a:ext cx="9144000" cy="1537580"/>
          </a:xfrm>
          <a:custGeom>
            <a:avLst/>
            <a:gdLst/>
            <a:ahLst/>
            <a:cxnLst/>
            <a:rect l="l" t="t" r="r" b="b"/>
            <a:pathLst>
              <a:path w="18284190" h="1628775">
                <a:moveTo>
                  <a:pt x="0" y="1628774"/>
                </a:moveTo>
                <a:lnTo>
                  <a:pt x="0" y="0"/>
                </a:lnTo>
                <a:lnTo>
                  <a:pt x="18283571" y="0"/>
                </a:lnTo>
                <a:lnTo>
                  <a:pt x="18283571" y="1628774"/>
                </a:lnTo>
                <a:lnTo>
                  <a:pt x="0" y="1628774"/>
                </a:lnTo>
                <a:close/>
              </a:path>
            </a:pathLst>
          </a:custGeom>
          <a:solidFill>
            <a:srgbClr val="001B41"/>
          </a:solidFill>
        </p:spPr>
        <p:txBody>
          <a:bodyPr wrap="square" lIns="0" tIns="0" rIns="0" bIns="0" rtlCol="0"/>
          <a:lstStyle/>
          <a:p>
            <a:endParaRPr lang="es-US" noProof="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8E5500D9-BC67-A6C2-962D-8C6585667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305" y="2376484"/>
            <a:ext cx="9144000" cy="202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US" sz="4400" b="1" i="0" strike="noStrike" cap="none" spc="27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1:</a:t>
            </a:r>
            <a:r>
              <a:rPr lang="es-US" sz="4400" b="1" i="0" strike="noStrike" cap="none" spc="28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 Propiedad y presentación de Gerencia</a:t>
            </a:r>
            <a:br>
              <a:rPr lang="es-US" sz="4400" noProof="0" dirty="0"/>
            </a:br>
            <a:endParaRPr lang="es-US" b="1" spc="170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DF021-5A8E-545E-F520-9D298910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356913481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89EA5-7EAC-4EFD-B28D-AC2C5DA3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30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407046-1FEA-85D5-1D09-212012C0B758}"/>
              </a:ext>
            </a:extLst>
          </p:cNvPr>
          <p:cNvSpPr txBox="1"/>
          <p:nvPr/>
        </p:nvSpPr>
        <p:spPr>
          <a:xfrm>
            <a:off x="409940" y="271004"/>
            <a:ext cx="8324119" cy="11277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¿Califica usted para recibir vales basados en proyectos?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A2B4D09-B47A-393B-D5BE-2103A63A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65" y="1562099"/>
            <a:ext cx="7402235" cy="42407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61645" lvl="1" indent="-285750"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Para calificar para vales basados en proyectos, los hogares deben:</a:t>
            </a:r>
            <a:endParaRPr lang="es-US" sz="2600" noProof="0" dirty="0">
              <a:solidFill>
                <a:prstClr val="black"/>
              </a:solidFill>
              <a:cs typeface="Times New Roman"/>
            </a:endParaRPr>
          </a:p>
          <a:p>
            <a:pPr marL="1147445" lvl="2" indent="-457200">
              <a:buFont typeface="+mj-lt"/>
              <a:buAutoNum type="arabicParenR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Certificar ingresos</a:t>
            </a:r>
            <a:endParaRPr lang="es-US" sz="26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/>
            </a:endParaRPr>
          </a:p>
          <a:p>
            <a:pPr marL="1147445" lvl="2" indent="-457200">
              <a:buFont typeface="+mj-lt"/>
              <a:buAutoNum type="arabicParenR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Pasar las inspecciones físicas de los Estándares de Calidad de Vivienda (HQS)</a:t>
            </a:r>
            <a:endParaRPr lang="es-US" sz="26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/>
            </a:endParaRPr>
          </a:p>
          <a:p>
            <a:pPr marL="1147445" lvl="2" indent="-457200">
              <a:buFont typeface="+mj-lt"/>
              <a:buAutoNum type="arabicParenR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Mantener una unidad del tamaño adecuado según los estándares de HUD</a:t>
            </a:r>
            <a:endParaRPr lang="es-US" sz="26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/>
            </a:endParaRPr>
          </a:p>
          <a:p>
            <a:pPr marL="0" marR="2540" lvl="0" indent="0" algn="ctr" defTabSz="6280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US" sz="2800" b="0" i="0" u="none" strike="noStrike" kern="1200" cap="none" spc="-2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2C7DF1-9A79-7705-3A86-FCA9B3A6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376677860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2221"/>
            <a:ext cx="8534400" cy="883361"/>
          </a:xfrm>
        </p:spPr>
        <p:txBody>
          <a:bodyPr>
            <a:noAutofit/>
          </a:bodyPr>
          <a:lstStyle/>
          <a:p>
            <a:r>
              <a:rPr lang="es-US" sz="26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Para solicitantes de vales basados en proyectos: Tamaño adecuado</a:t>
            </a:r>
            <a:endParaRPr lang="es-US" sz="2600" noProof="0" dirty="0">
              <a:solidFill>
                <a:schemeClr val="accent4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1079"/>
            <a:ext cx="3886200" cy="4351338"/>
          </a:xfrm>
        </p:spPr>
        <p:txBody>
          <a:bodyPr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s-US" sz="1600" noProof="0" dirty="0">
              <a:latin typeface="+mj-lt"/>
            </a:endParaRPr>
          </a:p>
          <a:p>
            <a:pPr marL="0" indent="0">
              <a:buNone/>
            </a:pPr>
            <a:endParaRPr lang="es-US" sz="1600" noProof="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US" sz="1600" noProof="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5B38-F587-43C0-8B51-527ED12D4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903384"/>
            <a:ext cx="7620006" cy="4351338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600"/>
              </a:spcBef>
              <a:spcAft>
                <a:spcPct val="0"/>
              </a:spcAft>
              <a:buNone/>
            </a:pPr>
            <a:r>
              <a:rPr lang="es-US" sz="1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Su unidad también debe tener el tamaño adecuado. Eso significa que la composición del hogar de su apartamento cumple con uno de los desgloses que se enumeran a continuación. Tenga en cuenta que si actualmente no tiene el tamaño adecuado, podemos trabajar con usted para cambiarlo a usted y a su familia a una unidad del tamaño adecuado dentro de Linden Plaza.</a:t>
            </a:r>
            <a:endParaRPr lang="es-US" sz="2400" b="1" noProof="0" dirty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01397-E39E-4304-B868-C4EE5C62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s-US" noProof="0" smtClean="0"/>
              <a:t>31</a:t>
            </a:fld>
            <a:endParaRPr lang="es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23BB8-115F-65E2-D7DE-9D70B73E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3CCD4-71D6-A59B-2839-92A87A1B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2244628"/>
            <a:ext cx="6324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863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221"/>
            <a:ext cx="6864970" cy="883361"/>
          </a:xfrm>
        </p:spPr>
        <p:txBody>
          <a:bodyPr>
            <a:normAutofit fontScale="90000"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Para solicitantes de vales basados en proyectos: Calificación de ingresos</a:t>
            </a:r>
            <a:endParaRPr lang="es-US" sz="3400" noProof="0" dirty="0">
              <a:solidFill>
                <a:schemeClr val="accent4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149146" y="918103"/>
            <a:ext cx="8366204" cy="15815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US" sz="2000" b="0" i="0" noProof="0" dirty="0">
              <a:solidFill>
                <a:srgbClr val="000000"/>
              </a:solidFill>
              <a:effectLst/>
              <a:latin typeface="+mj-lt"/>
            </a:endParaRPr>
          </a:p>
          <a:p>
            <a:pPr marL="457200" lvl="1" indent="0">
              <a:buNone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Su ingreso actual debe ser inferior al 50% del ingreso promedio del área (“AMI”). Su AMI varía según la cantidad de residentes en su apartamento. A continuación se muestra un desglose de esos AMI.</a:t>
            </a:r>
            <a:endParaRPr lang="es-US" sz="2800" noProof="0" dirty="0">
              <a:latin typeface="+mj-lt"/>
            </a:endParaRPr>
          </a:p>
          <a:p>
            <a:pPr marL="0" indent="0">
              <a:buNone/>
            </a:pPr>
            <a:endParaRPr lang="es-US" sz="1600" noProof="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US" sz="1600" noProof="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01397-E39E-4304-B868-C4EE5C62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s-US" noProof="0" smtClean="0"/>
              <a:t>32</a:t>
            </a:fld>
            <a:endParaRPr lang="es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23BB8-115F-65E2-D7DE-9D70B73E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699871-710B-ADAA-D78A-FB3254891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2" y="2591605"/>
            <a:ext cx="7181385" cy="19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908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762EF-37E6-4C85-DFDA-AF823301E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F7750-1FF9-E682-BA30-36B49FDD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33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C06508-6368-16C6-9AE7-464427A991A6}"/>
              </a:ext>
            </a:extLst>
          </p:cNvPr>
          <p:cNvSpPr txBox="1"/>
          <p:nvPr/>
        </p:nvSpPr>
        <p:spPr>
          <a:xfrm>
            <a:off x="409940" y="271004"/>
            <a:ext cx="8324119" cy="11277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¿No está seguro si usted califica?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107945FD-74AE-0860-CF36-367C9119E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65" y="1562099"/>
            <a:ext cx="7402235" cy="42407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61645" lvl="1" indent="-285750">
              <a:buFont typeface="Wingdings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¡Hable con el equipo de cumplimiento, que asistirá a la reunión de hoy, para ver si usted califica! Podrán responder cualquier pregunta que usted tenga sobre el programa. </a:t>
            </a:r>
            <a:endParaRPr lang="es-US" sz="26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/>
            </a:endParaRPr>
          </a:p>
          <a:p>
            <a:pPr marL="0" marR="2540" lvl="0" indent="0" algn="ctr" defTabSz="6280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US" sz="2800" b="0" i="0" u="none" strike="noStrike" kern="1200" cap="none" spc="-2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B1DA79-F1AC-BDC8-04DD-3AEA7811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41726013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66C5F-117F-0910-F17D-D1676E98B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518618-F3F4-0968-5FE7-8CD09A01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34</a:t>
            </a:fld>
            <a:endParaRPr lang="es-US" noProof="0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C4B7276-4549-F166-E73A-8F744A65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9" y="2366600"/>
            <a:ext cx="6726036" cy="2234897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s-US" sz="1600" noProof="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A72D6906-B2D9-219D-4134-340AA8FE31A7}"/>
              </a:ext>
            </a:extLst>
          </p:cNvPr>
          <p:cNvSpPr/>
          <p:nvPr/>
        </p:nvSpPr>
        <p:spPr>
          <a:xfrm>
            <a:off x="0" y="2366601"/>
            <a:ext cx="9144000" cy="1537580"/>
          </a:xfrm>
          <a:custGeom>
            <a:avLst/>
            <a:gdLst/>
            <a:ahLst/>
            <a:cxnLst/>
            <a:rect l="l" t="t" r="r" b="b"/>
            <a:pathLst>
              <a:path w="18284190" h="1628775">
                <a:moveTo>
                  <a:pt x="0" y="1628774"/>
                </a:moveTo>
                <a:lnTo>
                  <a:pt x="0" y="0"/>
                </a:lnTo>
                <a:lnTo>
                  <a:pt x="18283571" y="0"/>
                </a:lnTo>
                <a:lnTo>
                  <a:pt x="18283571" y="1628774"/>
                </a:lnTo>
                <a:lnTo>
                  <a:pt x="0" y="1628774"/>
                </a:lnTo>
                <a:close/>
              </a:path>
            </a:pathLst>
          </a:custGeom>
          <a:solidFill>
            <a:srgbClr val="001B41"/>
          </a:solidFill>
        </p:spPr>
        <p:txBody>
          <a:bodyPr wrap="square" lIns="0" tIns="0" rIns="0" bIns="0" rtlCol="0"/>
          <a:lstStyle/>
          <a:p>
            <a:endParaRPr lang="es-US" noProof="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8129DEFF-F2B3-29BA-1D69-BADC8A653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33" y="2793761"/>
            <a:ext cx="9144000" cy="68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US" sz="4400" b="1" i="0" strike="noStrike" cap="none" spc="27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8:</a:t>
            </a:r>
            <a:r>
              <a:rPr lang="es-US" sz="4400" b="1" i="0" strike="noStrike" cap="none" spc="28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es-US" sz="4400" b="1" i="0" strike="noStrike" cap="none" spc="8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Próximos pasos</a:t>
            </a:r>
            <a:endParaRPr lang="es-US" b="1" spc="170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B6811-281A-8DF7-0CF3-24A63335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27670261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222"/>
            <a:ext cx="3678945" cy="681162"/>
          </a:xfrm>
        </p:spPr>
        <p:txBody>
          <a:bodyPr>
            <a:norm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Próximos pasos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1079"/>
            <a:ext cx="3886200" cy="4351338"/>
          </a:xfrm>
        </p:spPr>
        <p:txBody>
          <a:bodyPr>
            <a:normAutofit fontScale="87500"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s-US" sz="1600" noProof="0" dirty="0">
              <a:latin typeface="+mj-lt"/>
            </a:endParaRPr>
          </a:p>
          <a:p>
            <a:pPr marL="0" indent="0">
              <a:buNone/>
            </a:pPr>
            <a:endParaRPr lang="es-US" sz="1600" noProof="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US" sz="1600" noProof="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5B38-F587-43C0-8B51-527ED12D4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822" y="1105583"/>
            <a:ext cx="3922329" cy="4611097"/>
          </a:xfrm>
        </p:spPr>
        <p:txBody>
          <a:bodyPr>
            <a:normAutofit fontScale="87500"/>
          </a:bodyPr>
          <a:lstStyle/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Comienza la construcción en el edificio 5 (675 Lincoln Ave)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Continuar con las conversiones de unidades de vales basados en proyectos con HQS y certificaciones</a:t>
            </a:r>
            <a:endParaRPr lang="es-US" sz="2200" noProof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Busque el Contrato de Concesión de Renta y otros documentos de cumplimiento en el correo</a:t>
            </a: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Firme el Contrato de Concesión de Renta después de revisarlo</a:t>
            </a: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No dude en contactarnos si tiene alguna pregunta</a:t>
            </a: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Si cree que es elegible para un Vale Basado en Proyecto (PBV), comuníquese con nosotros</a:t>
            </a:r>
          </a:p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US" sz="2200" noProof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01397-E39E-4304-B868-C4EE5C62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s-US" noProof="0" smtClean="0"/>
              <a:t>35</a:t>
            </a:fld>
            <a:endParaRPr lang="es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B8CEF-0629-FC00-312C-5BEBE7A1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pic>
        <p:nvPicPr>
          <p:cNvPr id="8" name="Picture 7" descr="A group of people sitting in chairs in a classroom&#10;&#10;Description automatically generated">
            <a:extLst>
              <a:ext uri="{FF2B5EF4-FFF2-40B4-BE49-F238E27FC236}">
                <a16:creationId xmlns:a16="http://schemas.microsoft.com/office/drawing/2014/main" id="{679C76B8-2872-FF6B-53BC-BDEC244D7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44" y="1105583"/>
            <a:ext cx="3657600" cy="2743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378725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222"/>
            <a:ext cx="3678945" cy="681162"/>
          </a:xfrm>
        </p:spPr>
        <p:txBody>
          <a:bodyPr>
            <a:normAutofit fontScale="90000"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Actualizaciones futuras</a:t>
            </a:r>
            <a:endParaRPr lang="es-US" sz="3400" noProof="0" dirty="0">
              <a:solidFill>
                <a:schemeClr val="accent4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1079"/>
            <a:ext cx="3886200" cy="4351338"/>
          </a:xfrm>
        </p:spPr>
        <p:txBody>
          <a:bodyPr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s-US" sz="1600" noProof="0" dirty="0">
              <a:latin typeface="+mj-lt"/>
            </a:endParaRPr>
          </a:p>
          <a:p>
            <a:pPr marL="0" indent="0">
              <a:buNone/>
            </a:pPr>
            <a:endParaRPr lang="es-US" sz="1600" noProof="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US" sz="1600" noProof="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5B38-F587-43C0-8B51-527ED12D4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903384"/>
            <a:ext cx="7620006" cy="4351338"/>
          </a:xfrm>
        </p:spPr>
        <p:txBody>
          <a:bodyPr>
            <a:normAutofit/>
          </a:bodyPr>
          <a:lstStyle/>
          <a:p>
            <a:pPr marR="0" lvl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Las actualizaciones importantes del proyecto se publicarán en: </a:t>
            </a: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  <a:hlinkClick r:id="rId3" history="0"/>
              </a:rPr>
              <a:t>www.lindenplazabk.com</a:t>
            </a:r>
            <a:endParaRPr lang="es-US" sz="1800" noProof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Si está interesado en obtener más información sobre el nuevo programa de la Sección 8 basado en proyectos y el plan de remodelación, utilice el siguiente código QR e ingrese su información en el formulario y nos comunicaremos con usted</a:t>
            </a:r>
            <a:endParaRPr lang="es-US" sz="2200" noProof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01397-E39E-4304-B868-C4EE5C62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0BA9-05F5-4766-A5AF-710493189013}" type="slidenum">
              <a:rPr lang="es-US" noProof="0" smtClean="0"/>
              <a:t>36</a:t>
            </a:fld>
            <a:endParaRPr lang="es-US" noProof="0" dirty="0"/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9871B3F8-1BE0-FA7F-CB0C-11D354E2A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9" y="3864807"/>
            <a:ext cx="2491544" cy="249154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23BB8-115F-65E2-D7DE-9D70B73E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C0BECA-9C5A-E31A-62C8-C6D3AA879A6C}"/>
              </a:ext>
            </a:extLst>
          </p:cNvPr>
          <p:cNvSpPr/>
          <p:nvPr/>
        </p:nvSpPr>
        <p:spPr>
          <a:xfrm>
            <a:off x="4964628" y="3999508"/>
            <a:ext cx="3886200" cy="19363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  <a:hlinkClick r:id="rId5" history="0"/>
              </a:rPr>
              <a:t>hello@lindenplazabk.com</a:t>
            </a:r>
            <a:endParaRPr lang="es-US" sz="2400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718-540-4299</a:t>
            </a:r>
          </a:p>
          <a:p>
            <a:pPr algn="ctr"/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121368901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4BE49-E6ED-7836-7306-7F1B8A40D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729E2-BCE1-6B63-CCDA-67CB2970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37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7B9C46-52FB-F520-FB95-5422C86B138C}"/>
              </a:ext>
            </a:extLst>
          </p:cNvPr>
          <p:cNvSpPr txBox="1"/>
          <p:nvPr/>
        </p:nvSpPr>
        <p:spPr>
          <a:xfrm>
            <a:off x="372408" y="251986"/>
            <a:ext cx="8554776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Cómo contactar a la Gerencia</a:t>
            </a:r>
            <a:endParaRPr lang="es-US" sz="3400" noProof="0" dirty="0">
              <a:solidFill>
                <a:schemeClr val="accent4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71E7D24E-96CC-93A4-1983-56BAA8FFA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657" y="3454484"/>
            <a:ext cx="4124527" cy="3043970"/>
          </a:xfrm>
        </p:spPr>
        <p:txBody>
          <a:bodyPr vert="horz" lIns="91440" tIns="45720" rIns="91440" bIns="45720" rtlCol="0" anchor="t">
            <a:normAutofit fontScale="95000"/>
          </a:bodyPr>
          <a:lstStyle/>
          <a:p>
            <a:pPr marL="461963" lvl="2" indent="-285750">
              <a:buFont typeface="Wingdings" panose="05000000000000000000" pitchFamily="2" charset="2"/>
              <a:buChar char="§"/>
              <a:defRPr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La oficina de la Gerencia de la propiedad está ubicada en 675 Lincoln Avenue en la planta baja. La oficina está abierta de lunes a viernes (9am- 5pm)</a:t>
            </a:r>
          </a:p>
          <a:p>
            <a:pPr marL="176213" lvl="2" indent="0">
              <a:buNone/>
              <a:defRPr/>
            </a:pPr>
            <a:endParaRPr lang="es-US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marL="461963" lvl="2" indent="-285750">
              <a:buFont typeface="Wingdings" panose="05000000000000000000" pitchFamily="2" charset="2"/>
              <a:buChar char="§"/>
              <a:defRPr/>
            </a:pP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Los residentes pueden usar la aplicación </a:t>
            </a:r>
            <a:r>
              <a:rPr lang="es-US" sz="2000" b="1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RentCafe</a:t>
            </a:r>
            <a:r>
              <a:rPr lang="es-US" sz="2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para enviar órdenes de trabajo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CA8CE-E2C5-292C-4C12-DBFE7838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11" name="Content Placeholder 28">
            <a:extLst>
              <a:ext uri="{FF2B5EF4-FFF2-40B4-BE49-F238E27FC236}">
                <a16:creationId xmlns:a16="http://schemas.microsoft.com/office/drawing/2014/main" id="{1D7E455B-4CA9-FFDB-430F-C63722BE1AD5}"/>
              </a:ext>
            </a:extLst>
          </p:cNvPr>
          <p:cNvSpPr txBox="1"/>
          <p:nvPr/>
        </p:nvSpPr>
        <p:spPr>
          <a:xfrm>
            <a:off x="1839573" y="1004250"/>
            <a:ext cx="1809946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  <a:defRPr/>
            </a:pPr>
            <a:r>
              <a:rPr lang="es-US" sz="2200" b="1" i="0" u="sng" strike="noStrike" cap="none" spc="0" baseline="0" noProof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Teléfono</a:t>
            </a:r>
            <a:endParaRPr lang="es-US" sz="2600" b="1" u="sng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  <p:pic>
        <p:nvPicPr>
          <p:cNvPr id="13" name="Graphic 12" descr="Telephone with solid fill">
            <a:extLst>
              <a:ext uri="{FF2B5EF4-FFF2-40B4-BE49-F238E27FC236}">
                <a16:creationId xmlns:a16="http://schemas.microsoft.com/office/drawing/2014/main" id="{5850FB48-76CC-C582-27B7-0E30272A4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7154" y="1495237"/>
            <a:ext cx="1154783" cy="1154783"/>
          </a:xfrm>
          <a:prstGeom prst="rect">
            <a:avLst/>
          </a:prstGeom>
        </p:spPr>
      </p:pic>
      <p:sp>
        <p:nvSpPr>
          <p:cNvPr id="14" name="Content Placeholder 28">
            <a:extLst>
              <a:ext uri="{FF2B5EF4-FFF2-40B4-BE49-F238E27FC236}">
                <a16:creationId xmlns:a16="http://schemas.microsoft.com/office/drawing/2014/main" id="{66B0C9AA-DE7B-EE85-2CEF-D11E07BD51C1}"/>
              </a:ext>
            </a:extLst>
          </p:cNvPr>
          <p:cNvSpPr txBox="1"/>
          <p:nvPr/>
        </p:nvSpPr>
        <p:spPr>
          <a:xfrm>
            <a:off x="6410226" y="2879117"/>
            <a:ext cx="1809946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  <a:defRPr/>
            </a:pPr>
            <a:endParaRPr lang="es-US" sz="2600" b="1" noProof="0" dirty="0">
              <a:solidFill>
                <a:prstClr val="black"/>
              </a:solidFill>
              <a:highlight>
                <a:srgbClr val="FFFF00"/>
              </a:highlight>
              <a:latin typeface="Calibri Light" panose="020F0302020204030204"/>
              <a:cs typeface="Times New Roman"/>
            </a:endParaRPr>
          </a:p>
        </p:txBody>
      </p:sp>
      <p:sp>
        <p:nvSpPr>
          <p:cNvPr id="15" name="Content Placeholder 28">
            <a:extLst>
              <a:ext uri="{FF2B5EF4-FFF2-40B4-BE49-F238E27FC236}">
                <a16:creationId xmlns:a16="http://schemas.microsoft.com/office/drawing/2014/main" id="{5D71A7F4-D550-92F5-0BDE-058712D1E8E3}"/>
              </a:ext>
            </a:extLst>
          </p:cNvPr>
          <p:cNvSpPr txBox="1"/>
          <p:nvPr/>
        </p:nvSpPr>
        <p:spPr>
          <a:xfrm>
            <a:off x="4760383" y="1032137"/>
            <a:ext cx="2364317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  <a:defRPr/>
            </a:pPr>
            <a:r>
              <a:rPr lang="es-US" sz="2200" b="1" i="0" u="sng" strike="noStrike" cap="none" spc="0" baseline="0" noProof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Calibri Light"/>
              </a:rPr>
              <a:t>Correo electrónico</a:t>
            </a:r>
            <a:endParaRPr lang="es-US" sz="2600" b="1" u="sng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</p:txBody>
      </p:sp>
      <p:sp>
        <p:nvSpPr>
          <p:cNvPr id="12" name="Content Placeholder 28">
            <a:extLst>
              <a:ext uri="{FF2B5EF4-FFF2-40B4-BE49-F238E27FC236}">
                <a16:creationId xmlns:a16="http://schemas.microsoft.com/office/drawing/2014/main" id="{05CBE6AA-3EAA-6C49-3728-5F384418D85E}"/>
              </a:ext>
            </a:extLst>
          </p:cNvPr>
          <p:cNvSpPr txBox="1"/>
          <p:nvPr/>
        </p:nvSpPr>
        <p:spPr>
          <a:xfrm>
            <a:off x="6581677" y="2829199"/>
            <a:ext cx="1809946" cy="615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endParaRPr lang="es-US" sz="2600" b="1" noProof="0" dirty="0">
              <a:solidFill>
                <a:prstClr val="black"/>
              </a:solidFill>
              <a:highlight>
                <a:srgbClr val="FFFF00"/>
              </a:highlight>
              <a:latin typeface="Calibri Light" panose="020F0302020204030204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A3B73-2375-0008-CA9B-03F21F6A9A0C}"/>
              </a:ext>
            </a:extLst>
          </p:cNvPr>
          <p:cNvSpPr txBox="1"/>
          <p:nvPr/>
        </p:nvSpPr>
        <p:spPr>
          <a:xfrm>
            <a:off x="-152114" y="2516185"/>
            <a:ext cx="5793315" cy="3022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sz="1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718-540-4299</a:t>
            </a:r>
          </a:p>
          <a:p>
            <a:pPr algn="ctr"/>
            <a:endParaRPr lang="es-US" sz="700" b="1" noProof="0" dirty="0">
              <a:latin typeface="+mj-lt"/>
            </a:endParaRPr>
          </a:p>
          <a:p>
            <a:pPr marL="0" marR="0" algn="ctr" fontAlgn="base">
              <a:spcAft>
                <a:spcPts val="800"/>
              </a:spcAft>
            </a:pPr>
            <a:endParaRPr lang="es-US" sz="2200" i="0" noProof="0" dirty="0">
              <a:solidFill>
                <a:srgbClr val="000000"/>
              </a:solidFill>
              <a:effectLst/>
              <a:latin typeface="+mj-lt"/>
            </a:endParaRPr>
          </a:p>
          <a:p>
            <a:pPr marL="0" marR="0" algn="ctr" fontAlgn="base">
              <a:spcAft>
                <a:spcPts val="800"/>
              </a:spcAft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1 – Mantenimiento</a:t>
            </a:r>
          </a:p>
          <a:p>
            <a:pPr marL="0" marR="0" algn="ctr" fontAlgn="base">
              <a:spcAft>
                <a:spcPts val="800"/>
              </a:spcAft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2 – Oficina de la Gerencia</a:t>
            </a:r>
          </a:p>
          <a:p>
            <a:pPr marL="0" marR="0" algn="ctr" fontAlgn="base">
              <a:spcAft>
                <a:spcPts val="800"/>
              </a:spcAft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3- Recertificaciones</a:t>
            </a:r>
          </a:p>
          <a:p>
            <a:pPr marL="0" marR="0" algn="ctr" fontAlgn="base">
              <a:spcAft>
                <a:spcPts val="800"/>
              </a:spcAft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4- Reubicación/HOU</a:t>
            </a:r>
          </a:p>
          <a:p>
            <a:pPr marL="0" marR="0" algn="ctr" fontAlgn="base">
              <a:spcAft>
                <a:spcPts val="800"/>
              </a:spcAft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5- General</a:t>
            </a:r>
          </a:p>
        </p:txBody>
      </p:sp>
      <p:pic>
        <p:nvPicPr>
          <p:cNvPr id="6" name="Graphic 5" descr="Laptop outline">
            <a:extLst>
              <a:ext uri="{FF2B5EF4-FFF2-40B4-BE49-F238E27FC236}">
                <a16:creationId xmlns:a16="http://schemas.microsoft.com/office/drawing/2014/main" id="{70CF77E8-F9F3-B679-B88F-1621D5914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933" y="1374759"/>
            <a:ext cx="1321059" cy="1321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755E40-C928-EA87-7510-B3F3B425567F}"/>
              </a:ext>
            </a:extLst>
          </p:cNvPr>
          <p:cNvSpPr txBox="1"/>
          <p:nvPr/>
        </p:nvSpPr>
        <p:spPr>
          <a:xfrm>
            <a:off x="4760383" y="2500053"/>
            <a:ext cx="3393062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18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hello@lindenplazabk.com</a:t>
            </a:r>
          </a:p>
        </p:txBody>
      </p:sp>
    </p:spTree>
    <p:extLst>
      <p:ext uri="{BB962C8B-B14F-4D97-AF65-F5344CB8AC3E}">
        <p14:creationId xmlns:p14="http://schemas.microsoft.com/office/powerpoint/2010/main" val="68255651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89EA5-7EAC-4EFD-B28D-AC2C5DA3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38</a:t>
            </a:fld>
            <a:endParaRPr lang="es-US" noProof="0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A2B4D09-B47A-393B-D5BE-2103A63A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9" y="2366600"/>
            <a:ext cx="6726036" cy="2234897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s-US" sz="1600" noProof="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8509310D-2BCC-54F4-10A9-9D7B769E517F}"/>
              </a:ext>
            </a:extLst>
          </p:cNvPr>
          <p:cNvSpPr/>
          <p:nvPr/>
        </p:nvSpPr>
        <p:spPr>
          <a:xfrm>
            <a:off x="0" y="2366601"/>
            <a:ext cx="9144000" cy="1537580"/>
          </a:xfrm>
          <a:custGeom>
            <a:avLst/>
            <a:gdLst/>
            <a:ahLst/>
            <a:cxnLst/>
            <a:rect l="l" t="t" r="r" b="b"/>
            <a:pathLst>
              <a:path w="18284190" h="1628775">
                <a:moveTo>
                  <a:pt x="0" y="1628774"/>
                </a:moveTo>
                <a:lnTo>
                  <a:pt x="0" y="0"/>
                </a:lnTo>
                <a:lnTo>
                  <a:pt x="18283571" y="0"/>
                </a:lnTo>
                <a:lnTo>
                  <a:pt x="18283571" y="1628774"/>
                </a:lnTo>
                <a:lnTo>
                  <a:pt x="0" y="1628774"/>
                </a:lnTo>
                <a:close/>
              </a:path>
            </a:pathLst>
          </a:custGeom>
          <a:solidFill>
            <a:srgbClr val="001B41"/>
          </a:solidFill>
        </p:spPr>
        <p:txBody>
          <a:bodyPr wrap="square" lIns="0" tIns="0" rIns="0" bIns="0" rtlCol="0"/>
          <a:lstStyle/>
          <a:p>
            <a:endParaRPr lang="es-US" noProof="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8E5500D9-BC67-A6C2-962D-8C6585667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33" y="2793761"/>
            <a:ext cx="9144000" cy="68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US" sz="4400" b="1" i="0" strike="noStrike" cap="none" spc="27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	</a:t>
            </a:r>
            <a:r>
              <a:rPr lang="es-US" sz="4400" b="1" i="0" strike="noStrike" cap="none" spc="80" baseline="0" noProof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¡Gracias!</a:t>
            </a:r>
            <a:endParaRPr lang="es-US" b="1" spc="170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69269-99DE-3971-4F92-EA330728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42700977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FBC6-D38F-0A02-EC9F-A7E71567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8EAF1-4729-79EB-E156-08BD561D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C350BA9-05F5-4766-A5AF-710493189013}" type="slidenum">
              <a:rPr lang="es-US" noProof="0" smtClean="0"/>
              <a:t>4</a:t>
            </a:fld>
            <a:endParaRPr lang="es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8B3201-DC8D-EB99-62EC-431DE2C3B000}"/>
              </a:ext>
            </a:extLst>
          </p:cNvPr>
          <p:cNvSpPr txBox="1"/>
          <p:nvPr/>
        </p:nvSpPr>
        <p:spPr>
          <a:xfrm>
            <a:off x="-224455" y="136524"/>
            <a:ext cx="8739805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spcBef>
                <a:spcPts val="1800"/>
              </a:spcBef>
              <a:buNone/>
              <a:defRPr/>
            </a:pP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LP </a:t>
            </a:r>
            <a:r>
              <a:rPr lang="es-US" sz="3400" b="0" i="0" strike="noStrike" cap="none" spc="0" baseline="0" noProof="0" dirty="0" err="1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Preservation</a:t>
            </a: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 LLC asumió la propiedad de Linden Plaza a principios de año.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D21A0DB-C3AE-21FF-FD8E-80CF0FA5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0694"/>
            <a:ext cx="7787239" cy="4875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endParaRPr lang="es-US" sz="2200" noProof="0" dirty="0">
              <a:latin typeface="+mj-lt"/>
            </a:endParaRPr>
          </a:p>
          <a:p>
            <a:pPr marL="227013" lvl="1" indent="-227013">
              <a:buFont typeface="Wingdings" panose="05000000000000000000" pitchFamily="2" charset="2"/>
              <a:buChar char="§"/>
              <a:defRPr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La nueva propietaria ha contratado a </a:t>
            </a:r>
            <a:r>
              <a:rPr lang="es-US" sz="22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GRC Management </a:t>
            </a: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como nuevo administrador de la propiedad.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GRC tiene experiencia sustancial en la gestión de propiedades comparables en la ciudad de Nueva York.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GRC ofrece un conjunto completo de servicios de administración de la propiedad y ha sido contratado por LP </a:t>
            </a:r>
            <a:r>
              <a:rPr lang="es-US" sz="22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Preservation</a:t>
            </a:r>
            <a:r>
              <a:rPr lang="es-US" sz="2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LLC debido a su dedicación al residente primero. 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endParaRPr lang="es-US" sz="2200" noProof="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26AD9B-A3A9-2E32-BDC5-F1B6BEA3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S" sz="1200" b="0" i="0" strike="noStrike" cap="none" spc="0" baseline="0" noProof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www.lindenplazabk.com</a:t>
            </a:r>
            <a:endParaRPr lang="es-US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D70413-5809-E2BE-F6B0-F8448B796C14}"/>
              </a:ext>
            </a:extLst>
          </p:cNvPr>
          <p:cNvSpPr txBox="1"/>
          <p:nvPr/>
        </p:nvSpPr>
        <p:spPr>
          <a:xfrm>
            <a:off x="628649" y="4373942"/>
            <a:ext cx="8048700" cy="170668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endParaRPr lang="es-US" sz="2200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60526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B691F-ADEF-F30C-FD2A-A0A39340C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349AC1-A3EA-BEB0-E257-F536F0683F46}"/>
              </a:ext>
            </a:extLst>
          </p:cNvPr>
          <p:cNvSpPr txBox="1"/>
          <p:nvPr/>
        </p:nvSpPr>
        <p:spPr>
          <a:xfrm>
            <a:off x="-250576" y="174239"/>
            <a:ext cx="873980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spcBef>
                <a:spcPts val="1800"/>
              </a:spcBef>
              <a:defRPr/>
            </a:pPr>
            <a:r>
              <a:rPr lang="es-US" sz="28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Personal del sitio: Gerencia y Operaciones de Propiedades</a:t>
            </a:r>
            <a:br>
              <a:rPr lang="es-US" sz="2800" noProof="0" dirty="0"/>
            </a:br>
            <a:r>
              <a:rPr lang="es-US" sz="28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Ubicación: Oficina en planta baja en 675 Lincoln Avenue</a:t>
            </a: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EF2AE23F-E711-820B-FF8E-1DB59DCD8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02" y="1543218"/>
            <a:ext cx="7787239" cy="4875056"/>
          </a:xfrm>
        </p:spPr>
        <p:txBody>
          <a:bodyPr vert="horz" lIns="91440" tIns="45720" rIns="91440" bIns="45720" rtlCol="0" anchor="t">
            <a:normAutofit fontScale="87500" lnSpcReduction="10000"/>
          </a:bodyPr>
          <a:lstStyle/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Gerente General: Rose Santo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Gerente de la Propiedad: Tina White: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Director de Mantenimiento: Steve </a:t>
            </a:r>
            <a:r>
              <a:rPr lang="es-US" sz="30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Schor</a:t>
            </a:r>
            <a:endParaRPr lang="es-US" sz="3000" b="0" i="0" strike="noStrike" cap="none" spc="0" baseline="0" noProof="0" dirty="0">
              <a:solidFill>
                <a:srgbClr val="000000"/>
              </a:solidFill>
              <a:effectLst/>
              <a:latin typeface="Calibri Light"/>
              <a:ea typeface="Calibri Light"/>
              <a:cs typeface="Calibri Light"/>
            </a:endParaRP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Asistentes administrativos: </a:t>
            </a:r>
            <a:r>
              <a:rPr lang="es-US" sz="30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Angelikah</a:t>
            </a: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Freeman and </a:t>
            </a:r>
            <a:r>
              <a:rPr lang="es-US" sz="30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Sindy</a:t>
            </a: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Hernandez </a:t>
            </a:r>
          </a:p>
          <a:p>
            <a:pPr marL="285750" lvl="1" indent="-285750">
              <a:buFont typeface="Wingdings,Sans-Serif" panose="05000000000000000000" pitchFamily="2" charset="2"/>
              <a:buChar char="§"/>
              <a:defRPr/>
            </a:pPr>
            <a:r>
              <a:rPr lang="es-US" sz="30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Superintendentes: </a:t>
            </a:r>
          </a:p>
          <a:p>
            <a:pPr marL="742950" lvl="2">
              <a:buFont typeface="Wingdings,Sans-Serif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Edificio 5</a:t>
            </a:r>
          </a:p>
          <a:p>
            <a:pPr marL="742950" lvl="2">
              <a:buFont typeface="Wingdings,Sans-Serif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Edificio 4</a:t>
            </a:r>
          </a:p>
          <a:p>
            <a:pPr marL="742950" lvl="2">
              <a:buFont typeface="Wingdings,Sans-Serif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Edificio 3</a:t>
            </a:r>
          </a:p>
          <a:p>
            <a:pPr marL="742950" lvl="2">
              <a:buFont typeface="Wingdings,Sans-Serif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Edificio 2</a:t>
            </a:r>
          </a:p>
          <a:p>
            <a:pPr marL="742950" lvl="2">
              <a:buFont typeface="Wingdings,Sans-Serif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Edificio 1</a:t>
            </a:r>
          </a:p>
          <a:p>
            <a:pPr marL="742950" lvl="2">
              <a:buFont typeface="Wingdings,Sans-Serif" panose="05000000000000000000" pitchFamily="2" charset="2"/>
              <a:buChar char="§"/>
              <a:defRPr/>
            </a:pPr>
            <a:r>
              <a:rPr lang="es-US" sz="26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Charles Williams, Tiffany Henry, John Cassar, John Robinson</a:t>
            </a:r>
            <a:endParaRPr lang="es-US" sz="3200" noProof="0" dirty="0">
              <a:latin typeface="+mj-lt"/>
              <a:ea typeface="Calibri Light" panose="020F0302020204030204"/>
              <a:cs typeface="Calibri Ligh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67339C-EDA9-4B4F-5A75-DD4C3C5EDC75}"/>
              </a:ext>
            </a:extLst>
          </p:cNvPr>
          <p:cNvSpPr/>
          <p:nvPr/>
        </p:nvSpPr>
        <p:spPr>
          <a:xfrm>
            <a:off x="5724940" y="3299791"/>
            <a:ext cx="3167268" cy="20149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0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Contacto Mantenimiento:</a:t>
            </a: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(718) 540-4299 Opción 1</a:t>
            </a: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Edificio 5 Oficina de Cumplimiento</a:t>
            </a:r>
          </a:p>
          <a:p>
            <a:pPr algn="ctr"/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7724067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AF216-3341-BDE5-7A34-BCF0BC919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1E014B-58A5-83B7-A743-1592D1EAFE6E}"/>
              </a:ext>
            </a:extLst>
          </p:cNvPr>
          <p:cNvSpPr txBox="1"/>
          <p:nvPr/>
        </p:nvSpPr>
        <p:spPr>
          <a:xfrm>
            <a:off x="-250576" y="174239"/>
            <a:ext cx="8739805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spcBef>
                <a:spcPts val="1800"/>
              </a:spcBef>
              <a:defRPr/>
            </a:pPr>
            <a:r>
              <a:rPr lang="es-US" sz="32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Personal del sitio: Oficina de Cumplimiento</a:t>
            </a:r>
            <a:br>
              <a:rPr lang="es-US" sz="3200" noProof="0" dirty="0"/>
            </a:br>
            <a:r>
              <a:rPr lang="es-US" sz="32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Ubicación: Edificio 5. Nivel </a:t>
            </a:r>
            <a:r>
              <a:rPr lang="es-US" sz="3200" b="0" i="0" strike="noStrike" cap="none" spc="0" baseline="0" noProof="0" dirty="0" err="1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Mezz</a:t>
            </a:r>
            <a:r>
              <a:rPr lang="es-US" sz="32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 (pasando lavandería)</a:t>
            </a:r>
            <a:endParaRPr lang="es-US" sz="1600" noProof="0" dirty="0">
              <a:solidFill>
                <a:schemeClr val="accent4">
                  <a:lumMod val="75000"/>
                </a:schemeClr>
              </a:solidFill>
              <a:ea typeface="Calibri" panose="020F0502020204030204"/>
              <a:cs typeface="Calibri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1014AD64-608D-29AA-DCF0-5C16E7FAF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80" y="1517156"/>
            <a:ext cx="8174072" cy="48750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es-US" sz="3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Gerente de Cumplimiento: 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Wafa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Edolsky</a:t>
            </a:r>
            <a:endParaRPr lang="es-US" sz="28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es-US" sz="3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Especialista en cumplimiento: </a:t>
            </a:r>
            <a:endParaRPr lang="es-US" sz="32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742950" lvl="2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Bashar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Mohamad</a:t>
            </a:r>
            <a:endParaRPr lang="es-US" sz="2800" noProof="0" dirty="0">
              <a:latin typeface="Calibri" panose="020F0502020204030204"/>
              <a:ea typeface="Calibri" panose="020F0502020204030204"/>
              <a:cs typeface="Calibri"/>
            </a:endParaRPr>
          </a:p>
          <a:p>
            <a:pPr marL="742950" lvl="2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Hamdy 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Abdelwahab</a:t>
            </a:r>
            <a:endParaRPr lang="es-US" sz="2800" noProof="0" dirty="0">
              <a:latin typeface="Calibri" panose="020F0502020204030204"/>
              <a:ea typeface="Calibri" panose="020F0502020204030204"/>
              <a:cs typeface="Calibri"/>
            </a:endParaRPr>
          </a:p>
          <a:p>
            <a:pPr marL="742950" lvl="2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Mina 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Nashed</a:t>
            </a:r>
            <a:endParaRPr lang="es-US" sz="2800" noProof="0" dirty="0">
              <a:latin typeface="Calibri Light" panose="020F0302020204030204"/>
              <a:ea typeface="Calibri Light" panose="020F0302020204030204"/>
              <a:cs typeface="Calibri Light"/>
            </a:endParaRP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es-US" sz="3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Ayudante Administrativo: </a:t>
            </a:r>
            <a:endParaRPr lang="es-US" sz="2800" noProof="0" dirty="0">
              <a:latin typeface="+mj-lt"/>
            </a:endParaRP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4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Angelikah</a:t>
            </a: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Freeman</a:t>
            </a:r>
            <a:endParaRPr lang="es-US" sz="24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4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Brittney</a:t>
            </a: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Martin </a:t>
            </a:r>
            <a:endParaRPr lang="es-US" sz="24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0" lvl="1" indent="0">
              <a:buNone/>
              <a:defRPr/>
            </a:pPr>
            <a:r>
              <a:rPr lang="es-US" sz="3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Para preguntas sobre:</a:t>
            </a:r>
            <a:endParaRPr lang="es-US" sz="32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es-US" sz="3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Contratos de arrendamiento, documentos LIHTC, PBV Sección-8, documentos TBV (NYCHA, HPD, CVR), renta y facturación</a:t>
            </a:r>
            <a:endParaRPr lang="es-US" sz="32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endParaRPr lang="es-US" sz="2200" noProof="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57CFAD-389A-84C6-F4A4-126AED8D8CAC}"/>
              </a:ext>
            </a:extLst>
          </p:cNvPr>
          <p:cNvSpPr/>
          <p:nvPr/>
        </p:nvSpPr>
        <p:spPr>
          <a:xfrm>
            <a:off x="5870714" y="2623929"/>
            <a:ext cx="3154016" cy="22124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0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Contacto Cumplimiento:</a:t>
            </a: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(718) 540-4299 Opción 3</a:t>
            </a: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Edificio 5 Oficina de Cumplimiento</a:t>
            </a:r>
          </a:p>
          <a:p>
            <a:pPr algn="ctr"/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13601569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B28CE-024B-FCFE-18CA-41425E61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2AC9E1-A779-29ED-D5D9-BCEACE5CB9BC}"/>
              </a:ext>
            </a:extLst>
          </p:cNvPr>
          <p:cNvSpPr txBox="1"/>
          <p:nvPr/>
        </p:nvSpPr>
        <p:spPr>
          <a:xfrm>
            <a:off x="-250576" y="174239"/>
            <a:ext cx="8739805" cy="16459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spcBef>
                <a:spcPts val="1800"/>
              </a:spcBef>
              <a:defRPr/>
            </a:pP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Servicios sociales: 760 </a:t>
            </a:r>
            <a:r>
              <a:rPr lang="es-US" sz="3400" b="0" i="0" strike="noStrike" cap="none" spc="0" baseline="0" noProof="0" dirty="0" err="1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Eldert</a:t>
            </a: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 Lane, 11S</a:t>
            </a:r>
            <a:br>
              <a:rPr lang="es-US" sz="3400" noProof="0" dirty="0"/>
            </a:b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Organización de </a:t>
            </a:r>
            <a:r>
              <a:rPr lang="es-US" sz="3400" b="0" i="0" strike="noStrike" cap="none" spc="0" baseline="0" noProof="0" dirty="0" err="1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Mylah</a:t>
            </a: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  </a:t>
            </a: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8D09B183-18A0-D274-45FE-10372CCE0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0694"/>
            <a:ext cx="7787239" cy="4875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es-US" sz="3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Personal clave </a:t>
            </a: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Michael 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Rosendary</a:t>
            </a:r>
            <a:endParaRPr lang="es-US" sz="2800" noProof="0" dirty="0">
              <a:latin typeface="+mj-lt"/>
            </a:endParaRP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Kenny Perry</a:t>
            </a:r>
            <a:endParaRPr lang="es-US" sz="28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Ricky Michael </a:t>
            </a: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Moncayo Robalino</a:t>
            </a:r>
            <a:endParaRPr lang="es-US" sz="28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Johnny 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Garcia</a:t>
            </a:r>
            <a:endParaRPr lang="es-US" sz="28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Joshua Baldwin</a:t>
            </a:r>
            <a:endParaRPr lang="es-US" sz="28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Marvelline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Richard</a:t>
            </a:r>
            <a:endParaRPr lang="es-US" sz="28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457200" lvl="2" indent="0" algn="ctr">
              <a:buNone/>
              <a:defRPr/>
            </a:pPr>
            <a:endParaRPr lang="es-US" sz="2800" noProof="0" dirty="0">
              <a:latin typeface="+mj-lt"/>
              <a:ea typeface="Calibri Light" panose="020F0302020204030204"/>
              <a:cs typeface="Calibri Light"/>
            </a:endParaRPr>
          </a:p>
          <a:p>
            <a:pPr marL="457200" lvl="2" indent="0">
              <a:buNone/>
              <a:defRPr/>
            </a:pPr>
            <a:endParaRPr lang="es-US" sz="28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Calibri Light"/>
            </a:endParaRP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endParaRPr lang="es-US" sz="22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 panose="02020603050405020304" pitchFamily="18" charset="0"/>
            </a:endParaRPr>
          </a:p>
        </p:txBody>
      </p:sp>
      <p:pic>
        <p:nvPicPr>
          <p:cNvPr id="3" name="Picture 2" descr="A purple crystal ball with white text&#10;&#10;AI-generated content may be incorrect.">
            <a:extLst>
              <a:ext uri="{FF2B5EF4-FFF2-40B4-BE49-F238E27FC236}">
                <a16:creationId xmlns:a16="http://schemas.microsoft.com/office/drawing/2014/main" id="{7A5A34A1-E94E-5756-55CD-7135E347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255" y="-476748"/>
            <a:ext cx="2440745" cy="244074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D8337B-AA12-C413-0287-960B3E78AD56}"/>
              </a:ext>
            </a:extLst>
          </p:cNvPr>
          <p:cNvSpPr/>
          <p:nvPr/>
        </p:nvSpPr>
        <p:spPr>
          <a:xfrm>
            <a:off x="5493406" y="1963997"/>
            <a:ext cx="3518072" cy="28723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4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Contacto con </a:t>
            </a:r>
            <a:r>
              <a:rPr lang="es-US" sz="2400" b="1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Mylah</a:t>
            </a:r>
            <a:r>
              <a:rPr lang="es-US" sz="24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:</a:t>
            </a: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(347) 329-8792</a:t>
            </a: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  <a:hlinkClick r:id="rId3" history="0"/>
              </a:rPr>
              <a:t>LindenPlazaSocialService@gmail.com</a:t>
            </a:r>
            <a:endParaRPr lang="es-US" sz="2400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760 </a:t>
            </a:r>
            <a:r>
              <a:rPr lang="es-US" sz="24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Eldert</a:t>
            </a: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Lane, 11S</a:t>
            </a:r>
          </a:p>
          <a:p>
            <a:pPr algn="ctr"/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20233274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2710C-B46C-8A80-9204-7A765EBE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4D24D8-73FC-4F92-C03C-58F145998E7B}"/>
              </a:ext>
            </a:extLst>
          </p:cNvPr>
          <p:cNvSpPr txBox="1"/>
          <p:nvPr/>
        </p:nvSpPr>
        <p:spPr>
          <a:xfrm>
            <a:off x="-250576" y="174239"/>
            <a:ext cx="8739805" cy="11277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spcBef>
                <a:spcPts val="1800"/>
              </a:spcBef>
              <a:defRPr/>
            </a:pP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Seguridad del sitio</a:t>
            </a:r>
            <a:br>
              <a:rPr lang="es-US" sz="3400" noProof="0" dirty="0"/>
            </a:br>
            <a:r>
              <a:rPr lang="es-US" sz="3400" b="0" i="0" strike="noStrike" cap="none" spc="0" baseline="0" noProof="0" dirty="0" err="1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Reliant</a:t>
            </a: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 y Madison</a:t>
            </a: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99CB1D82-449C-37C6-B4A7-1C8A981E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03512"/>
            <a:ext cx="7787239" cy="4842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es-US" sz="3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Personal clave </a:t>
            </a: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Danny Cunningham (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Reliant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)</a:t>
            </a: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Angel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Gonzalez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(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Reliant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)</a:t>
            </a: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Jamal Williams (Madison)</a:t>
            </a: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endParaRPr lang="es-US" sz="2800" noProof="0" dirty="0">
              <a:solidFill>
                <a:prstClr val="black"/>
              </a:solidFill>
              <a:latin typeface="+mj-lt"/>
              <a:ea typeface="Calibri Light" panose="020F0302020204030204"/>
              <a:cs typeface="Calibri Light"/>
            </a:endParaRPr>
          </a:p>
          <a:p>
            <a:pPr marL="457200" lvl="2" indent="0">
              <a:buNone/>
              <a:defRPr/>
            </a:pPr>
            <a:endParaRPr lang="es-US" sz="28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Calibri Light"/>
            </a:endParaRPr>
          </a:p>
          <a:p>
            <a:pPr marL="0" lvl="1" indent="0">
              <a:buNone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Para emergencias que pongan en peligro la vida, llame al 911</a:t>
            </a:r>
          </a:p>
          <a:p>
            <a:pPr marL="0" lvl="1" indent="0">
              <a:buNone/>
              <a:defRPr/>
            </a:pPr>
            <a:endParaRPr lang="es-US" sz="22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DFB903-F92D-64D2-0C05-E0A4DCD4BD7C}"/>
              </a:ext>
            </a:extLst>
          </p:cNvPr>
          <p:cNvSpPr/>
          <p:nvPr/>
        </p:nvSpPr>
        <p:spPr>
          <a:xfrm>
            <a:off x="5734050" y="1812173"/>
            <a:ext cx="3303932" cy="22124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4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Contacto de Seguridad:</a:t>
            </a: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(718) 540-4299 </a:t>
            </a: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Opción 5</a:t>
            </a:r>
          </a:p>
          <a:p>
            <a:pPr algn="ctr"/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10373009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13AB5-9AC7-3358-6488-3E54B83A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7C9EC3-752C-2B7B-08E4-026DC0CF9F6D}"/>
              </a:ext>
            </a:extLst>
          </p:cNvPr>
          <p:cNvSpPr txBox="1"/>
          <p:nvPr/>
        </p:nvSpPr>
        <p:spPr>
          <a:xfrm>
            <a:off x="-250576" y="174239"/>
            <a:ext cx="8739805" cy="16459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spcBef>
                <a:spcPts val="1800"/>
              </a:spcBef>
              <a:defRPr/>
            </a:pP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Reubicación: 760 </a:t>
            </a:r>
            <a:r>
              <a:rPr lang="es-US" sz="3400" b="0" i="0" strike="noStrike" cap="none" spc="0" baseline="0" noProof="0" dirty="0" err="1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Eldert</a:t>
            </a: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 Lane, 13L</a:t>
            </a:r>
            <a:br>
              <a:rPr lang="es-US" sz="3400" noProof="0" dirty="0"/>
            </a:br>
            <a:r>
              <a:rPr lang="es-US" sz="3400" b="0" i="0" strike="noStrike" cap="none" spc="0" baseline="0" noProof="0" dirty="0" err="1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Reliant</a:t>
            </a:r>
            <a:r>
              <a:rPr lang="es-US" sz="3400" b="0" i="0" strike="noStrike" cap="none" spc="0" baseline="0" noProof="0" dirty="0">
                <a:solidFill>
                  <a:srgbClr val="16537F"/>
                </a:solidFill>
                <a:effectLst/>
                <a:latin typeface="Franklin Gothic Medium Cond"/>
                <a:ea typeface="Franklin Gothic Medium Cond"/>
                <a:cs typeface="Franklin Gothic Medium Cond"/>
              </a:rPr>
              <a:t> y Madison</a:t>
            </a: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4864A75A-71AE-78DD-9D5A-2315CBE52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03512"/>
            <a:ext cx="7787239" cy="4842237"/>
          </a:xfr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es-US" sz="32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Personal clave </a:t>
            </a: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Noelle </a:t>
            </a: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Zeppa</a:t>
            </a:r>
            <a:endParaRPr lang="es-US" sz="2800" b="0" i="0" strike="noStrike" cap="none" spc="0" baseline="0" noProof="0" dirty="0">
              <a:solidFill>
                <a:srgbClr val="000000"/>
              </a:solidFill>
              <a:effectLst/>
              <a:latin typeface="Calibri Light"/>
              <a:ea typeface="Calibri Light"/>
              <a:cs typeface="Calibri Light"/>
            </a:endParaRP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Quan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Reid-Smith</a:t>
            </a: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Starr Quick	</a:t>
            </a: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Jasmin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Olmo</a:t>
            </a:r>
          </a:p>
          <a:p>
            <a:pPr marL="742950" lvl="2" indent="-285750">
              <a:buFont typeface="Wingdings" panose="05000000000000000000" pitchFamily="2" charset="2"/>
              <a:buChar char="§"/>
              <a:defRPr/>
            </a:pPr>
            <a:r>
              <a:rPr lang="es-US" sz="28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Zakiya</a:t>
            </a: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Johnson</a:t>
            </a:r>
          </a:p>
          <a:p>
            <a:pPr marL="457200" lvl="2" indent="0">
              <a:buNone/>
              <a:defRPr/>
            </a:pPr>
            <a:endParaRPr lang="es-US" sz="28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Calibri Light"/>
            </a:endParaRPr>
          </a:p>
          <a:p>
            <a:pPr marL="0" lvl="1" indent="0">
              <a:buNone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Para contactar al equipo de reubicación llame</a:t>
            </a:r>
          </a:p>
          <a:p>
            <a:pPr marL="0" lvl="1" indent="0">
              <a:buNone/>
              <a:defRPr/>
            </a:pPr>
            <a:r>
              <a:rPr lang="es-US" sz="28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Para preguntas sobre su reubicación temporal y cualquier actualización relacionada con su fecha de mudanza.</a:t>
            </a:r>
          </a:p>
          <a:p>
            <a:pPr marL="0" lvl="1" indent="0">
              <a:buNone/>
              <a:defRPr/>
            </a:pPr>
            <a:endParaRPr lang="es-US" sz="2200" noProof="0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16A3FC-87B3-9318-895B-E957AD2E9FFE}"/>
              </a:ext>
            </a:extLst>
          </p:cNvPr>
          <p:cNvSpPr/>
          <p:nvPr/>
        </p:nvSpPr>
        <p:spPr>
          <a:xfrm>
            <a:off x="5618922" y="1152240"/>
            <a:ext cx="3154016" cy="28723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400" b="1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Contacto HOU:</a:t>
            </a: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(347) 384-6043</a:t>
            </a: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  <a:hlinkClick r:id="rId2" history="0"/>
              </a:rPr>
              <a:t>lindenplaza@housingopportunities.com</a:t>
            </a:r>
            <a:endParaRPr lang="es-US" sz="2400" noProof="0" dirty="0">
              <a:solidFill>
                <a:prstClr val="black"/>
              </a:solidFill>
              <a:latin typeface="Calibri Light" panose="020F0302020204030204"/>
              <a:cs typeface="Times New Roman"/>
            </a:endParaRPr>
          </a:p>
          <a:p>
            <a:pPr algn="ctr"/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760 </a:t>
            </a:r>
            <a:r>
              <a:rPr lang="es-US" sz="2400" b="0" i="0" strike="noStrike" cap="none" spc="0" baseline="0" noProof="0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Eldert</a:t>
            </a:r>
            <a:r>
              <a:rPr lang="es-US" sz="2400" b="0" i="0" strike="noStrike" cap="none" spc="0" baseline="0" noProof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 Lane, 13L</a:t>
            </a:r>
          </a:p>
          <a:p>
            <a:pPr algn="ctr"/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93306081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514"/>
  <p:tag name="AS_RELEASE_DATE" val="2023.06.30"/>
  <p:tag name="AS_TITLE" val="Aspose.Slides for Java"/>
  <p:tag name="AS_VERSION" val="23.6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F47828AF498144B7529C937D6E3927" ma:contentTypeVersion="15" ma:contentTypeDescription="Create a new document." ma:contentTypeScope="" ma:versionID="3b60412bc59dfcbf4553e7ec686815f2">
  <xsd:schema xmlns:xsd="http://www.w3.org/2001/XMLSchema" xmlns:xs="http://www.w3.org/2001/XMLSchema" xmlns:p="http://schemas.microsoft.com/office/2006/metadata/properties" xmlns:ns2="4f332bb8-7c6c-4eda-9ed1-5b5eaa063820" xmlns:ns3="ed700e05-5338-4881-96a9-1d7736603044" targetNamespace="http://schemas.microsoft.com/office/2006/metadata/properties" ma:root="true" ma:fieldsID="4b466ddb5cf1e063c2dacc5c5da22fce" ns2:_="" ns3:_="">
    <xsd:import namespace="4f332bb8-7c6c-4eda-9ed1-5b5eaa063820"/>
    <xsd:import namespace="ed700e05-5338-4881-96a9-1d773660304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332bb8-7c6c-4eda-9ed1-5b5eaa06382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b240658-cadc-42d1-8a9c-be0752e57a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00e05-5338-4881-96a9-1d773660304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394095a-1a99-4ba4-968f-18e98d0857c9}" ma:internalName="TaxCatchAll" ma:showField="CatchAllData" ma:web="ed700e05-5338-4881-96a9-1d7736603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700e05-5338-4881-96a9-1d7736603044" xsi:nil="true"/>
    <lcf76f155ced4ddcb4097134ff3c332f xmlns="4f332bb8-7c6c-4eda-9ed1-5b5eaa063820">
      <Terms xmlns="http://schemas.microsoft.com/office/infopath/2007/PartnerControls"/>
    </lcf76f155ced4ddcb4097134ff3c332f>
    <SharedWithUsers xmlns="ed700e05-5338-4881-96a9-1d7736603044">
      <UserInfo>
        <DisplayName>Ryan  Belcher</DisplayName>
        <AccountId>11</AccountId>
        <AccountType/>
      </UserInfo>
      <UserInfo>
        <DisplayName>Meghan  Brennan</DisplayName>
        <AccountId>23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B64612-9454-40D6-A893-FE0BF355C776}">
  <ds:schemaRefs>
    <ds:schemaRef ds:uri="4f332bb8-7c6c-4eda-9ed1-5b5eaa063820"/>
    <ds:schemaRef ds:uri="ed700e05-5338-4881-96a9-1d77366030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FC262C-245D-44B1-B536-BD114B74E472}">
  <ds:schemaRefs>
    <ds:schemaRef ds:uri="4f332bb8-7c6c-4eda-9ed1-5b5eaa063820"/>
    <ds:schemaRef ds:uri="ed700e05-5338-4881-96a9-1d77366030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9457F0-0161-48B8-9F5B-738F6BC33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2624</Words>
  <Application>Microsoft Office PowerPoint</Application>
  <PresentationFormat>On-screen Show (4:3)</PresentationFormat>
  <Paragraphs>348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Franklin Gothic Medium Cond</vt:lpstr>
      <vt:lpstr>Times New Roman</vt:lpstr>
      <vt:lpstr>Wingdings</vt:lpstr>
      <vt:lpstr>Wingdings,Sans-Serif</vt:lpstr>
      <vt:lpstr>Office Theme</vt:lpstr>
      <vt:lpstr>Reunión de residentes #6  19 de marzo de 2025</vt:lpstr>
      <vt:lpstr>PowerPoint Presentation</vt:lpstr>
      <vt:lpstr>1: Propiedad y presentación de Gerencia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2: Actualización de operaciones </vt:lpstr>
      <vt:lpstr>PowerPoint Presentation</vt:lpstr>
      <vt:lpstr>PowerPoint Presentation</vt:lpstr>
      <vt:lpstr>PowerPoint Presentation</vt:lpstr>
      <vt:lpstr>3: Pagos de renta </vt:lpstr>
      <vt:lpstr>PowerPoint Presentation</vt:lpstr>
      <vt:lpstr>PowerPoint Presentation</vt:lpstr>
      <vt:lpstr>PowerPoint Presentation</vt:lpstr>
      <vt:lpstr>4: Actualización de cumplimiento</vt:lpstr>
      <vt:lpstr>PowerPoint Presentation</vt:lpstr>
      <vt:lpstr>PowerPoint Presentation</vt:lpstr>
      <vt:lpstr>5: Estacionamiento</vt:lpstr>
      <vt:lpstr>PowerPoint Presentation</vt:lpstr>
      <vt:lpstr>PowerPoint Presentation</vt:lpstr>
      <vt:lpstr>6: Actualización de construcción</vt:lpstr>
      <vt:lpstr>Renovaciones: Alcance de trabajo propuesto</vt:lpstr>
      <vt:lpstr>PowerPoint Presentation</vt:lpstr>
      <vt:lpstr>PowerPoint Presentation</vt:lpstr>
      <vt:lpstr>7. Vales basados en proyectos (PBV) aún disponibles para hogares que califican</vt:lpstr>
      <vt:lpstr>PowerPoint Presentation</vt:lpstr>
      <vt:lpstr>PowerPoint Presentation</vt:lpstr>
      <vt:lpstr>Para solicitantes de vales basados en proyectos: Tamaño adecuado</vt:lpstr>
      <vt:lpstr>Para solicitantes de vales basados en proyectos: Calificación de ingresos</vt:lpstr>
      <vt:lpstr>PowerPoint Presentation</vt:lpstr>
      <vt:lpstr>8: Próximos pasos</vt:lpstr>
      <vt:lpstr>Próximos pasos</vt:lpstr>
      <vt:lpstr>Actualizaciones futuras</vt:lpstr>
      <vt:lpstr>PowerPoint Presentation</vt:lpstr>
      <vt:lpstr> 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 Gardens Preservation</dc:title>
  <dc:creator>Melissa Bindra</dc:creator>
  <cp:lastModifiedBy>Ryan  Belcher</cp:lastModifiedBy>
  <cp:revision>5</cp:revision>
  <cp:lastPrinted>2024-05-01T15:58:58Z</cp:lastPrinted>
  <dcterms:created xsi:type="dcterms:W3CDTF">2017-04-14T22:18:48Z</dcterms:created>
  <dcterms:modified xsi:type="dcterms:W3CDTF">2025-03-14T18:57:02Z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0x01010086F47828AF498144B7529C937D6E3927</vt:lpwstr>
  </property>
  <property fmtid="{D5CDD505-2E9C-101B-9397-08002B2CF9AE}" pid="3" name="MediaServiceImageTags">
    <vt:lpwstr/>
  </property>
  <property fmtid="{D5CDD505-2E9C-101B-9397-08002B2CF9AE}" pid="4" name="MSIP_Label_ebba276f-0474-4e48-a2bc-69b0eb22318c_ActionId">
    <vt:lpwstr>a88bdda1-29c3-4a85-999a-8d1a6d12394e</vt:lpwstr>
  </property>
  <property fmtid="{D5CDD505-2E9C-101B-9397-08002B2CF9AE}" pid="5" name="MSIP_Label_ebba276f-0474-4e48-a2bc-69b0eb22318c_ContentBits">
    <vt:lpwstr>0</vt:lpwstr>
  </property>
  <property fmtid="{D5CDD505-2E9C-101B-9397-08002B2CF9AE}" pid="6" name="MSIP_Label_ebba276f-0474-4e48-a2bc-69b0eb22318c_Enabled">
    <vt:lpwstr>true</vt:lpwstr>
  </property>
  <property fmtid="{D5CDD505-2E9C-101B-9397-08002B2CF9AE}" pid="7" name="MSIP_Label_ebba276f-0474-4e48-a2bc-69b0eb22318c_Method">
    <vt:lpwstr>Standard</vt:lpwstr>
  </property>
  <property fmtid="{D5CDD505-2E9C-101B-9397-08002B2CF9AE}" pid="8" name="MSIP_Label_ebba276f-0474-4e48-a2bc-69b0eb22318c_Name">
    <vt:lpwstr>Non-Restricted-Main</vt:lpwstr>
  </property>
  <property fmtid="{D5CDD505-2E9C-101B-9397-08002B2CF9AE}" pid="9" name="MSIP_Label_ebba276f-0474-4e48-a2bc-69b0eb22318c_SetDate">
    <vt:lpwstr>2024-09-20T14:10:45Z</vt:lpwstr>
  </property>
  <property fmtid="{D5CDD505-2E9C-101B-9397-08002B2CF9AE}" pid="10" name="MSIP_Label_ebba276f-0474-4e48-a2bc-69b0eb22318c_SiteId">
    <vt:lpwstr>32f56fc7-5f81-4e22-a95b-15da66513bef</vt:lpwstr>
  </property>
</Properties>
</file>