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43"/>
  </p:notesMasterIdLst>
  <p:sldIdLst>
    <p:sldId id="353" r:id="rId5"/>
    <p:sldId id="1353" r:id="rId6"/>
    <p:sldId id="1368" r:id="rId7"/>
    <p:sldId id="1402" r:id="rId8"/>
    <p:sldId id="1419" r:id="rId9"/>
    <p:sldId id="1420" r:id="rId10"/>
    <p:sldId id="1424" r:id="rId11"/>
    <p:sldId id="1425" r:id="rId12"/>
    <p:sldId id="1426" r:id="rId13"/>
    <p:sldId id="1409" r:id="rId14"/>
    <p:sldId id="1384" r:id="rId15"/>
    <p:sldId id="1421" r:id="rId16"/>
    <p:sldId id="1423" r:id="rId17"/>
    <p:sldId id="1418" r:id="rId18"/>
    <p:sldId id="1405" r:id="rId19"/>
    <p:sldId id="1406" r:id="rId20"/>
    <p:sldId id="1407" r:id="rId21"/>
    <p:sldId id="1351" r:id="rId22"/>
    <p:sldId id="1417" r:id="rId23"/>
    <p:sldId id="1410" r:id="rId24"/>
    <p:sldId id="1413" r:id="rId25"/>
    <p:sldId id="1414" r:id="rId26"/>
    <p:sldId id="1415" r:id="rId27"/>
    <p:sldId id="1411" r:id="rId28"/>
    <p:sldId id="1343" r:id="rId29"/>
    <p:sldId id="1412" r:id="rId30"/>
    <p:sldId id="1422" r:id="rId31"/>
    <p:sldId id="1383" r:id="rId32"/>
    <p:sldId id="1350" r:id="rId33"/>
    <p:sldId id="1348" r:id="rId34"/>
    <p:sldId id="1370" r:id="rId35"/>
    <p:sldId id="1380" r:id="rId36"/>
    <p:sldId id="1398" r:id="rId37"/>
    <p:sldId id="1399" r:id="rId38"/>
    <p:sldId id="1355" r:id="rId39"/>
    <p:sldId id="1379" r:id="rId40"/>
    <p:sldId id="1427" r:id="rId41"/>
    <p:sldId id="1361" r:id="rId4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8A3742-4F5E-7F07-883D-AFB63D407714}" name="Amanda  Hayde" initials="AH" userId="S::Ahayde@dolphinps.com::d95d0b79-741b-4683-b9ba-00b1bac3e796" providerId="AD"/>
  <p188:author id="{CD27C14C-9859-E9F3-E8FB-9F23FA3E1B02}" name="Meghan  Brennan" initials="MB" userId="S::MBrennan@camberpg.com::a0a0c45f-ec0a-4eff-a2d2-74d3e50c1378" providerId="AD"/>
  <p188:author id="{6FA09670-FA57-D983-7A16-F2FA66CE4136}" name="Matthew Shuffler" initials="MS" userId="S::MShuffler@camberpg.com::b09a7d08-774e-4287-9c8c-4c6dd4e97bd9" providerId="AD"/>
  <p188:author id="{3F3BEA70-05A9-2B02-91AD-0D60F5BE9AB0}" name="Karen Hu" initials="KH" userId="S::khu@camberpg.com::0ba954ca-7501-4665-b9c0-298bdf32acaf" providerId="AD"/>
  <p188:author id="{72B068CE-2571-3B45-0B9E-AC872AAC4AC3}" name="Ryan  Belcher" initials="RB" userId="S::RBelcher@camberpg.com::b6f77bb7-d77a-41a4-8c45-c33511e1ca5f" providerId="AD"/>
  <p188:author id="{618BEEF5-3A11-CB42-27CC-F695657ECF8A}" name="Joshua Weisstuch" initials="JW" userId="S::jweisstuch@camberpg.com::abbadb15-a3aa-44ec-8914-02efb98ae57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759296-529F-4AC9-A0D5-FC4A5E45A5FF}" v="1" dt="2025-03-18T16:24:56.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8" autoAdjust="0"/>
    <p:restoredTop sz="94660"/>
  </p:normalViewPr>
  <p:slideViewPr>
    <p:cSldViewPr snapToGrid="0">
      <p:cViewPr varScale="1">
        <p:scale>
          <a:sx n="78" d="100"/>
          <a:sy n="78" d="100"/>
        </p:scale>
        <p:origin x="1440"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ua Weisstuch" userId="abbadb15-a3aa-44ec-8914-02efb98ae578" providerId="ADAL" clId="{3A759296-529F-4AC9-A0D5-FC4A5E45A5FF}"/>
    <pc:docChg chg="undo redo custSel addSld delSld modSld">
      <pc:chgData name="Joshua Weisstuch" userId="abbadb15-a3aa-44ec-8914-02efb98ae578" providerId="ADAL" clId="{3A759296-529F-4AC9-A0D5-FC4A5E45A5FF}" dt="2025-03-18T23:47:37.261" v="69" actId="20577"/>
      <pc:docMkLst>
        <pc:docMk/>
      </pc:docMkLst>
      <pc:sldChg chg="del">
        <pc:chgData name="Joshua Weisstuch" userId="abbadb15-a3aa-44ec-8914-02efb98ae578" providerId="ADAL" clId="{3A759296-529F-4AC9-A0D5-FC4A5E45A5FF}" dt="2025-03-18T16:25:04.015" v="52" actId="47"/>
        <pc:sldMkLst>
          <pc:docMk/>
          <pc:sldMk cId="682556518" sldId="1403"/>
        </pc:sldMkLst>
      </pc:sldChg>
      <pc:sldChg chg="modSp mod">
        <pc:chgData name="Joshua Weisstuch" userId="abbadb15-a3aa-44ec-8914-02efb98ae578" providerId="ADAL" clId="{3A759296-529F-4AC9-A0D5-FC4A5E45A5FF}" dt="2025-03-18T23:47:37.261" v="69" actId="20577"/>
        <pc:sldMkLst>
          <pc:docMk/>
          <pc:sldMk cId="772406710" sldId="1419"/>
        </pc:sldMkLst>
        <pc:spChg chg="mod">
          <ac:chgData name="Joshua Weisstuch" userId="abbadb15-a3aa-44ec-8914-02efb98ae578" providerId="ADAL" clId="{3A759296-529F-4AC9-A0D5-FC4A5E45A5FF}" dt="2025-03-18T23:47:37.261" v="69" actId="20577"/>
          <ac:spMkLst>
            <pc:docMk/>
            <pc:sldMk cId="772406710" sldId="1419"/>
            <ac:spMk id="2" creationId="{EF2AE23F-E711-820B-FF8E-1DB59DCD8370}"/>
          </ac:spMkLst>
        </pc:spChg>
      </pc:sldChg>
      <pc:sldChg chg="modSp mod">
        <pc:chgData name="Joshua Weisstuch" userId="abbadb15-a3aa-44ec-8914-02efb98ae578" providerId="ADAL" clId="{3A759296-529F-4AC9-A0D5-FC4A5E45A5FF}" dt="2025-03-18T23:47:00.120" v="65" actId="20577"/>
        <pc:sldMkLst>
          <pc:docMk/>
          <pc:sldMk cId="1360156934" sldId="1420"/>
        </pc:sldMkLst>
        <pc:spChg chg="mod">
          <ac:chgData name="Joshua Weisstuch" userId="abbadb15-a3aa-44ec-8914-02efb98ae578" providerId="ADAL" clId="{3A759296-529F-4AC9-A0D5-FC4A5E45A5FF}" dt="2025-03-18T23:47:00.120" v="65" actId="20577"/>
          <ac:spMkLst>
            <pc:docMk/>
            <pc:sldMk cId="1360156934" sldId="1420"/>
            <ac:spMk id="4" creationId="{E31E014B-58A5-83B7-A743-1592D1EAFE6E}"/>
          </ac:spMkLst>
        </pc:spChg>
      </pc:sldChg>
      <pc:sldChg chg="modSp mod">
        <pc:chgData name="Joshua Weisstuch" userId="abbadb15-a3aa-44ec-8914-02efb98ae578" providerId="ADAL" clId="{3A759296-529F-4AC9-A0D5-FC4A5E45A5FF}" dt="2025-03-18T16:25:36.262" v="56" actId="14100"/>
        <pc:sldMkLst>
          <pc:docMk/>
          <pc:sldMk cId="4130672737" sldId="1421"/>
        </pc:sldMkLst>
        <pc:spChg chg="mod">
          <ac:chgData name="Joshua Weisstuch" userId="abbadb15-a3aa-44ec-8914-02efb98ae578" providerId="ADAL" clId="{3A759296-529F-4AC9-A0D5-FC4A5E45A5FF}" dt="2025-03-18T16:25:36.262" v="56" actId="14100"/>
          <ac:spMkLst>
            <pc:docMk/>
            <pc:sldMk cId="4130672737" sldId="1421"/>
            <ac:spMk id="29" creationId="{DFB47E00-95A5-9C11-5DAD-EBC266E3923E}"/>
          </ac:spMkLst>
        </pc:spChg>
      </pc:sldChg>
      <pc:sldChg chg="modSp mod">
        <pc:chgData name="Joshua Weisstuch" userId="abbadb15-a3aa-44ec-8914-02efb98ae578" providerId="ADAL" clId="{3A759296-529F-4AC9-A0D5-FC4A5E45A5FF}" dt="2025-03-18T16:24:41.421" v="50" actId="1076"/>
        <pc:sldMkLst>
          <pc:docMk/>
          <pc:sldMk cId="537516806" sldId="1423"/>
        </pc:sldMkLst>
        <pc:spChg chg="mod">
          <ac:chgData name="Joshua Weisstuch" userId="abbadb15-a3aa-44ec-8914-02efb98ae578" providerId="ADAL" clId="{3A759296-529F-4AC9-A0D5-FC4A5E45A5FF}" dt="2025-03-18T16:24:41.421" v="50" actId="1076"/>
          <ac:spMkLst>
            <pc:docMk/>
            <pc:sldMk cId="537516806" sldId="1423"/>
            <ac:spMk id="2" creationId="{B2FFDACD-4712-EF83-6A1E-F7882A35D758}"/>
          </ac:spMkLst>
        </pc:spChg>
        <pc:spChg chg="mod">
          <ac:chgData name="Joshua Weisstuch" userId="abbadb15-a3aa-44ec-8914-02efb98ae578" providerId="ADAL" clId="{3A759296-529F-4AC9-A0D5-FC4A5E45A5FF}" dt="2025-03-18T16:24:34.506" v="49" actId="6549"/>
          <ac:spMkLst>
            <pc:docMk/>
            <pc:sldMk cId="537516806" sldId="1423"/>
            <ac:spMk id="9" creationId="{3483718A-2F7E-6018-B8C4-5EF4E055B706}"/>
          </ac:spMkLst>
        </pc:spChg>
      </pc:sldChg>
      <pc:sldChg chg="modSp mod">
        <pc:chgData name="Joshua Weisstuch" userId="abbadb15-a3aa-44ec-8914-02efb98ae578" providerId="ADAL" clId="{3A759296-529F-4AC9-A0D5-FC4A5E45A5FF}" dt="2025-03-18T16:25:49.833" v="59" actId="13926"/>
        <pc:sldMkLst>
          <pc:docMk/>
          <pc:sldMk cId="1037300910" sldId="1425"/>
        </pc:sldMkLst>
        <pc:spChg chg="mod">
          <ac:chgData name="Joshua Weisstuch" userId="abbadb15-a3aa-44ec-8914-02efb98ae578" providerId="ADAL" clId="{3A759296-529F-4AC9-A0D5-FC4A5E45A5FF}" dt="2025-03-18T16:25:49.833" v="59" actId="13926"/>
          <ac:spMkLst>
            <pc:docMk/>
            <pc:sldMk cId="1037300910" sldId="1425"/>
            <ac:spMk id="5" creationId="{8DDFB903-F92D-64D2-0C05-E0A4DCD4BD7C}"/>
          </ac:spMkLst>
        </pc:spChg>
      </pc:sldChg>
      <pc:sldChg chg="add">
        <pc:chgData name="Joshua Weisstuch" userId="abbadb15-a3aa-44ec-8914-02efb98ae578" providerId="ADAL" clId="{3A759296-529F-4AC9-A0D5-FC4A5E45A5FF}" dt="2025-03-18T16:24:56.802" v="51"/>
        <pc:sldMkLst>
          <pc:docMk/>
          <pc:sldMk cId="2251135456" sldId="14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38F3D66C-D8EB-4BCC-A05E-EB0F4FA8AF58}" type="datetimeFigureOut">
              <a:rPr lang="en-US" smtClean="0"/>
              <a:t>3/19/2025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6C582437-6EC8-4B7C-A09F-C8E806472F1D}" type="slidenum">
              <a:rPr lang="en-US" smtClean="0"/>
              <a:t>‹#›</a:t>
            </a:fld>
            <a:endParaRPr lang="en-US"/>
          </a:p>
        </p:txBody>
      </p:sp>
    </p:spTree>
    <p:extLst>
      <p:ext uri="{BB962C8B-B14F-4D97-AF65-F5344CB8AC3E}">
        <p14:creationId xmlns:p14="http://schemas.microsoft.com/office/powerpoint/2010/main" val="1713895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FAA96-D700-F4BE-E4FC-8C2A2E494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AFAD5B-39CD-9B9E-5370-61D7FA8F4E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3E6B3A-C81E-C716-D769-85F0842234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AD26E7-043C-3820-A739-9902AF25BB32}"/>
              </a:ext>
            </a:extLst>
          </p:cNvPr>
          <p:cNvSpPr>
            <a:spLocks noGrp="1"/>
          </p:cNvSpPr>
          <p:nvPr>
            <p:ph type="sldNum" sz="quarter" idx="5"/>
          </p:nvPr>
        </p:nvSpPr>
        <p:spPr/>
        <p:txBody>
          <a:bodyPr/>
          <a:lstStyle/>
          <a:p>
            <a:fld id="{6C582437-6EC8-4B7C-A09F-C8E806472F1D}" type="slidenum">
              <a:rPr lang="en-US" smtClean="0"/>
              <a:t>4</a:t>
            </a:fld>
            <a:endParaRPr lang="en-US"/>
          </a:p>
        </p:txBody>
      </p:sp>
    </p:spTree>
    <p:extLst>
      <p:ext uri="{BB962C8B-B14F-4D97-AF65-F5344CB8AC3E}">
        <p14:creationId xmlns:p14="http://schemas.microsoft.com/office/powerpoint/2010/main" val="159421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582437-6EC8-4B7C-A09F-C8E806472F1D}" type="slidenum">
              <a:rPr lang="en-US" smtClean="0"/>
              <a:t>25</a:t>
            </a:fld>
            <a:endParaRPr lang="en-US"/>
          </a:p>
        </p:txBody>
      </p:sp>
    </p:spTree>
    <p:extLst>
      <p:ext uri="{BB962C8B-B14F-4D97-AF65-F5344CB8AC3E}">
        <p14:creationId xmlns:p14="http://schemas.microsoft.com/office/powerpoint/2010/main" val="3280089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Acknowledge issues with lost subsidies and rent increases</a:t>
            </a:r>
          </a:p>
          <a:p>
            <a:r>
              <a:rPr lang="en-US"/>
              <a:t>System in place to make sure this doesn’t happen.  - coordination around compliance – </a:t>
            </a:r>
            <a:r>
              <a:rPr lang="en-US" err="1"/>
              <a:t>Wavecrest</a:t>
            </a:r>
            <a:r>
              <a:rPr lang="en-US"/>
              <a:t> with strong experience in these topics</a:t>
            </a:r>
          </a:p>
        </p:txBody>
      </p:sp>
      <p:sp>
        <p:nvSpPr>
          <p:cNvPr id="4" name="Slide Number Placeholder 3"/>
          <p:cNvSpPr>
            <a:spLocks noGrp="1"/>
          </p:cNvSpPr>
          <p:nvPr>
            <p:ph type="sldNum" sz="quarter" idx="5"/>
          </p:nvPr>
        </p:nvSpPr>
        <p:spPr/>
        <p:txBody>
          <a:bodyPr/>
          <a:lstStyle/>
          <a:p>
            <a:fld id="{6C582437-6EC8-4B7C-A09F-C8E806472F1D}" type="slidenum">
              <a:rPr lang="en-US" smtClean="0"/>
              <a:t>29</a:t>
            </a:fld>
            <a:endParaRPr lang="en-US"/>
          </a:p>
        </p:txBody>
      </p:sp>
    </p:spTree>
    <p:extLst>
      <p:ext uri="{BB962C8B-B14F-4D97-AF65-F5344CB8AC3E}">
        <p14:creationId xmlns:p14="http://schemas.microsoft.com/office/powerpoint/2010/main" val="1070611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right sizing table</a:t>
            </a:r>
          </a:p>
        </p:txBody>
      </p:sp>
      <p:sp>
        <p:nvSpPr>
          <p:cNvPr id="4" name="Slide Number Placeholder 3"/>
          <p:cNvSpPr>
            <a:spLocks noGrp="1"/>
          </p:cNvSpPr>
          <p:nvPr>
            <p:ph type="sldNum" sz="quarter" idx="5"/>
          </p:nvPr>
        </p:nvSpPr>
        <p:spPr/>
        <p:txBody>
          <a:bodyPr/>
          <a:lstStyle/>
          <a:p>
            <a:fld id="{6C582437-6EC8-4B7C-A09F-C8E806472F1D}" type="slidenum">
              <a:rPr lang="en-US" smtClean="0"/>
              <a:t>30</a:t>
            </a:fld>
            <a:endParaRPr lang="en-US"/>
          </a:p>
        </p:txBody>
      </p:sp>
    </p:spTree>
    <p:extLst>
      <p:ext uri="{BB962C8B-B14F-4D97-AF65-F5344CB8AC3E}">
        <p14:creationId xmlns:p14="http://schemas.microsoft.com/office/powerpoint/2010/main" val="4091658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582437-6EC8-4B7C-A09F-C8E806472F1D}" type="slidenum">
              <a:rPr lang="en-US" smtClean="0"/>
              <a:t>31</a:t>
            </a:fld>
            <a:endParaRPr lang="en-US"/>
          </a:p>
        </p:txBody>
      </p:sp>
    </p:spTree>
    <p:extLst>
      <p:ext uri="{BB962C8B-B14F-4D97-AF65-F5344CB8AC3E}">
        <p14:creationId xmlns:p14="http://schemas.microsoft.com/office/powerpoint/2010/main" val="47211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582437-6EC8-4B7C-A09F-C8E806472F1D}" type="slidenum">
              <a:rPr lang="en-US" smtClean="0"/>
              <a:t>32</a:t>
            </a:fld>
            <a:endParaRPr lang="en-US"/>
          </a:p>
        </p:txBody>
      </p:sp>
    </p:spTree>
    <p:extLst>
      <p:ext uri="{BB962C8B-B14F-4D97-AF65-F5344CB8AC3E}">
        <p14:creationId xmlns:p14="http://schemas.microsoft.com/office/powerpoint/2010/main" val="3166941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79AB-DDA4-4F5C-1E1A-B1E3482F5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29426A-0EAB-85F2-6333-6CF0183396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0204A4-070C-81FC-F647-46267F318991}"/>
              </a:ext>
            </a:extLst>
          </p:cNvPr>
          <p:cNvSpPr>
            <a:spLocks noGrp="1"/>
          </p:cNvSpPr>
          <p:nvPr>
            <p:ph type="body" idx="1"/>
          </p:nvPr>
        </p:nvSpPr>
        <p:spPr/>
        <p:txBody>
          <a:bodyPr/>
          <a:lstStyle/>
          <a:p>
            <a:r>
              <a:rPr lang="en-US"/>
              <a:t>Add right sizing table</a:t>
            </a:r>
          </a:p>
        </p:txBody>
      </p:sp>
      <p:sp>
        <p:nvSpPr>
          <p:cNvPr id="4" name="Slide Number Placeholder 3">
            <a:extLst>
              <a:ext uri="{FF2B5EF4-FFF2-40B4-BE49-F238E27FC236}">
                <a16:creationId xmlns:a16="http://schemas.microsoft.com/office/drawing/2014/main" id="{A9C72FED-579A-D9BD-15CB-98E32B9E0A20}"/>
              </a:ext>
            </a:extLst>
          </p:cNvPr>
          <p:cNvSpPr>
            <a:spLocks noGrp="1"/>
          </p:cNvSpPr>
          <p:nvPr>
            <p:ph type="sldNum" sz="quarter" idx="5"/>
          </p:nvPr>
        </p:nvSpPr>
        <p:spPr/>
        <p:txBody>
          <a:bodyPr/>
          <a:lstStyle/>
          <a:p>
            <a:fld id="{6C582437-6EC8-4B7C-A09F-C8E806472F1D}" type="slidenum">
              <a:rPr lang="en-US" smtClean="0"/>
              <a:t>33</a:t>
            </a:fld>
            <a:endParaRPr lang="en-US"/>
          </a:p>
        </p:txBody>
      </p:sp>
    </p:spTree>
    <p:extLst>
      <p:ext uri="{BB962C8B-B14F-4D97-AF65-F5344CB8AC3E}">
        <p14:creationId xmlns:p14="http://schemas.microsoft.com/office/powerpoint/2010/main" val="923603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582437-6EC8-4B7C-A09F-C8E806472F1D}" type="slidenum">
              <a:rPr lang="en-US" smtClean="0"/>
              <a:t>36</a:t>
            </a:fld>
            <a:endParaRPr lang="en-US"/>
          </a:p>
        </p:txBody>
      </p:sp>
    </p:spTree>
    <p:extLst>
      <p:ext uri="{BB962C8B-B14F-4D97-AF65-F5344CB8AC3E}">
        <p14:creationId xmlns:p14="http://schemas.microsoft.com/office/powerpoint/2010/main" val="1984342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21563-1039-A68B-12BE-76D0428599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B4C23-BA1D-47F7-181A-CF1B16F39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051E2F-42C0-10FD-77E8-D361FB25DF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3F7221-AF9F-683C-671B-374F229A094C}"/>
              </a:ext>
            </a:extLst>
          </p:cNvPr>
          <p:cNvSpPr>
            <a:spLocks noGrp="1"/>
          </p:cNvSpPr>
          <p:nvPr>
            <p:ph type="sldNum" sz="quarter" idx="5"/>
          </p:nvPr>
        </p:nvSpPr>
        <p:spPr/>
        <p:txBody>
          <a:bodyPr/>
          <a:lstStyle/>
          <a:p>
            <a:fld id="{6C582437-6EC8-4B7C-A09F-C8E806472F1D}" type="slidenum">
              <a:rPr lang="en-US" smtClean="0"/>
              <a:t>37</a:t>
            </a:fld>
            <a:endParaRPr lang="en-US"/>
          </a:p>
        </p:txBody>
      </p:sp>
    </p:spTree>
    <p:extLst>
      <p:ext uri="{BB962C8B-B14F-4D97-AF65-F5344CB8AC3E}">
        <p14:creationId xmlns:p14="http://schemas.microsoft.com/office/powerpoint/2010/main" val="200959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one’s rents will increase – there will be relocation – correct mold and heat and long-term cure of the “</a:t>
            </a:r>
            <a:r>
              <a:rPr lang="en-US" err="1"/>
              <a:t>implorable</a:t>
            </a:r>
            <a:r>
              <a:rPr lang="en-US"/>
              <a:t>” conditions – reassure anxiety about </a:t>
            </a:r>
            <a:r>
              <a:rPr lang="en-US" err="1"/>
              <a:t>relo</a:t>
            </a:r>
            <a:r>
              <a:rPr lang="en-US"/>
              <a:t> – disabled and senior population</a:t>
            </a:r>
          </a:p>
          <a:p>
            <a:r>
              <a:rPr lang="en-US"/>
              <a:t>Add note about current conditions and goals to improve</a:t>
            </a:r>
          </a:p>
          <a:p>
            <a:endParaRPr lang="en-US"/>
          </a:p>
          <a:p>
            <a:r>
              <a:rPr lang="en-US" err="1"/>
              <a:t>Dps</a:t>
            </a:r>
            <a:r>
              <a:rPr lang="en-US"/>
              <a:t> – two admin, two compliance, leasing and compliance manager is </a:t>
            </a:r>
          </a:p>
        </p:txBody>
      </p:sp>
      <p:sp>
        <p:nvSpPr>
          <p:cNvPr id="4" name="Slide Number Placeholder 3"/>
          <p:cNvSpPr>
            <a:spLocks noGrp="1"/>
          </p:cNvSpPr>
          <p:nvPr>
            <p:ph type="sldNum" sz="quarter" idx="5"/>
          </p:nvPr>
        </p:nvSpPr>
        <p:spPr/>
        <p:txBody>
          <a:bodyPr/>
          <a:lstStyle/>
          <a:p>
            <a:fld id="{6C582437-6EC8-4B7C-A09F-C8E806472F1D}" type="slidenum">
              <a:rPr lang="en-US" smtClean="0"/>
              <a:t>11</a:t>
            </a:fld>
            <a:endParaRPr lang="en-US"/>
          </a:p>
        </p:txBody>
      </p:sp>
    </p:spTree>
    <p:extLst>
      <p:ext uri="{BB962C8B-B14F-4D97-AF65-F5344CB8AC3E}">
        <p14:creationId xmlns:p14="http://schemas.microsoft.com/office/powerpoint/2010/main" val="81984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347CB-5671-F497-D4D1-FCA76528E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51D91-B80A-D32D-C83F-933AB3CD0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70F7DC-5640-F900-A180-E7E67266F777}"/>
              </a:ext>
            </a:extLst>
          </p:cNvPr>
          <p:cNvSpPr>
            <a:spLocks noGrp="1"/>
          </p:cNvSpPr>
          <p:nvPr>
            <p:ph type="body" idx="1"/>
          </p:nvPr>
        </p:nvSpPr>
        <p:spPr/>
        <p:txBody>
          <a:bodyPr/>
          <a:lstStyle/>
          <a:p>
            <a:r>
              <a:rPr lang="en-US"/>
              <a:t>No one’s rents will increase – there will be relocation – correct mold and heat and long-term cure of the “</a:t>
            </a:r>
            <a:r>
              <a:rPr lang="en-US" err="1"/>
              <a:t>implorable</a:t>
            </a:r>
            <a:r>
              <a:rPr lang="en-US"/>
              <a:t>” conditions – reassure anxiety about </a:t>
            </a:r>
            <a:r>
              <a:rPr lang="en-US" err="1"/>
              <a:t>relo</a:t>
            </a:r>
            <a:r>
              <a:rPr lang="en-US"/>
              <a:t> – disabled and senior population</a:t>
            </a:r>
          </a:p>
          <a:p>
            <a:r>
              <a:rPr lang="en-US"/>
              <a:t>Add note about current conditions and goals to improve</a:t>
            </a:r>
          </a:p>
          <a:p>
            <a:endParaRPr lang="en-US"/>
          </a:p>
          <a:p>
            <a:r>
              <a:rPr lang="en-US" err="1"/>
              <a:t>Dps</a:t>
            </a:r>
            <a:r>
              <a:rPr lang="en-US"/>
              <a:t> – two admin, two compliance, leasing and compliance manager is </a:t>
            </a:r>
          </a:p>
        </p:txBody>
      </p:sp>
      <p:sp>
        <p:nvSpPr>
          <p:cNvPr id="4" name="Slide Number Placeholder 3">
            <a:extLst>
              <a:ext uri="{FF2B5EF4-FFF2-40B4-BE49-F238E27FC236}">
                <a16:creationId xmlns:a16="http://schemas.microsoft.com/office/drawing/2014/main" id="{85AB38D9-70AA-030E-54EE-AF7DD0BE6EF4}"/>
              </a:ext>
            </a:extLst>
          </p:cNvPr>
          <p:cNvSpPr>
            <a:spLocks noGrp="1"/>
          </p:cNvSpPr>
          <p:nvPr>
            <p:ph type="sldNum" sz="quarter" idx="5"/>
          </p:nvPr>
        </p:nvSpPr>
        <p:spPr/>
        <p:txBody>
          <a:bodyPr/>
          <a:lstStyle/>
          <a:p>
            <a:fld id="{6C582437-6EC8-4B7C-A09F-C8E806472F1D}" type="slidenum">
              <a:rPr lang="en-US" smtClean="0"/>
              <a:t>12</a:t>
            </a:fld>
            <a:endParaRPr lang="en-US"/>
          </a:p>
        </p:txBody>
      </p:sp>
    </p:spTree>
    <p:extLst>
      <p:ext uri="{BB962C8B-B14F-4D97-AF65-F5344CB8AC3E}">
        <p14:creationId xmlns:p14="http://schemas.microsoft.com/office/powerpoint/2010/main" val="2806019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B6EC4-6A7C-74C5-8D1A-38EE59CF4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D8ED59-A41D-0BE8-0868-445D406A4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77CACB-EFF0-1C24-DAA1-B4035D2EDE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201F94-1BB5-80A8-41F9-0462820FA124}"/>
              </a:ext>
            </a:extLst>
          </p:cNvPr>
          <p:cNvSpPr>
            <a:spLocks noGrp="1"/>
          </p:cNvSpPr>
          <p:nvPr>
            <p:ph type="sldNum" sz="quarter" idx="5"/>
          </p:nvPr>
        </p:nvSpPr>
        <p:spPr/>
        <p:txBody>
          <a:bodyPr/>
          <a:lstStyle/>
          <a:p>
            <a:fld id="{6C582437-6EC8-4B7C-A09F-C8E806472F1D}" type="slidenum">
              <a:rPr lang="en-US" smtClean="0"/>
              <a:t>13</a:t>
            </a:fld>
            <a:endParaRPr lang="en-US"/>
          </a:p>
        </p:txBody>
      </p:sp>
    </p:spTree>
    <p:extLst>
      <p:ext uri="{BB962C8B-B14F-4D97-AF65-F5344CB8AC3E}">
        <p14:creationId xmlns:p14="http://schemas.microsoft.com/office/powerpoint/2010/main" val="210160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81590-7D31-0DA7-E56E-FFD57529AC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BB798-DBAF-830B-6305-58F11DBE1F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DD8A54-F845-3DF1-B5AD-772E98B426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89FDEC-819B-E3FC-037A-5EADD1088DF4}"/>
              </a:ext>
            </a:extLst>
          </p:cNvPr>
          <p:cNvSpPr>
            <a:spLocks noGrp="1"/>
          </p:cNvSpPr>
          <p:nvPr>
            <p:ph type="sldNum" sz="quarter" idx="5"/>
          </p:nvPr>
        </p:nvSpPr>
        <p:spPr/>
        <p:txBody>
          <a:bodyPr/>
          <a:lstStyle/>
          <a:p>
            <a:fld id="{6C582437-6EC8-4B7C-A09F-C8E806472F1D}" type="slidenum">
              <a:rPr lang="en-US" smtClean="0"/>
              <a:t>15</a:t>
            </a:fld>
            <a:endParaRPr lang="en-US"/>
          </a:p>
        </p:txBody>
      </p:sp>
    </p:spTree>
    <p:extLst>
      <p:ext uri="{BB962C8B-B14F-4D97-AF65-F5344CB8AC3E}">
        <p14:creationId xmlns:p14="http://schemas.microsoft.com/office/powerpoint/2010/main" val="2541575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D6F68-2944-81F3-01DE-0022B1D97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5E8B6-46B7-A3EA-DADC-1ADF464D1A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1F21CD-FF14-4E16-9789-33F114200E9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CF26B5-4FCA-093E-A5EA-9CE985B2D63D}"/>
              </a:ext>
            </a:extLst>
          </p:cNvPr>
          <p:cNvSpPr>
            <a:spLocks noGrp="1"/>
          </p:cNvSpPr>
          <p:nvPr>
            <p:ph type="sldNum" sz="quarter" idx="5"/>
          </p:nvPr>
        </p:nvSpPr>
        <p:spPr/>
        <p:txBody>
          <a:bodyPr/>
          <a:lstStyle/>
          <a:p>
            <a:fld id="{6C582437-6EC8-4B7C-A09F-C8E806472F1D}" type="slidenum">
              <a:rPr lang="en-US" smtClean="0"/>
              <a:t>16</a:t>
            </a:fld>
            <a:endParaRPr lang="en-US"/>
          </a:p>
        </p:txBody>
      </p:sp>
    </p:spTree>
    <p:extLst>
      <p:ext uri="{BB962C8B-B14F-4D97-AF65-F5344CB8AC3E}">
        <p14:creationId xmlns:p14="http://schemas.microsoft.com/office/powerpoint/2010/main" val="395869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67162-0E99-A612-49DD-58C41143F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ABB18-05FB-1897-9AFF-6EAA8E4319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A5922C-5215-10B9-E387-4D78D562E80A}"/>
              </a:ext>
            </a:extLst>
          </p:cNvPr>
          <p:cNvSpPr>
            <a:spLocks noGrp="1"/>
          </p:cNvSpPr>
          <p:nvPr>
            <p:ph type="body" idx="1"/>
          </p:nvPr>
        </p:nvSpPr>
        <p:spPr/>
        <p:txBody>
          <a:bodyPr/>
          <a:lstStyle/>
          <a:p>
            <a:r>
              <a:rPr lang="en-US"/>
              <a:t>Acknowledge issues with lost subsidies and rent increases</a:t>
            </a:r>
          </a:p>
          <a:p>
            <a:r>
              <a:rPr lang="en-US"/>
              <a:t>System in place to make sure this doesn’t happen.  - coordination around compliance – </a:t>
            </a:r>
            <a:r>
              <a:rPr lang="en-US" err="1"/>
              <a:t>Wavecrest</a:t>
            </a:r>
            <a:r>
              <a:rPr lang="en-US"/>
              <a:t> with strong experience in these topics</a:t>
            </a:r>
          </a:p>
        </p:txBody>
      </p:sp>
      <p:sp>
        <p:nvSpPr>
          <p:cNvPr id="4" name="Slide Number Placeholder 3">
            <a:extLst>
              <a:ext uri="{FF2B5EF4-FFF2-40B4-BE49-F238E27FC236}">
                <a16:creationId xmlns:a16="http://schemas.microsoft.com/office/drawing/2014/main" id="{35DF4751-293E-8F50-81E2-6F8F8B1DE995}"/>
              </a:ext>
            </a:extLst>
          </p:cNvPr>
          <p:cNvSpPr>
            <a:spLocks noGrp="1"/>
          </p:cNvSpPr>
          <p:nvPr>
            <p:ph type="sldNum" sz="quarter" idx="5"/>
          </p:nvPr>
        </p:nvSpPr>
        <p:spPr/>
        <p:txBody>
          <a:bodyPr/>
          <a:lstStyle/>
          <a:p>
            <a:fld id="{6C582437-6EC8-4B7C-A09F-C8E806472F1D}" type="slidenum">
              <a:rPr lang="en-US" smtClean="0"/>
              <a:t>17</a:t>
            </a:fld>
            <a:endParaRPr lang="en-US"/>
          </a:p>
        </p:txBody>
      </p:sp>
    </p:spTree>
    <p:extLst>
      <p:ext uri="{BB962C8B-B14F-4D97-AF65-F5344CB8AC3E}">
        <p14:creationId xmlns:p14="http://schemas.microsoft.com/office/powerpoint/2010/main" val="205810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867BB-CC46-4D81-F4DA-CE1D48238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EDEBC-270E-EF7C-C77A-3A37AE9FC5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C9F794-5B10-933D-C624-87998FB2D640}"/>
              </a:ext>
            </a:extLst>
          </p:cNvPr>
          <p:cNvSpPr>
            <a:spLocks noGrp="1"/>
          </p:cNvSpPr>
          <p:nvPr>
            <p:ph type="body" idx="1"/>
          </p:nvPr>
        </p:nvSpPr>
        <p:spPr/>
        <p:txBody>
          <a:bodyPr/>
          <a:lstStyle/>
          <a:p>
            <a:r>
              <a:rPr lang="en-US"/>
              <a:t>Acknowledge issues with lost subsidies and rent increases</a:t>
            </a:r>
          </a:p>
          <a:p>
            <a:r>
              <a:rPr lang="en-US"/>
              <a:t>System in place to make sure this doesn’t happen.  - coordination around compliance – </a:t>
            </a:r>
            <a:r>
              <a:rPr lang="en-US" err="1"/>
              <a:t>Wavecrest</a:t>
            </a:r>
            <a:r>
              <a:rPr lang="en-US"/>
              <a:t> with strong experience in these topics</a:t>
            </a:r>
          </a:p>
        </p:txBody>
      </p:sp>
      <p:sp>
        <p:nvSpPr>
          <p:cNvPr id="4" name="Slide Number Placeholder 3">
            <a:extLst>
              <a:ext uri="{FF2B5EF4-FFF2-40B4-BE49-F238E27FC236}">
                <a16:creationId xmlns:a16="http://schemas.microsoft.com/office/drawing/2014/main" id="{67F686C0-DF4C-95AB-59BA-E3E776C22245}"/>
              </a:ext>
            </a:extLst>
          </p:cNvPr>
          <p:cNvSpPr>
            <a:spLocks noGrp="1"/>
          </p:cNvSpPr>
          <p:nvPr>
            <p:ph type="sldNum" sz="quarter" idx="5"/>
          </p:nvPr>
        </p:nvSpPr>
        <p:spPr/>
        <p:txBody>
          <a:bodyPr/>
          <a:lstStyle/>
          <a:p>
            <a:fld id="{6C582437-6EC8-4B7C-A09F-C8E806472F1D}" type="slidenum">
              <a:rPr lang="en-US" smtClean="0"/>
              <a:t>19</a:t>
            </a:fld>
            <a:endParaRPr lang="en-US"/>
          </a:p>
        </p:txBody>
      </p:sp>
    </p:spTree>
    <p:extLst>
      <p:ext uri="{BB962C8B-B14F-4D97-AF65-F5344CB8AC3E}">
        <p14:creationId xmlns:p14="http://schemas.microsoft.com/office/powerpoint/2010/main" val="191310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C1E72-318C-02B1-5D45-3811AD7383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167429-DAD1-69CB-1F53-9A6890BA68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D1B791-6C94-D200-DCDF-6A68181853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6EFB6A-E64C-E955-27DA-8183B2B362FA}"/>
              </a:ext>
            </a:extLst>
          </p:cNvPr>
          <p:cNvSpPr>
            <a:spLocks noGrp="1"/>
          </p:cNvSpPr>
          <p:nvPr>
            <p:ph type="sldNum" sz="quarter" idx="5"/>
          </p:nvPr>
        </p:nvSpPr>
        <p:spPr/>
        <p:txBody>
          <a:bodyPr/>
          <a:lstStyle/>
          <a:p>
            <a:fld id="{6C582437-6EC8-4B7C-A09F-C8E806472F1D}" type="slidenum">
              <a:rPr lang="en-US" smtClean="0"/>
              <a:t>20</a:t>
            </a:fld>
            <a:endParaRPr lang="en-US"/>
          </a:p>
        </p:txBody>
      </p:sp>
    </p:spTree>
    <p:extLst>
      <p:ext uri="{BB962C8B-B14F-4D97-AF65-F5344CB8AC3E}">
        <p14:creationId xmlns:p14="http://schemas.microsoft.com/office/powerpoint/2010/main" val="319432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5/2/2024</a:t>
            </a:r>
          </a:p>
        </p:txBody>
      </p:sp>
      <p:sp>
        <p:nvSpPr>
          <p:cNvPr id="5" name="Footer Placeholder 4"/>
          <p:cNvSpPr>
            <a:spLocks noGrp="1"/>
          </p:cNvSpPr>
          <p:nvPr>
            <p:ph type="ftr" sz="quarter" idx="11"/>
          </p:nvPr>
        </p:nvSpPr>
        <p:spPr/>
        <p:txBody>
          <a:bodyPr/>
          <a:lstStyle/>
          <a:p>
            <a:r>
              <a:rPr lang="en-US"/>
              <a:t>www.lindenplazabk.com</a:t>
            </a:r>
          </a:p>
        </p:txBody>
      </p:sp>
      <p:sp>
        <p:nvSpPr>
          <p:cNvPr id="6" name="Slide Number Placeholder 5"/>
          <p:cNvSpPr>
            <a:spLocks noGrp="1"/>
          </p:cNvSpPr>
          <p:nvPr>
            <p:ph type="sldNum" sz="quarter" idx="12"/>
          </p:nvPr>
        </p:nvSpPr>
        <p:spPr/>
        <p:txBody>
          <a:bodyPr/>
          <a:lstStyle/>
          <a:p>
            <a:fld id="{DC350BA9-05F5-4766-A5AF-710493189013}"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D080A6B7-C082-CD45-1E9D-AD51567749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54366"/>
            <a:ext cx="1681987" cy="569093"/>
          </a:xfrm>
          <a:prstGeom prst="rect">
            <a:avLst/>
          </a:prstGeom>
        </p:spPr>
      </p:pic>
    </p:spTree>
    <p:extLst>
      <p:ext uri="{BB962C8B-B14F-4D97-AF65-F5344CB8AC3E}">
        <p14:creationId xmlns:p14="http://schemas.microsoft.com/office/powerpoint/2010/main" val="736244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5/2/2024</a:t>
            </a:r>
          </a:p>
        </p:txBody>
      </p:sp>
      <p:sp>
        <p:nvSpPr>
          <p:cNvPr id="5" name="Footer Placeholder 4"/>
          <p:cNvSpPr>
            <a:spLocks noGrp="1"/>
          </p:cNvSpPr>
          <p:nvPr>
            <p:ph type="ftr" sz="quarter" idx="11"/>
          </p:nvPr>
        </p:nvSpPr>
        <p:spPr/>
        <p:txBody>
          <a:bodyPr/>
          <a:lstStyle/>
          <a:p>
            <a:r>
              <a:rPr lang="en-US"/>
              <a:t>www.lindenplazabk.com</a:t>
            </a:r>
          </a:p>
        </p:txBody>
      </p:sp>
      <p:sp>
        <p:nvSpPr>
          <p:cNvPr id="6" name="Slide Number Placeholder 5"/>
          <p:cNvSpPr>
            <a:spLocks noGrp="1"/>
          </p:cNvSpPr>
          <p:nvPr>
            <p:ph type="sldNum" sz="quarter" idx="12"/>
          </p:nvPr>
        </p:nvSpPr>
        <p:spPr/>
        <p:txBody>
          <a:bodyPr/>
          <a:lstStyle/>
          <a:p>
            <a:fld id="{DC350BA9-05F5-4766-A5AF-710493189013}" type="slidenum">
              <a:rPr lang="en-US" smtClean="0"/>
              <a:t>‹#›</a:t>
            </a:fld>
            <a:endParaRPr lang="en-US"/>
          </a:p>
        </p:txBody>
      </p:sp>
    </p:spTree>
    <p:extLst>
      <p:ext uri="{BB962C8B-B14F-4D97-AF65-F5344CB8AC3E}">
        <p14:creationId xmlns:p14="http://schemas.microsoft.com/office/powerpoint/2010/main" val="23102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5/2/2024</a:t>
            </a:r>
          </a:p>
        </p:txBody>
      </p:sp>
      <p:sp>
        <p:nvSpPr>
          <p:cNvPr id="5" name="Footer Placeholder 4"/>
          <p:cNvSpPr>
            <a:spLocks noGrp="1"/>
          </p:cNvSpPr>
          <p:nvPr>
            <p:ph type="ftr" sz="quarter" idx="11"/>
          </p:nvPr>
        </p:nvSpPr>
        <p:spPr/>
        <p:txBody>
          <a:bodyPr/>
          <a:lstStyle/>
          <a:p>
            <a:r>
              <a:rPr lang="en-US"/>
              <a:t>www.lindenplazabk.com</a:t>
            </a:r>
          </a:p>
        </p:txBody>
      </p:sp>
      <p:sp>
        <p:nvSpPr>
          <p:cNvPr id="6" name="Slide Number Placeholder 5"/>
          <p:cNvSpPr>
            <a:spLocks noGrp="1"/>
          </p:cNvSpPr>
          <p:nvPr>
            <p:ph type="sldNum" sz="quarter" idx="12"/>
          </p:nvPr>
        </p:nvSpPr>
        <p:spPr/>
        <p:txBody>
          <a:bodyPr/>
          <a:lstStyle/>
          <a:p>
            <a:fld id="{DC350BA9-05F5-4766-A5AF-710493189013}" type="slidenum">
              <a:rPr lang="en-US" smtClean="0"/>
              <a:t>‹#›</a:t>
            </a:fld>
            <a:endParaRPr lang="en-US"/>
          </a:p>
        </p:txBody>
      </p:sp>
    </p:spTree>
    <p:extLst>
      <p:ext uri="{BB962C8B-B14F-4D97-AF65-F5344CB8AC3E}">
        <p14:creationId xmlns:p14="http://schemas.microsoft.com/office/powerpoint/2010/main" val="7669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close up of a logo&#10;&#10;Description automatically generated">
            <a:extLst>
              <a:ext uri="{FF2B5EF4-FFF2-40B4-BE49-F238E27FC236}">
                <a16:creationId xmlns:a16="http://schemas.microsoft.com/office/drawing/2014/main" id="{DF93AD53-273D-2B5E-E214-C17621A718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92" y="6419022"/>
            <a:ext cx="1161126" cy="392862"/>
          </a:xfrm>
          <a:prstGeom prst="rect">
            <a:avLst/>
          </a:prstGeom>
        </p:spPr>
      </p:pic>
      <p:sp>
        <p:nvSpPr>
          <p:cNvPr id="8" name="Date Placeholder 7">
            <a:extLst>
              <a:ext uri="{FF2B5EF4-FFF2-40B4-BE49-F238E27FC236}">
                <a16:creationId xmlns:a16="http://schemas.microsoft.com/office/drawing/2014/main" id="{6E216A7B-F78F-9D61-053D-28E9EDEDEC28}"/>
              </a:ext>
            </a:extLst>
          </p:cNvPr>
          <p:cNvSpPr>
            <a:spLocks noGrp="1"/>
          </p:cNvSpPr>
          <p:nvPr>
            <p:ph type="dt" sz="half" idx="10"/>
          </p:nvPr>
        </p:nvSpPr>
        <p:spPr/>
        <p:txBody>
          <a:bodyPr/>
          <a:lstStyle>
            <a:lvl1pPr>
              <a:defRPr/>
            </a:lvl1pPr>
          </a:lstStyle>
          <a:p>
            <a:r>
              <a:rPr lang="en-US"/>
              <a:t>5/2/2024</a:t>
            </a:r>
            <a:endParaRPr lang="en-GB"/>
          </a:p>
        </p:txBody>
      </p:sp>
      <p:sp>
        <p:nvSpPr>
          <p:cNvPr id="9" name="Footer Placeholder 8">
            <a:extLst>
              <a:ext uri="{FF2B5EF4-FFF2-40B4-BE49-F238E27FC236}">
                <a16:creationId xmlns:a16="http://schemas.microsoft.com/office/drawing/2014/main" id="{C30556D5-3CC7-B899-E551-CED33FE93023}"/>
              </a:ext>
            </a:extLst>
          </p:cNvPr>
          <p:cNvSpPr>
            <a:spLocks noGrp="1"/>
          </p:cNvSpPr>
          <p:nvPr>
            <p:ph type="ftr" sz="quarter" idx="11"/>
          </p:nvPr>
        </p:nvSpPr>
        <p:spPr/>
        <p:txBody>
          <a:bodyPr/>
          <a:lstStyle/>
          <a:p>
            <a:r>
              <a:rPr lang="en-GB"/>
              <a:t>www.lindenplazabk.com</a:t>
            </a:r>
            <a:endParaRPr lang="en-US"/>
          </a:p>
        </p:txBody>
      </p:sp>
      <p:sp>
        <p:nvSpPr>
          <p:cNvPr id="10" name="Slide Number Placeholder 9">
            <a:extLst>
              <a:ext uri="{FF2B5EF4-FFF2-40B4-BE49-F238E27FC236}">
                <a16:creationId xmlns:a16="http://schemas.microsoft.com/office/drawing/2014/main" id="{F98164A9-DCEB-54A8-B0C5-9F7DE9BF5047}"/>
              </a:ext>
            </a:extLst>
          </p:cNvPr>
          <p:cNvSpPr>
            <a:spLocks noGrp="1"/>
          </p:cNvSpPr>
          <p:nvPr>
            <p:ph type="sldNum" sz="quarter" idx="12"/>
          </p:nvPr>
        </p:nvSpPr>
        <p:spPr/>
        <p:txBody>
          <a:bodyPr/>
          <a:lstStyle/>
          <a:p>
            <a:fld id="{DC350BA9-05F5-4766-A5AF-710493189013}" type="slidenum">
              <a:rPr lang="en-US" smtClean="0"/>
              <a:t>‹#›</a:t>
            </a:fld>
            <a:endParaRPr lang="en-US"/>
          </a:p>
        </p:txBody>
      </p:sp>
    </p:spTree>
    <p:extLst>
      <p:ext uri="{BB962C8B-B14F-4D97-AF65-F5344CB8AC3E}">
        <p14:creationId xmlns:p14="http://schemas.microsoft.com/office/powerpoint/2010/main" val="165458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5/2/2024</a:t>
            </a:r>
          </a:p>
        </p:txBody>
      </p:sp>
      <p:sp>
        <p:nvSpPr>
          <p:cNvPr id="5" name="Footer Placeholder 4"/>
          <p:cNvSpPr>
            <a:spLocks noGrp="1"/>
          </p:cNvSpPr>
          <p:nvPr>
            <p:ph type="ftr" sz="quarter" idx="11"/>
          </p:nvPr>
        </p:nvSpPr>
        <p:spPr/>
        <p:txBody>
          <a:bodyPr/>
          <a:lstStyle/>
          <a:p>
            <a:r>
              <a:rPr lang="en-US"/>
              <a:t>www.lindenplazabk.com</a:t>
            </a:r>
          </a:p>
        </p:txBody>
      </p:sp>
      <p:sp>
        <p:nvSpPr>
          <p:cNvPr id="6" name="Slide Number Placeholder 5"/>
          <p:cNvSpPr>
            <a:spLocks noGrp="1"/>
          </p:cNvSpPr>
          <p:nvPr>
            <p:ph type="sldNum" sz="quarter" idx="12"/>
          </p:nvPr>
        </p:nvSpPr>
        <p:spPr/>
        <p:txBody>
          <a:bodyPr/>
          <a:lstStyle/>
          <a:p>
            <a:fld id="{DC350BA9-05F5-4766-A5AF-710493189013}" type="slidenum">
              <a:rPr lang="en-US" smtClean="0"/>
              <a:t>‹#›</a:t>
            </a:fld>
            <a:endParaRPr lang="en-US"/>
          </a:p>
        </p:txBody>
      </p:sp>
    </p:spTree>
    <p:extLst>
      <p:ext uri="{BB962C8B-B14F-4D97-AF65-F5344CB8AC3E}">
        <p14:creationId xmlns:p14="http://schemas.microsoft.com/office/powerpoint/2010/main" val="340666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5/2/2024</a:t>
            </a:r>
          </a:p>
        </p:txBody>
      </p:sp>
      <p:sp>
        <p:nvSpPr>
          <p:cNvPr id="6" name="Footer Placeholder 5"/>
          <p:cNvSpPr>
            <a:spLocks noGrp="1"/>
          </p:cNvSpPr>
          <p:nvPr>
            <p:ph type="ftr" sz="quarter" idx="11"/>
          </p:nvPr>
        </p:nvSpPr>
        <p:spPr/>
        <p:txBody>
          <a:bodyPr/>
          <a:lstStyle/>
          <a:p>
            <a:r>
              <a:rPr lang="en-GB"/>
              <a:t>www.lindenplazabk.com</a:t>
            </a:r>
            <a:endParaRPr lang="en-US"/>
          </a:p>
        </p:txBody>
      </p:sp>
      <p:sp>
        <p:nvSpPr>
          <p:cNvPr id="7" name="Slide Number Placeholder 6"/>
          <p:cNvSpPr>
            <a:spLocks noGrp="1"/>
          </p:cNvSpPr>
          <p:nvPr>
            <p:ph type="sldNum" sz="quarter" idx="12"/>
          </p:nvPr>
        </p:nvSpPr>
        <p:spPr/>
        <p:txBody>
          <a:bodyPr/>
          <a:lstStyle/>
          <a:p>
            <a:fld id="{DC350BA9-05F5-4766-A5AF-710493189013}"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F0E62934-62AC-1F4B-12B5-69A859C839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92" y="6419022"/>
            <a:ext cx="1161126" cy="392862"/>
          </a:xfrm>
          <a:prstGeom prst="rect">
            <a:avLst/>
          </a:prstGeom>
        </p:spPr>
      </p:pic>
    </p:spTree>
    <p:extLst>
      <p:ext uri="{BB962C8B-B14F-4D97-AF65-F5344CB8AC3E}">
        <p14:creationId xmlns:p14="http://schemas.microsoft.com/office/powerpoint/2010/main" val="1557239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5/2/2024</a:t>
            </a:r>
          </a:p>
        </p:txBody>
      </p:sp>
      <p:sp>
        <p:nvSpPr>
          <p:cNvPr id="8" name="Footer Placeholder 7"/>
          <p:cNvSpPr>
            <a:spLocks noGrp="1"/>
          </p:cNvSpPr>
          <p:nvPr>
            <p:ph type="ftr" sz="quarter" idx="11"/>
          </p:nvPr>
        </p:nvSpPr>
        <p:spPr/>
        <p:txBody>
          <a:bodyPr/>
          <a:lstStyle/>
          <a:p>
            <a:r>
              <a:rPr lang="en-US"/>
              <a:t>www.lindenplazabk.com</a:t>
            </a:r>
          </a:p>
        </p:txBody>
      </p:sp>
      <p:sp>
        <p:nvSpPr>
          <p:cNvPr id="9" name="Slide Number Placeholder 8"/>
          <p:cNvSpPr>
            <a:spLocks noGrp="1"/>
          </p:cNvSpPr>
          <p:nvPr>
            <p:ph type="sldNum" sz="quarter" idx="12"/>
          </p:nvPr>
        </p:nvSpPr>
        <p:spPr/>
        <p:txBody>
          <a:bodyPr/>
          <a:lstStyle/>
          <a:p>
            <a:fld id="{DC350BA9-05F5-4766-A5AF-710493189013}" type="slidenum">
              <a:rPr lang="en-US" smtClean="0"/>
              <a:t>‹#›</a:t>
            </a:fld>
            <a:endParaRPr lang="en-US"/>
          </a:p>
        </p:txBody>
      </p:sp>
      <p:pic>
        <p:nvPicPr>
          <p:cNvPr id="10" name="Picture 9" descr="A close up of a logo&#10;&#10;Description automatically generated">
            <a:extLst>
              <a:ext uri="{FF2B5EF4-FFF2-40B4-BE49-F238E27FC236}">
                <a16:creationId xmlns:a16="http://schemas.microsoft.com/office/drawing/2014/main" id="{4157BEE9-0BAB-F13B-E7F5-B215E14FA6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92" y="6419022"/>
            <a:ext cx="1161126" cy="392862"/>
          </a:xfrm>
          <a:prstGeom prst="rect">
            <a:avLst/>
          </a:prstGeom>
        </p:spPr>
      </p:pic>
    </p:spTree>
    <p:extLst>
      <p:ext uri="{BB962C8B-B14F-4D97-AF65-F5344CB8AC3E}">
        <p14:creationId xmlns:p14="http://schemas.microsoft.com/office/powerpoint/2010/main" val="2849540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5/2/2024</a:t>
            </a:r>
          </a:p>
        </p:txBody>
      </p:sp>
      <p:sp>
        <p:nvSpPr>
          <p:cNvPr id="4" name="Footer Placeholder 3"/>
          <p:cNvSpPr>
            <a:spLocks noGrp="1"/>
          </p:cNvSpPr>
          <p:nvPr>
            <p:ph type="ftr" sz="quarter" idx="11"/>
          </p:nvPr>
        </p:nvSpPr>
        <p:spPr/>
        <p:txBody>
          <a:bodyPr/>
          <a:lstStyle/>
          <a:p>
            <a:r>
              <a:rPr lang="en-US"/>
              <a:t>www.lindenplazabk.com</a:t>
            </a:r>
          </a:p>
        </p:txBody>
      </p:sp>
      <p:sp>
        <p:nvSpPr>
          <p:cNvPr id="5" name="Slide Number Placeholder 4"/>
          <p:cNvSpPr>
            <a:spLocks noGrp="1"/>
          </p:cNvSpPr>
          <p:nvPr>
            <p:ph type="sldNum" sz="quarter" idx="12"/>
          </p:nvPr>
        </p:nvSpPr>
        <p:spPr/>
        <p:txBody>
          <a:bodyPr/>
          <a:lstStyle/>
          <a:p>
            <a:fld id="{DC350BA9-05F5-4766-A5AF-710493189013}" type="slidenum">
              <a:rPr lang="en-US" smtClean="0"/>
              <a:t>‹#›</a:t>
            </a:fld>
            <a:endParaRPr lang="en-US"/>
          </a:p>
        </p:txBody>
      </p:sp>
      <p:pic>
        <p:nvPicPr>
          <p:cNvPr id="6" name="Picture 5" descr="A close up of a logo&#10;&#10;Description automatically generated">
            <a:extLst>
              <a:ext uri="{FF2B5EF4-FFF2-40B4-BE49-F238E27FC236}">
                <a16:creationId xmlns:a16="http://schemas.microsoft.com/office/drawing/2014/main" id="{73A1FB97-5B37-9389-AE7D-647BE4DC93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92" y="6419022"/>
            <a:ext cx="1161126" cy="392862"/>
          </a:xfrm>
          <a:prstGeom prst="rect">
            <a:avLst/>
          </a:prstGeom>
        </p:spPr>
      </p:pic>
    </p:spTree>
    <p:extLst>
      <p:ext uri="{BB962C8B-B14F-4D97-AF65-F5344CB8AC3E}">
        <p14:creationId xmlns:p14="http://schemas.microsoft.com/office/powerpoint/2010/main" val="2840439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5/2/2024</a:t>
            </a:r>
          </a:p>
        </p:txBody>
      </p:sp>
      <p:sp>
        <p:nvSpPr>
          <p:cNvPr id="3" name="Footer Placeholder 2"/>
          <p:cNvSpPr>
            <a:spLocks noGrp="1"/>
          </p:cNvSpPr>
          <p:nvPr>
            <p:ph type="ftr" sz="quarter" idx="11"/>
          </p:nvPr>
        </p:nvSpPr>
        <p:spPr/>
        <p:txBody>
          <a:bodyPr/>
          <a:lstStyle/>
          <a:p>
            <a:r>
              <a:rPr lang="en-US"/>
              <a:t>www.lindenplazabk.com</a:t>
            </a:r>
          </a:p>
        </p:txBody>
      </p:sp>
      <p:sp>
        <p:nvSpPr>
          <p:cNvPr id="4" name="Slide Number Placeholder 3"/>
          <p:cNvSpPr>
            <a:spLocks noGrp="1"/>
          </p:cNvSpPr>
          <p:nvPr>
            <p:ph type="sldNum" sz="quarter" idx="12"/>
          </p:nvPr>
        </p:nvSpPr>
        <p:spPr/>
        <p:txBody>
          <a:bodyPr/>
          <a:lstStyle/>
          <a:p>
            <a:fld id="{DC350BA9-05F5-4766-A5AF-710493189013}" type="slidenum">
              <a:rPr lang="en-US" smtClean="0"/>
              <a:t>‹#›</a:t>
            </a:fld>
            <a:endParaRPr lang="en-US"/>
          </a:p>
        </p:txBody>
      </p:sp>
      <p:pic>
        <p:nvPicPr>
          <p:cNvPr id="7" name="Picture 6" descr="A close up of a logo&#10;&#10;Description automatically generated">
            <a:extLst>
              <a:ext uri="{FF2B5EF4-FFF2-40B4-BE49-F238E27FC236}">
                <a16:creationId xmlns:a16="http://schemas.microsoft.com/office/drawing/2014/main" id="{47B9858D-39F7-2C30-9465-DC63973031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92" y="6419022"/>
            <a:ext cx="1161126" cy="392862"/>
          </a:xfrm>
          <a:prstGeom prst="rect">
            <a:avLst/>
          </a:prstGeom>
        </p:spPr>
      </p:pic>
    </p:spTree>
    <p:extLst>
      <p:ext uri="{BB962C8B-B14F-4D97-AF65-F5344CB8AC3E}">
        <p14:creationId xmlns:p14="http://schemas.microsoft.com/office/powerpoint/2010/main" val="238842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5/2/2024</a:t>
            </a:r>
          </a:p>
        </p:txBody>
      </p:sp>
      <p:sp>
        <p:nvSpPr>
          <p:cNvPr id="6" name="Footer Placeholder 5"/>
          <p:cNvSpPr>
            <a:spLocks noGrp="1"/>
          </p:cNvSpPr>
          <p:nvPr>
            <p:ph type="ftr" sz="quarter" idx="11"/>
          </p:nvPr>
        </p:nvSpPr>
        <p:spPr/>
        <p:txBody>
          <a:bodyPr/>
          <a:lstStyle/>
          <a:p>
            <a:r>
              <a:rPr lang="en-US"/>
              <a:t>www.lindenplazabk.com</a:t>
            </a:r>
          </a:p>
        </p:txBody>
      </p:sp>
      <p:sp>
        <p:nvSpPr>
          <p:cNvPr id="7" name="Slide Number Placeholder 6"/>
          <p:cNvSpPr>
            <a:spLocks noGrp="1"/>
          </p:cNvSpPr>
          <p:nvPr>
            <p:ph type="sldNum" sz="quarter" idx="12"/>
          </p:nvPr>
        </p:nvSpPr>
        <p:spPr/>
        <p:txBody>
          <a:bodyPr/>
          <a:lstStyle/>
          <a:p>
            <a:fld id="{DC350BA9-05F5-4766-A5AF-710493189013}" type="slidenum">
              <a:rPr lang="en-US" smtClean="0"/>
              <a:t>‹#›</a:t>
            </a:fld>
            <a:endParaRPr lang="en-US"/>
          </a:p>
        </p:txBody>
      </p:sp>
    </p:spTree>
    <p:extLst>
      <p:ext uri="{BB962C8B-B14F-4D97-AF65-F5344CB8AC3E}">
        <p14:creationId xmlns:p14="http://schemas.microsoft.com/office/powerpoint/2010/main" val="354008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5/2/2024</a:t>
            </a:r>
          </a:p>
        </p:txBody>
      </p:sp>
      <p:sp>
        <p:nvSpPr>
          <p:cNvPr id="6" name="Footer Placeholder 5"/>
          <p:cNvSpPr>
            <a:spLocks noGrp="1"/>
          </p:cNvSpPr>
          <p:nvPr>
            <p:ph type="ftr" sz="quarter" idx="11"/>
          </p:nvPr>
        </p:nvSpPr>
        <p:spPr/>
        <p:txBody>
          <a:bodyPr/>
          <a:lstStyle/>
          <a:p>
            <a:r>
              <a:rPr lang="en-US"/>
              <a:t>www.lindenplazabk.com</a:t>
            </a:r>
          </a:p>
        </p:txBody>
      </p:sp>
      <p:sp>
        <p:nvSpPr>
          <p:cNvPr id="7" name="Slide Number Placeholder 6"/>
          <p:cNvSpPr>
            <a:spLocks noGrp="1"/>
          </p:cNvSpPr>
          <p:nvPr>
            <p:ph type="sldNum" sz="quarter" idx="12"/>
          </p:nvPr>
        </p:nvSpPr>
        <p:spPr/>
        <p:txBody>
          <a:bodyPr/>
          <a:lstStyle/>
          <a:p>
            <a:fld id="{DC350BA9-05F5-4766-A5AF-710493189013}" type="slidenum">
              <a:rPr lang="en-US" smtClean="0"/>
              <a:t>‹#›</a:t>
            </a:fld>
            <a:endParaRPr lang="en-US"/>
          </a:p>
        </p:txBody>
      </p:sp>
    </p:spTree>
    <p:extLst>
      <p:ext uri="{BB962C8B-B14F-4D97-AF65-F5344CB8AC3E}">
        <p14:creationId xmlns:p14="http://schemas.microsoft.com/office/powerpoint/2010/main" val="229746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5/2/2024</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www.lindenplazabk.com</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50BA9-05F5-4766-A5AF-710493189013}" type="slidenum">
              <a:rPr lang="en-US" smtClean="0"/>
              <a:t>‹#›</a:t>
            </a:fld>
            <a:endParaRPr lang="en-US"/>
          </a:p>
        </p:txBody>
      </p:sp>
    </p:spTree>
    <p:extLst>
      <p:ext uri="{BB962C8B-B14F-4D97-AF65-F5344CB8AC3E}">
        <p14:creationId xmlns:p14="http://schemas.microsoft.com/office/powerpoint/2010/main" val="32383025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LindenPlaza@LAZParking.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www.lindenplazabk.co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mailto:hello@lindenplazabk.com" TargetMode="Externa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LindenPlazaSocialService@gmail.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lindenplaza@housingopportunities.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716F-F9D7-DCFD-3110-BE118143E679}"/>
              </a:ext>
            </a:extLst>
          </p:cNvPr>
          <p:cNvSpPr>
            <a:spLocks noGrp="1"/>
          </p:cNvSpPr>
          <p:nvPr>
            <p:ph type="title"/>
          </p:nvPr>
        </p:nvSpPr>
        <p:spPr>
          <a:xfrm>
            <a:off x="628650" y="3443550"/>
            <a:ext cx="7886700" cy="1325563"/>
          </a:xfrm>
        </p:spPr>
        <p:txBody>
          <a:bodyPr>
            <a:normAutofit/>
          </a:bodyPr>
          <a:lstStyle/>
          <a:p>
            <a:pPr algn="ctr"/>
            <a:r>
              <a:rPr lang="en-US" sz="3200" b="1" dirty="0">
                <a:cs typeface="Arial" panose="020B0604020202020204" pitchFamily="34" charset="0"/>
              </a:rPr>
              <a:t>Resident Meeting #6</a:t>
            </a:r>
            <a:br>
              <a:rPr lang="en-US" sz="3200" b="1" dirty="0">
                <a:cs typeface="Arial" panose="020B0604020202020204" pitchFamily="34" charset="0"/>
              </a:rPr>
            </a:br>
            <a:br>
              <a:rPr lang="en-US" sz="1700" b="1" dirty="0">
                <a:cs typeface="Arial" panose="020B0604020202020204" pitchFamily="34" charset="0"/>
              </a:rPr>
            </a:br>
            <a:r>
              <a:rPr lang="en-US" sz="3200" b="1" dirty="0">
                <a:cs typeface="Arial" panose="020B0604020202020204" pitchFamily="34" charset="0"/>
              </a:rPr>
              <a:t>March 19, 2025</a:t>
            </a:r>
          </a:p>
        </p:txBody>
      </p:sp>
      <p:sp>
        <p:nvSpPr>
          <p:cNvPr id="4" name="Slide Number Placeholder 3">
            <a:extLst>
              <a:ext uri="{FF2B5EF4-FFF2-40B4-BE49-F238E27FC236}">
                <a16:creationId xmlns:a16="http://schemas.microsoft.com/office/drawing/2014/main" id="{65695A9A-93A9-A2D4-AEE1-6E60AB225DC2}"/>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1</a:t>
            </a:fld>
            <a:endParaRPr lang="en-US"/>
          </a:p>
        </p:txBody>
      </p:sp>
      <p:pic>
        <p:nvPicPr>
          <p:cNvPr id="13" name="Picture 12" descr="A close up of a logo&#10;&#10;Description automatically generated">
            <a:extLst>
              <a:ext uri="{FF2B5EF4-FFF2-40B4-BE49-F238E27FC236}">
                <a16:creationId xmlns:a16="http://schemas.microsoft.com/office/drawing/2014/main" id="{9F271A60-D70A-843A-0B2E-09728B3D0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292" y="1918267"/>
            <a:ext cx="3355416" cy="1135291"/>
          </a:xfrm>
          <a:prstGeom prst="rect">
            <a:avLst/>
          </a:prstGeom>
        </p:spPr>
      </p:pic>
      <p:sp>
        <p:nvSpPr>
          <p:cNvPr id="3" name="Footer Placeholder 2">
            <a:extLst>
              <a:ext uri="{FF2B5EF4-FFF2-40B4-BE49-F238E27FC236}">
                <a16:creationId xmlns:a16="http://schemas.microsoft.com/office/drawing/2014/main" id="{C8705381-381C-F181-7D6C-4B332132F5A2}"/>
              </a:ext>
            </a:extLst>
          </p:cNvPr>
          <p:cNvSpPr>
            <a:spLocks noGrp="1"/>
          </p:cNvSpPr>
          <p:nvPr>
            <p:ph type="ftr" sz="quarter" idx="11"/>
          </p:nvPr>
        </p:nvSpPr>
        <p:spPr/>
        <p:txBody>
          <a:bodyPr/>
          <a:lstStyle/>
          <a:p>
            <a:r>
              <a:rPr lang="en-GB"/>
              <a:t>www.lindenplazabk.com</a:t>
            </a:r>
            <a:endParaRPr lang="en-US"/>
          </a:p>
        </p:txBody>
      </p:sp>
      <p:sp>
        <p:nvSpPr>
          <p:cNvPr id="5" name="TextBox 4">
            <a:extLst>
              <a:ext uri="{FF2B5EF4-FFF2-40B4-BE49-F238E27FC236}">
                <a16:creationId xmlns:a16="http://schemas.microsoft.com/office/drawing/2014/main" id="{ACD36D5A-AA24-4F74-77B1-61559FF1A9C4}"/>
              </a:ext>
            </a:extLst>
          </p:cNvPr>
          <p:cNvSpPr txBox="1"/>
          <p:nvPr/>
        </p:nvSpPr>
        <p:spPr>
          <a:xfrm>
            <a:off x="2218134" y="4924049"/>
            <a:ext cx="4707731" cy="923330"/>
          </a:xfrm>
          <a:prstGeom prst="rect">
            <a:avLst/>
          </a:prstGeom>
          <a:noFill/>
        </p:spPr>
        <p:txBody>
          <a:bodyPr wrap="square" rtlCol="0">
            <a:spAutoFit/>
          </a:bodyPr>
          <a:lstStyle/>
          <a:p>
            <a:pPr algn="ctr"/>
            <a:r>
              <a:rPr lang="en-US" dirty="0"/>
              <a:t>Para Espanol:</a:t>
            </a:r>
          </a:p>
          <a:p>
            <a:pPr algn="ctr"/>
            <a:r>
              <a:rPr lang="en-US" dirty="0"/>
              <a:t>Dial: 646-558-8656</a:t>
            </a:r>
          </a:p>
          <a:p>
            <a:pPr algn="ctr"/>
            <a:r>
              <a:rPr lang="en-US" dirty="0"/>
              <a:t>ID</a:t>
            </a:r>
            <a:r>
              <a:rPr lang="en-US"/>
              <a:t>: 522 498 0218</a:t>
            </a:r>
            <a:endParaRPr lang="en-US" dirty="0"/>
          </a:p>
        </p:txBody>
      </p:sp>
    </p:spTree>
    <p:extLst>
      <p:ext uri="{BB962C8B-B14F-4D97-AF65-F5344CB8AC3E}">
        <p14:creationId xmlns:p14="http://schemas.microsoft.com/office/powerpoint/2010/main" val="1872254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94417-108D-6357-1DD1-0F4D88683DB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C01436-1C19-7E5D-E4B1-F74E244A5DB7}"/>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10</a:t>
            </a:fld>
            <a:endParaRPr lang="en-US"/>
          </a:p>
        </p:txBody>
      </p:sp>
      <p:sp>
        <p:nvSpPr>
          <p:cNvPr id="29" name="Content Placeholder 28">
            <a:extLst>
              <a:ext uri="{FF2B5EF4-FFF2-40B4-BE49-F238E27FC236}">
                <a16:creationId xmlns:a16="http://schemas.microsoft.com/office/drawing/2014/main" id="{36CED013-394F-1850-3C1B-B57EB087E0B3}"/>
              </a:ext>
            </a:extLst>
          </p:cNvPr>
          <p:cNvSpPr>
            <a:spLocks noGrp="1"/>
          </p:cNvSpPr>
          <p:nvPr>
            <p:ph idx="1"/>
          </p:nvPr>
        </p:nvSpPr>
        <p:spPr>
          <a:xfrm>
            <a:off x="481009" y="2366600"/>
            <a:ext cx="6726036" cy="2234897"/>
          </a:xfrm>
        </p:spPr>
        <p:txBody>
          <a:bodyPr>
            <a:normAutofit/>
          </a:bodyPr>
          <a:lstStyle/>
          <a:p>
            <a:pPr marL="457200" lvl="1" indent="0">
              <a:buNone/>
              <a:defRPr/>
            </a:pPr>
            <a:endParaRPr lang="en-US" sz="1600">
              <a:solidFill>
                <a:prstClr val="black"/>
              </a:solidFill>
              <a:latin typeface="Calibri Light" panose="020F0302020204030204"/>
              <a:cs typeface="Times New Roman" panose="02020603050405020304" pitchFamily="18" charset="0"/>
            </a:endParaRPr>
          </a:p>
        </p:txBody>
      </p:sp>
      <p:sp>
        <p:nvSpPr>
          <p:cNvPr id="2" name="object 4">
            <a:extLst>
              <a:ext uri="{FF2B5EF4-FFF2-40B4-BE49-F238E27FC236}">
                <a16:creationId xmlns:a16="http://schemas.microsoft.com/office/drawing/2014/main" id="{BF5E1491-0FAF-CF44-9210-92736EFC8FF7}"/>
              </a:ext>
            </a:extLst>
          </p:cNvPr>
          <p:cNvSpPr/>
          <p:nvPr/>
        </p:nvSpPr>
        <p:spPr>
          <a:xfrm>
            <a:off x="0" y="2366601"/>
            <a:ext cx="9144000" cy="1537580"/>
          </a:xfrm>
          <a:custGeom>
            <a:avLst/>
            <a:gdLst/>
            <a:ahLst/>
            <a:cxnLst/>
            <a:rect l="l" t="t" r="r" b="b"/>
            <a:pathLst>
              <a:path w="18284190" h="1628775">
                <a:moveTo>
                  <a:pt x="0" y="1628774"/>
                </a:moveTo>
                <a:lnTo>
                  <a:pt x="0" y="0"/>
                </a:lnTo>
                <a:lnTo>
                  <a:pt x="18283571" y="0"/>
                </a:lnTo>
                <a:lnTo>
                  <a:pt x="18283571" y="1628774"/>
                </a:lnTo>
                <a:lnTo>
                  <a:pt x="0" y="1628774"/>
                </a:lnTo>
                <a:close/>
              </a:path>
            </a:pathLst>
          </a:custGeom>
          <a:solidFill>
            <a:srgbClr val="001B41"/>
          </a:solidFill>
        </p:spPr>
        <p:txBody>
          <a:bodyPr wrap="square" lIns="0" tIns="0" rIns="0" bIns="0" rtlCol="0"/>
          <a:lstStyle/>
          <a:p>
            <a:endParaRPr/>
          </a:p>
        </p:txBody>
      </p:sp>
      <p:sp>
        <p:nvSpPr>
          <p:cNvPr id="4" name="object 5">
            <a:extLst>
              <a:ext uri="{FF2B5EF4-FFF2-40B4-BE49-F238E27FC236}">
                <a16:creationId xmlns:a16="http://schemas.microsoft.com/office/drawing/2014/main" id="{9B5962D6-75FB-910C-D0A9-D1475AE6D9D6}"/>
              </a:ext>
            </a:extLst>
          </p:cNvPr>
          <p:cNvSpPr txBox="1">
            <a:spLocks noGrp="1"/>
          </p:cNvSpPr>
          <p:nvPr>
            <p:ph type="title"/>
          </p:nvPr>
        </p:nvSpPr>
        <p:spPr>
          <a:xfrm>
            <a:off x="194305" y="2705153"/>
            <a:ext cx="9144000" cy="1367041"/>
          </a:xfrm>
          <a:prstGeom prst="rect">
            <a:avLst/>
          </a:prstGeom>
        </p:spPr>
        <p:txBody>
          <a:bodyPr vert="horz" wrap="square" lIns="0" tIns="12700" rIns="0" bIns="0" rtlCol="0">
            <a:spAutoFit/>
          </a:bodyPr>
          <a:lstStyle/>
          <a:p>
            <a:pPr marL="12700">
              <a:lnSpc>
                <a:spcPct val="100000"/>
              </a:lnSpc>
              <a:spcBef>
                <a:spcPts val="100"/>
              </a:spcBef>
            </a:pPr>
            <a:r>
              <a:rPr lang="en-US" b="1" spc="270">
                <a:solidFill>
                  <a:schemeClr val="bg1"/>
                </a:solidFill>
              </a:rPr>
              <a:t>2: Operations Update</a:t>
            </a:r>
            <a:br>
              <a:rPr lang="en-GB" b="1" spc="280">
                <a:solidFill>
                  <a:schemeClr val="bg1"/>
                </a:solidFill>
              </a:rPr>
            </a:br>
            <a:endParaRPr lang="en-US" b="1" spc="170">
              <a:solidFill>
                <a:schemeClr val="bg1"/>
              </a:solidFill>
            </a:endParaRPr>
          </a:p>
        </p:txBody>
      </p:sp>
      <p:sp>
        <p:nvSpPr>
          <p:cNvPr id="5" name="Footer Placeholder 4">
            <a:extLst>
              <a:ext uri="{FF2B5EF4-FFF2-40B4-BE49-F238E27FC236}">
                <a16:creationId xmlns:a16="http://schemas.microsoft.com/office/drawing/2014/main" id="{AC5A3AE1-1553-5053-15AE-346EF65C99C7}"/>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705717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989EA5-7EAC-4EFD-B28D-AC2C5DA3194E}"/>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11</a:t>
            </a:fld>
            <a:endParaRPr lang="en-US"/>
          </a:p>
        </p:txBody>
      </p:sp>
      <p:sp>
        <p:nvSpPr>
          <p:cNvPr id="21" name="TextBox 20">
            <a:extLst>
              <a:ext uri="{FF2B5EF4-FFF2-40B4-BE49-F238E27FC236}">
                <a16:creationId xmlns:a16="http://schemas.microsoft.com/office/drawing/2014/main" id="{1C407046-1FEA-85D5-1D09-212012C0B758}"/>
              </a:ext>
            </a:extLst>
          </p:cNvPr>
          <p:cNvSpPr txBox="1"/>
          <p:nvPr/>
        </p:nvSpPr>
        <p:spPr>
          <a:xfrm>
            <a:off x="-224455" y="136524"/>
            <a:ext cx="8739805" cy="615553"/>
          </a:xfrm>
          <a:prstGeom prst="rect">
            <a:avLst/>
          </a:prstGeom>
          <a:noFill/>
        </p:spPr>
        <p:txBody>
          <a:bodyPr wrap="square">
            <a:spAutoFit/>
          </a:bodyPr>
          <a:lstStyle/>
          <a:p>
            <a:pPr marL="457200" lvl="1" indent="0">
              <a:spcBef>
                <a:spcPts val="1800"/>
              </a:spcBef>
              <a:buNone/>
              <a:defRPr/>
            </a:pPr>
            <a:r>
              <a:rPr lang="en-US" sz="3400" dirty="0">
                <a:solidFill>
                  <a:schemeClr val="accent4">
                    <a:lumMod val="75000"/>
                  </a:schemeClr>
                </a:solidFill>
                <a:latin typeface="Franklin Gothic Medium Cond" panose="020B0606030402020204" pitchFamily="34" charset="0"/>
              </a:rPr>
              <a:t>Linden Plaza: Ownership &amp; Management Priorities </a:t>
            </a:r>
          </a:p>
        </p:txBody>
      </p:sp>
      <p:sp>
        <p:nvSpPr>
          <p:cNvPr id="29" name="Content Placeholder 28">
            <a:extLst>
              <a:ext uri="{FF2B5EF4-FFF2-40B4-BE49-F238E27FC236}">
                <a16:creationId xmlns:a16="http://schemas.microsoft.com/office/drawing/2014/main" id="{7A2B4D09-B47A-393B-D5BE-2103A63A326E}"/>
              </a:ext>
            </a:extLst>
          </p:cNvPr>
          <p:cNvSpPr>
            <a:spLocks noGrp="1"/>
          </p:cNvSpPr>
          <p:nvPr>
            <p:ph idx="1"/>
          </p:nvPr>
        </p:nvSpPr>
        <p:spPr>
          <a:xfrm>
            <a:off x="202096" y="1240660"/>
            <a:ext cx="6095009" cy="4875056"/>
          </a:xfrm>
        </p:spPr>
        <p:txBody>
          <a:bodyPr vert="horz" lIns="91440" tIns="45720" rIns="91440" bIns="45720" rtlCol="0" anchor="t">
            <a:noAutofit/>
          </a:bodyPr>
          <a:lstStyle/>
          <a:p>
            <a:pPr marL="457200" lvl="1" indent="0">
              <a:lnSpc>
                <a:spcPct val="100000"/>
              </a:lnSpc>
              <a:spcBef>
                <a:spcPts val="0"/>
              </a:spcBef>
              <a:spcAft>
                <a:spcPts val="600"/>
              </a:spcAft>
              <a:buNone/>
              <a:defRPr/>
            </a:pPr>
            <a:r>
              <a:rPr lang="en-US" sz="2600" b="1" u="sng" dirty="0">
                <a:solidFill>
                  <a:schemeClr val="accent4">
                    <a:lumMod val="75000"/>
                  </a:schemeClr>
                </a:solidFill>
                <a:latin typeface="+mj-lt"/>
              </a:rPr>
              <a:t>Immediate Priorities: </a:t>
            </a:r>
          </a:p>
          <a:p>
            <a:pPr marL="914400" lvl="1" indent="-457200">
              <a:lnSpc>
                <a:spcPct val="100000"/>
              </a:lnSpc>
              <a:spcBef>
                <a:spcPts val="0"/>
              </a:spcBef>
              <a:spcAft>
                <a:spcPts val="600"/>
              </a:spcAft>
              <a:buFont typeface="+mj-lt"/>
              <a:buAutoNum type="arabicParenR"/>
              <a:defRPr/>
            </a:pPr>
            <a:r>
              <a:rPr lang="en-US" sz="2600" dirty="0">
                <a:solidFill>
                  <a:prstClr val="black"/>
                </a:solidFill>
                <a:latin typeface="Calibri Light" panose="020F0302020204030204"/>
                <a:cs typeface="Times New Roman"/>
              </a:rPr>
              <a:t>Address deferred maintenance across the </a:t>
            </a:r>
            <a:r>
              <a:rPr lang="en-US" sz="2600" b="1" u="sng" dirty="0">
                <a:solidFill>
                  <a:prstClr val="black"/>
                </a:solidFill>
                <a:latin typeface="Calibri Light" panose="020F0302020204030204"/>
                <a:cs typeface="Times New Roman"/>
              </a:rPr>
              <a:t>ENTIRE</a:t>
            </a:r>
            <a:r>
              <a:rPr lang="en-US" sz="2600" dirty="0">
                <a:solidFill>
                  <a:prstClr val="black"/>
                </a:solidFill>
                <a:latin typeface="Calibri Light" panose="020F0302020204030204"/>
                <a:cs typeface="Times New Roman"/>
              </a:rPr>
              <a:t> property and reactivate suspended vouchers</a:t>
            </a:r>
          </a:p>
          <a:p>
            <a:pPr lvl="2">
              <a:lnSpc>
                <a:spcPct val="100000"/>
              </a:lnSpc>
              <a:spcBef>
                <a:spcPts val="0"/>
              </a:spcBef>
              <a:spcAft>
                <a:spcPts val="600"/>
              </a:spcAft>
              <a:defRPr/>
            </a:pPr>
            <a:r>
              <a:rPr lang="en-US" sz="2600" dirty="0">
                <a:solidFill>
                  <a:prstClr val="black"/>
                </a:solidFill>
                <a:latin typeface="Calibri Light" panose="020F0302020204030204"/>
                <a:cs typeface="Times New Roman"/>
              </a:rPr>
              <a:t>Prioritize life-safety repairs</a:t>
            </a:r>
          </a:p>
          <a:p>
            <a:pPr lvl="2">
              <a:lnSpc>
                <a:spcPct val="100000"/>
              </a:lnSpc>
              <a:spcBef>
                <a:spcPts val="0"/>
              </a:spcBef>
              <a:spcAft>
                <a:spcPts val="600"/>
              </a:spcAft>
              <a:defRPr/>
            </a:pPr>
            <a:r>
              <a:rPr lang="en-US" sz="2600" dirty="0">
                <a:solidFill>
                  <a:prstClr val="black"/>
                </a:solidFill>
                <a:latin typeface="Calibri Light" panose="020F0302020204030204"/>
                <a:cs typeface="Times New Roman"/>
              </a:rPr>
              <a:t>Address work orders</a:t>
            </a:r>
          </a:p>
          <a:p>
            <a:pPr lvl="2">
              <a:lnSpc>
                <a:spcPct val="100000"/>
              </a:lnSpc>
              <a:spcBef>
                <a:spcPts val="0"/>
              </a:spcBef>
              <a:spcAft>
                <a:spcPts val="600"/>
              </a:spcAft>
              <a:defRPr/>
            </a:pPr>
            <a:r>
              <a:rPr lang="en-US" sz="2600" dirty="0">
                <a:solidFill>
                  <a:prstClr val="black"/>
                </a:solidFill>
                <a:latin typeface="Calibri Light" panose="020F0302020204030204"/>
                <a:cs typeface="Times New Roman"/>
              </a:rPr>
              <a:t>Correct outstanding violations</a:t>
            </a:r>
          </a:p>
          <a:p>
            <a:pPr marL="914400" lvl="1" indent="-457200">
              <a:lnSpc>
                <a:spcPct val="100000"/>
              </a:lnSpc>
              <a:spcBef>
                <a:spcPts val="0"/>
              </a:spcBef>
              <a:spcAft>
                <a:spcPts val="600"/>
              </a:spcAft>
              <a:buFont typeface="+mj-lt"/>
              <a:buAutoNum type="arabicParenR"/>
              <a:defRPr/>
            </a:pPr>
            <a:r>
              <a:rPr lang="en-US" sz="2600" dirty="0">
                <a:solidFill>
                  <a:prstClr val="black"/>
                </a:solidFill>
                <a:latin typeface="Calibri Light" panose="020F0302020204030204"/>
                <a:cs typeface="Times New Roman"/>
              </a:rPr>
              <a:t>Recertify all residents</a:t>
            </a:r>
          </a:p>
          <a:p>
            <a:pPr marL="914400" lvl="1" indent="-457200">
              <a:lnSpc>
                <a:spcPct val="100000"/>
              </a:lnSpc>
              <a:spcBef>
                <a:spcPts val="0"/>
              </a:spcBef>
              <a:spcAft>
                <a:spcPts val="600"/>
              </a:spcAft>
              <a:buFont typeface="+mj-lt"/>
              <a:buAutoNum type="arabicParenR"/>
              <a:defRPr/>
            </a:pPr>
            <a:r>
              <a:rPr lang="en-US" sz="2600" dirty="0">
                <a:solidFill>
                  <a:prstClr val="black"/>
                </a:solidFill>
                <a:latin typeface="Calibri Light" panose="020F0302020204030204"/>
                <a:cs typeface="Times New Roman"/>
              </a:rPr>
              <a:t>Begin renovations in Building 5 </a:t>
            </a:r>
          </a:p>
          <a:p>
            <a:pPr marL="914400" lvl="2" indent="0">
              <a:lnSpc>
                <a:spcPct val="100000"/>
              </a:lnSpc>
              <a:spcBef>
                <a:spcPts val="0"/>
              </a:spcBef>
              <a:spcAft>
                <a:spcPts val="600"/>
              </a:spcAft>
              <a:buNone/>
              <a:defRPr/>
            </a:pPr>
            <a:endParaRPr lang="en-US" dirty="0">
              <a:solidFill>
                <a:prstClr val="black"/>
              </a:solidFill>
              <a:latin typeface="Calibri Light" panose="020F0302020204030204"/>
              <a:cs typeface="Times New Roman"/>
            </a:endParaRPr>
          </a:p>
        </p:txBody>
      </p:sp>
      <p:sp>
        <p:nvSpPr>
          <p:cNvPr id="2" name="Footer Placeholder 1">
            <a:extLst>
              <a:ext uri="{FF2B5EF4-FFF2-40B4-BE49-F238E27FC236}">
                <a16:creationId xmlns:a16="http://schemas.microsoft.com/office/drawing/2014/main" id="{9325A00F-B581-FA8A-94F1-7B56A182E82B}"/>
              </a:ext>
            </a:extLst>
          </p:cNvPr>
          <p:cNvSpPr>
            <a:spLocks noGrp="1"/>
          </p:cNvSpPr>
          <p:nvPr>
            <p:ph type="ftr" sz="quarter" idx="11"/>
          </p:nvPr>
        </p:nvSpPr>
        <p:spPr/>
        <p:txBody>
          <a:bodyPr/>
          <a:lstStyle/>
          <a:p>
            <a:r>
              <a:rPr lang="en-GB"/>
              <a:t>www.lindenplazabk.com</a:t>
            </a:r>
            <a:endParaRPr lang="en-US"/>
          </a:p>
        </p:txBody>
      </p:sp>
      <p:sp>
        <p:nvSpPr>
          <p:cNvPr id="5" name="Rectangle: Rounded Corners 4">
            <a:extLst>
              <a:ext uri="{FF2B5EF4-FFF2-40B4-BE49-F238E27FC236}">
                <a16:creationId xmlns:a16="http://schemas.microsoft.com/office/drawing/2014/main" id="{5BBF4436-F168-3EF9-5198-4A915C7FFE55}"/>
              </a:ext>
            </a:extLst>
          </p:cNvPr>
          <p:cNvSpPr/>
          <p:nvPr/>
        </p:nvSpPr>
        <p:spPr>
          <a:xfrm>
            <a:off x="6297105" y="2118019"/>
            <a:ext cx="2804784" cy="287239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Light" panose="020F0302020204030204"/>
                <a:cs typeface="Times New Roman"/>
              </a:rPr>
              <a:t>Residents will </a:t>
            </a:r>
          </a:p>
          <a:p>
            <a:pPr algn="ctr"/>
            <a:r>
              <a:rPr lang="en-US" sz="3600" b="1" u="sng" dirty="0">
                <a:solidFill>
                  <a:prstClr val="black"/>
                </a:solidFill>
                <a:latin typeface="Calibri Light" panose="020F0302020204030204"/>
                <a:cs typeface="Times New Roman"/>
              </a:rPr>
              <a:t>NOT</a:t>
            </a:r>
            <a:r>
              <a:rPr lang="en-US" sz="3600" b="1" dirty="0">
                <a:solidFill>
                  <a:prstClr val="black"/>
                </a:solidFill>
                <a:latin typeface="Calibri Light" panose="020F0302020204030204"/>
                <a:cs typeface="Times New Roman"/>
              </a:rPr>
              <a:t> </a:t>
            </a:r>
          </a:p>
          <a:p>
            <a:pPr algn="ctr"/>
            <a:r>
              <a:rPr lang="en-US" sz="2400" dirty="0">
                <a:solidFill>
                  <a:prstClr val="black"/>
                </a:solidFill>
                <a:latin typeface="Calibri Light" panose="020F0302020204030204"/>
                <a:cs typeface="Times New Roman"/>
              </a:rPr>
              <a:t>be charged for repairs, work orders, or renovations. </a:t>
            </a:r>
            <a:endParaRPr lang="en-US" sz="2400" dirty="0">
              <a:solidFill>
                <a:prstClr val="black"/>
              </a:solidFill>
              <a:latin typeface="Calibri Light" panose="020F0302020204030204"/>
              <a:ea typeface="Calibri Light"/>
              <a:cs typeface="Times New Roman"/>
            </a:endParaRPr>
          </a:p>
        </p:txBody>
      </p:sp>
    </p:spTree>
    <p:extLst>
      <p:ext uri="{BB962C8B-B14F-4D97-AF65-F5344CB8AC3E}">
        <p14:creationId xmlns:p14="http://schemas.microsoft.com/office/powerpoint/2010/main" val="3012436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7499B-F3CB-3D02-7142-48A5E15829E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BF45C8-E8C2-6083-5F17-D24493A941CB}"/>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12</a:t>
            </a:fld>
            <a:endParaRPr lang="en-US"/>
          </a:p>
        </p:txBody>
      </p:sp>
      <p:sp>
        <p:nvSpPr>
          <p:cNvPr id="21" name="TextBox 20">
            <a:extLst>
              <a:ext uri="{FF2B5EF4-FFF2-40B4-BE49-F238E27FC236}">
                <a16:creationId xmlns:a16="http://schemas.microsoft.com/office/drawing/2014/main" id="{5A6917A1-6142-61AA-6EE7-607DE1A384AE}"/>
              </a:ext>
            </a:extLst>
          </p:cNvPr>
          <p:cNvSpPr txBox="1"/>
          <p:nvPr/>
        </p:nvSpPr>
        <p:spPr>
          <a:xfrm>
            <a:off x="-224455" y="136524"/>
            <a:ext cx="8739805" cy="615553"/>
          </a:xfrm>
          <a:prstGeom prst="rect">
            <a:avLst/>
          </a:prstGeom>
          <a:noFill/>
        </p:spPr>
        <p:txBody>
          <a:bodyPr wrap="square">
            <a:spAutoFit/>
          </a:bodyPr>
          <a:lstStyle/>
          <a:p>
            <a:pPr marL="457200" lvl="1" indent="0">
              <a:spcBef>
                <a:spcPts val="1800"/>
              </a:spcBef>
              <a:buNone/>
              <a:defRPr/>
            </a:pPr>
            <a:r>
              <a:rPr lang="en-US" sz="3400" dirty="0">
                <a:solidFill>
                  <a:schemeClr val="accent4">
                    <a:lumMod val="75000"/>
                  </a:schemeClr>
                </a:solidFill>
                <a:latin typeface="Franklin Gothic Medium Cond" panose="020B0606030402020204" pitchFamily="34" charset="0"/>
              </a:rPr>
              <a:t>Completed Work to Date</a:t>
            </a:r>
          </a:p>
        </p:txBody>
      </p:sp>
      <p:sp>
        <p:nvSpPr>
          <p:cNvPr id="29" name="Content Placeholder 28">
            <a:extLst>
              <a:ext uri="{FF2B5EF4-FFF2-40B4-BE49-F238E27FC236}">
                <a16:creationId xmlns:a16="http://schemas.microsoft.com/office/drawing/2014/main" id="{DFB47E00-95A5-9C11-5DAD-EBC266E3923E}"/>
              </a:ext>
            </a:extLst>
          </p:cNvPr>
          <p:cNvSpPr>
            <a:spLocks noGrp="1"/>
          </p:cNvSpPr>
          <p:nvPr>
            <p:ph idx="1"/>
          </p:nvPr>
        </p:nvSpPr>
        <p:spPr>
          <a:xfrm>
            <a:off x="202096" y="1045028"/>
            <a:ext cx="6095009" cy="5214417"/>
          </a:xfrm>
        </p:spPr>
        <p:txBody>
          <a:bodyPr vert="horz" lIns="91440" tIns="45720" rIns="91440" bIns="45720" rtlCol="0" anchor="t">
            <a:noAutofit/>
          </a:bodyPr>
          <a:lstStyle/>
          <a:p>
            <a:pPr lvl="1">
              <a:lnSpc>
                <a:spcPct val="100000"/>
              </a:lnSpc>
              <a:spcBef>
                <a:spcPts val="0"/>
              </a:spcBef>
              <a:spcAft>
                <a:spcPts val="600"/>
              </a:spcAft>
              <a:defRPr/>
            </a:pPr>
            <a:r>
              <a:rPr lang="en-US" sz="2800" dirty="0">
                <a:solidFill>
                  <a:prstClr val="black"/>
                </a:solidFill>
                <a:latin typeface="Calibri Light" panose="020F0302020204030204"/>
                <a:cs typeface="Times New Roman"/>
              </a:rPr>
              <a:t>Deep Cleaning complete at common areas of 3 buildings and will continue</a:t>
            </a:r>
          </a:p>
          <a:p>
            <a:pPr lvl="1">
              <a:lnSpc>
                <a:spcPct val="100000"/>
              </a:lnSpc>
              <a:spcBef>
                <a:spcPts val="0"/>
              </a:spcBef>
              <a:spcAft>
                <a:spcPts val="600"/>
              </a:spcAft>
              <a:defRPr/>
            </a:pPr>
            <a:r>
              <a:rPr lang="en-US" sz="2800" dirty="0">
                <a:solidFill>
                  <a:prstClr val="black"/>
                </a:solidFill>
                <a:latin typeface="Calibri Light" panose="020F0302020204030204"/>
                <a:cs typeface="Times New Roman"/>
              </a:rPr>
              <a:t>Over 1,300 work orders closed out</a:t>
            </a:r>
          </a:p>
          <a:p>
            <a:pPr lvl="1">
              <a:lnSpc>
                <a:spcPct val="100000"/>
              </a:lnSpc>
              <a:spcBef>
                <a:spcPts val="0"/>
              </a:spcBef>
              <a:spcAft>
                <a:spcPts val="600"/>
              </a:spcAft>
              <a:defRPr/>
            </a:pPr>
            <a:r>
              <a:rPr lang="en-US" sz="2800" dirty="0">
                <a:solidFill>
                  <a:prstClr val="black"/>
                </a:solidFill>
                <a:latin typeface="Calibri Light" panose="020F0302020204030204"/>
                <a:cs typeface="Times New Roman"/>
              </a:rPr>
              <a:t>There will continue to be issues at the property and we urge you to call us with emergency and be patient</a:t>
            </a:r>
          </a:p>
          <a:p>
            <a:pPr lvl="1">
              <a:lnSpc>
                <a:spcPct val="100000"/>
              </a:lnSpc>
              <a:spcBef>
                <a:spcPts val="0"/>
              </a:spcBef>
              <a:spcAft>
                <a:spcPts val="600"/>
              </a:spcAft>
              <a:defRPr/>
            </a:pPr>
            <a:r>
              <a:rPr lang="en-US" sz="2800" b="1" dirty="0">
                <a:solidFill>
                  <a:srgbClr val="FF0000"/>
                </a:solidFill>
                <a:latin typeface="Calibri Light" panose="020F0302020204030204"/>
                <a:cs typeface="Times New Roman"/>
              </a:rPr>
              <a:t>718-540-4299 Maintenance closed from 12PM – 1PM for lunch</a:t>
            </a:r>
          </a:p>
          <a:p>
            <a:pPr lvl="1">
              <a:lnSpc>
                <a:spcPct val="100000"/>
              </a:lnSpc>
              <a:spcBef>
                <a:spcPts val="0"/>
              </a:spcBef>
              <a:spcAft>
                <a:spcPts val="600"/>
              </a:spcAft>
              <a:defRPr/>
            </a:pPr>
            <a:endParaRPr lang="en-US" sz="2800" dirty="0">
              <a:solidFill>
                <a:prstClr val="black"/>
              </a:solidFill>
              <a:latin typeface="Calibri Light" panose="020F0302020204030204"/>
              <a:cs typeface="Times New Roman"/>
            </a:endParaRPr>
          </a:p>
        </p:txBody>
      </p:sp>
      <p:sp>
        <p:nvSpPr>
          <p:cNvPr id="2" name="Footer Placeholder 1">
            <a:extLst>
              <a:ext uri="{FF2B5EF4-FFF2-40B4-BE49-F238E27FC236}">
                <a16:creationId xmlns:a16="http://schemas.microsoft.com/office/drawing/2014/main" id="{195D79CD-B35A-C7AE-4047-54A027E19426}"/>
              </a:ext>
            </a:extLst>
          </p:cNvPr>
          <p:cNvSpPr>
            <a:spLocks noGrp="1"/>
          </p:cNvSpPr>
          <p:nvPr>
            <p:ph type="ftr" sz="quarter" idx="11"/>
          </p:nvPr>
        </p:nvSpPr>
        <p:spPr/>
        <p:txBody>
          <a:bodyPr/>
          <a:lstStyle/>
          <a:p>
            <a:r>
              <a:rPr lang="en-GB"/>
              <a:t>www.lindenplazabk.com</a:t>
            </a:r>
            <a:endParaRPr lang="en-US"/>
          </a:p>
        </p:txBody>
      </p:sp>
      <p:sp>
        <p:nvSpPr>
          <p:cNvPr id="5" name="Rectangle: Rounded Corners 4">
            <a:extLst>
              <a:ext uri="{FF2B5EF4-FFF2-40B4-BE49-F238E27FC236}">
                <a16:creationId xmlns:a16="http://schemas.microsoft.com/office/drawing/2014/main" id="{B8424BEA-C193-0917-2436-2F696C0126CD}"/>
              </a:ext>
            </a:extLst>
          </p:cNvPr>
          <p:cNvSpPr/>
          <p:nvPr/>
        </p:nvSpPr>
        <p:spPr>
          <a:xfrm>
            <a:off x="6405390" y="2551156"/>
            <a:ext cx="2686050" cy="15034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Light" panose="020F0302020204030204"/>
                <a:cs typeface="Times New Roman"/>
              </a:rPr>
              <a:t>Deep Cleaning and Work Orders Resolved </a:t>
            </a:r>
            <a:endParaRPr lang="en-US" sz="2400" dirty="0">
              <a:solidFill>
                <a:prstClr val="black"/>
              </a:solidFill>
              <a:latin typeface="Calibri Light" panose="020F0302020204030204"/>
              <a:ea typeface="Calibri Light"/>
              <a:cs typeface="Times New Roman"/>
            </a:endParaRPr>
          </a:p>
        </p:txBody>
      </p:sp>
    </p:spTree>
    <p:extLst>
      <p:ext uri="{BB962C8B-B14F-4D97-AF65-F5344CB8AC3E}">
        <p14:creationId xmlns:p14="http://schemas.microsoft.com/office/powerpoint/2010/main" val="4130672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6B727-A5D4-6D99-D5ED-D8A5083FBAE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B1B4FA-706A-8264-336B-8FBA2F4D8C4A}"/>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13</a:t>
            </a:fld>
            <a:endParaRPr lang="en-US"/>
          </a:p>
        </p:txBody>
      </p:sp>
      <p:sp>
        <p:nvSpPr>
          <p:cNvPr id="21" name="TextBox 20">
            <a:extLst>
              <a:ext uri="{FF2B5EF4-FFF2-40B4-BE49-F238E27FC236}">
                <a16:creationId xmlns:a16="http://schemas.microsoft.com/office/drawing/2014/main" id="{E600D59F-555A-CBC2-1A8F-D514CB4F47C8}"/>
              </a:ext>
            </a:extLst>
          </p:cNvPr>
          <p:cNvSpPr txBox="1"/>
          <p:nvPr/>
        </p:nvSpPr>
        <p:spPr>
          <a:xfrm>
            <a:off x="372408" y="251986"/>
            <a:ext cx="8554776" cy="615553"/>
          </a:xfrm>
          <a:prstGeom prst="rect">
            <a:avLst/>
          </a:prstGeom>
          <a:noFill/>
        </p:spPr>
        <p:txBody>
          <a:bodyPr wrap="square">
            <a:spAutoFit/>
          </a:bodyPr>
          <a:lstStyle/>
          <a:p>
            <a:r>
              <a:rPr lang="en-GB" sz="3400" dirty="0">
                <a:solidFill>
                  <a:schemeClr val="accent4">
                    <a:lumMod val="75000"/>
                  </a:schemeClr>
                </a:solidFill>
                <a:latin typeface="Franklin Gothic Medium Cond" panose="020B0606030402020204" pitchFamily="34" charset="0"/>
              </a:rPr>
              <a:t>How to Contact Management</a:t>
            </a:r>
            <a:endParaRPr lang="en-US" sz="3400" dirty="0">
              <a:solidFill>
                <a:schemeClr val="accent4">
                  <a:lumMod val="75000"/>
                </a:schemeClr>
              </a:solidFill>
              <a:latin typeface="Franklin Gothic Medium Cond" panose="020B0606030402020204" pitchFamily="34" charset="0"/>
            </a:endParaRPr>
          </a:p>
        </p:txBody>
      </p:sp>
      <p:sp>
        <p:nvSpPr>
          <p:cNvPr id="2" name="Content Placeholder 28">
            <a:extLst>
              <a:ext uri="{FF2B5EF4-FFF2-40B4-BE49-F238E27FC236}">
                <a16:creationId xmlns:a16="http://schemas.microsoft.com/office/drawing/2014/main" id="{B2FFDACD-4712-EF83-6A1E-F7882A35D758}"/>
              </a:ext>
            </a:extLst>
          </p:cNvPr>
          <p:cNvSpPr>
            <a:spLocks noGrp="1"/>
          </p:cNvSpPr>
          <p:nvPr>
            <p:ph idx="1"/>
          </p:nvPr>
        </p:nvSpPr>
        <p:spPr>
          <a:xfrm>
            <a:off x="4802657" y="3014798"/>
            <a:ext cx="4124527" cy="3043970"/>
          </a:xfrm>
        </p:spPr>
        <p:txBody>
          <a:bodyPr vert="horz" lIns="91440" tIns="45720" rIns="91440" bIns="45720" rtlCol="0" anchor="t">
            <a:normAutofit/>
          </a:bodyPr>
          <a:lstStyle/>
          <a:p>
            <a:pPr marL="461963" lvl="2" indent="-285750">
              <a:buFont typeface="Wingdings" panose="05000000000000000000" pitchFamily="2" charset="2"/>
              <a:buChar char="§"/>
              <a:defRPr/>
            </a:pPr>
            <a:r>
              <a:rPr lang="en-GB" dirty="0">
                <a:solidFill>
                  <a:prstClr val="black"/>
                </a:solidFill>
                <a:latin typeface="Calibri Light" panose="020F0302020204030204"/>
                <a:cs typeface="Times New Roman"/>
              </a:rPr>
              <a:t>The Property Management Office is located at 675 Lincoln Avenue on the ground floor. The office is open </a:t>
            </a:r>
            <a:r>
              <a:rPr lang="en-GB" b="1" u="sng" dirty="0">
                <a:solidFill>
                  <a:prstClr val="black"/>
                </a:solidFill>
                <a:latin typeface="Calibri Light" panose="020F0302020204030204"/>
                <a:cs typeface="Times New Roman"/>
              </a:rPr>
              <a:t>Monday – Friday (9:30am- 4pm) for walk ins.</a:t>
            </a:r>
            <a:r>
              <a:rPr lang="en-GB" dirty="0">
                <a:solidFill>
                  <a:prstClr val="black"/>
                </a:solidFill>
                <a:latin typeface="Calibri Light" panose="020F0302020204030204"/>
                <a:cs typeface="Times New Roman"/>
              </a:rPr>
              <a:t> Closed for lunch from 1pm-2pm</a:t>
            </a:r>
          </a:p>
          <a:p>
            <a:pPr marL="176213" lvl="2" indent="0">
              <a:buNone/>
              <a:defRPr/>
            </a:pPr>
            <a:endParaRPr lang="en-US" dirty="0">
              <a:solidFill>
                <a:prstClr val="black"/>
              </a:solidFill>
              <a:latin typeface="Calibri Light" panose="020F0302020204030204"/>
              <a:cs typeface="Times New Roman"/>
            </a:endParaRPr>
          </a:p>
          <a:p>
            <a:pPr marL="461963" lvl="2" indent="-285750">
              <a:buFont typeface="Wingdings" panose="05000000000000000000" pitchFamily="2" charset="2"/>
              <a:buChar char="§"/>
              <a:defRPr/>
            </a:pPr>
            <a:r>
              <a:rPr lang="en-US" dirty="0">
                <a:solidFill>
                  <a:prstClr val="black"/>
                </a:solidFill>
                <a:latin typeface="Calibri Light" panose="020F0302020204030204"/>
                <a:cs typeface="Times New Roman"/>
              </a:rPr>
              <a:t>Residents can use the </a:t>
            </a:r>
            <a:r>
              <a:rPr lang="en-US" b="1" dirty="0" err="1">
                <a:solidFill>
                  <a:prstClr val="black"/>
                </a:solidFill>
                <a:latin typeface="Calibri Light" panose="020F0302020204030204"/>
                <a:cs typeface="Times New Roman"/>
              </a:rPr>
              <a:t>RentCafe</a:t>
            </a:r>
            <a:r>
              <a:rPr lang="en-US" dirty="0">
                <a:solidFill>
                  <a:prstClr val="black"/>
                </a:solidFill>
                <a:latin typeface="Calibri Light" panose="020F0302020204030204"/>
                <a:cs typeface="Times New Roman"/>
              </a:rPr>
              <a:t> App to submit work orders</a:t>
            </a:r>
          </a:p>
        </p:txBody>
      </p:sp>
      <p:sp>
        <p:nvSpPr>
          <p:cNvPr id="4" name="Footer Placeholder 3">
            <a:extLst>
              <a:ext uri="{FF2B5EF4-FFF2-40B4-BE49-F238E27FC236}">
                <a16:creationId xmlns:a16="http://schemas.microsoft.com/office/drawing/2014/main" id="{31C95691-DDD0-3061-B102-4ECBCDDE3C80}"/>
              </a:ext>
            </a:extLst>
          </p:cNvPr>
          <p:cNvSpPr>
            <a:spLocks noGrp="1"/>
          </p:cNvSpPr>
          <p:nvPr>
            <p:ph type="ftr" sz="quarter" idx="11"/>
          </p:nvPr>
        </p:nvSpPr>
        <p:spPr/>
        <p:txBody>
          <a:bodyPr/>
          <a:lstStyle/>
          <a:p>
            <a:r>
              <a:rPr lang="en-GB"/>
              <a:t>www.lindenplazabk.com</a:t>
            </a:r>
            <a:endParaRPr lang="en-US"/>
          </a:p>
        </p:txBody>
      </p:sp>
      <p:sp>
        <p:nvSpPr>
          <p:cNvPr id="11" name="Content Placeholder 28">
            <a:extLst>
              <a:ext uri="{FF2B5EF4-FFF2-40B4-BE49-F238E27FC236}">
                <a16:creationId xmlns:a16="http://schemas.microsoft.com/office/drawing/2014/main" id="{B55BECA1-55A1-91A7-7C0E-7B7B812E5A3A}"/>
              </a:ext>
            </a:extLst>
          </p:cNvPr>
          <p:cNvSpPr txBox="1">
            <a:spLocks/>
          </p:cNvSpPr>
          <p:nvPr/>
        </p:nvSpPr>
        <p:spPr>
          <a:xfrm>
            <a:off x="1839573" y="1004250"/>
            <a:ext cx="1809946" cy="6155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None/>
              <a:defRPr/>
            </a:pPr>
            <a:r>
              <a:rPr lang="en-GB" sz="2200" b="1" u="sng">
                <a:solidFill>
                  <a:prstClr val="black"/>
                </a:solidFill>
                <a:latin typeface="Calibri Light" panose="020F0302020204030204"/>
                <a:cs typeface="Times New Roman"/>
              </a:rPr>
              <a:t>Phone</a:t>
            </a:r>
            <a:endParaRPr lang="en-GB" sz="2600" b="1" u="sng">
              <a:solidFill>
                <a:prstClr val="black"/>
              </a:solidFill>
              <a:latin typeface="Calibri Light" panose="020F0302020204030204"/>
              <a:cs typeface="Times New Roman"/>
            </a:endParaRPr>
          </a:p>
        </p:txBody>
      </p:sp>
      <p:pic>
        <p:nvPicPr>
          <p:cNvPr id="13" name="Graphic 12" descr="Telephone with solid fill">
            <a:extLst>
              <a:ext uri="{FF2B5EF4-FFF2-40B4-BE49-F238E27FC236}">
                <a16:creationId xmlns:a16="http://schemas.microsoft.com/office/drawing/2014/main" id="{421A42E4-070D-185B-2525-B7E85A0A4F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7154" y="1495237"/>
            <a:ext cx="1154783" cy="1154783"/>
          </a:xfrm>
          <a:prstGeom prst="rect">
            <a:avLst/>
          </a:prstGeom>
        </p:spPr>
      </p:pic>
      <p:sp>
        <p:nvSpPr>
          <p:cNvPr id="14" name="Content Placeholder 28">
            <a:extLst>
              <a:ext uri="{FF2B5EF4-FFF2-40B4-BE49-F238E27FC236}">
                <a16:creationId xmlns:a16="http://schemas.microsoft.com/office/drawing/2014/main" id="{49E4611C-937F-F035-775D-EFC8EC8F0EB1}"/>
              </a:ext>
            </a:extLst>
          </p:cNvPr>
          <p:cNvSpPr txBox="1">
            <a:spLocks/>
          </p:cNvSpPr>
          <p:nvPr/>
        </p:nvSpPr>
        <p:spPr>
          <a:xfrm>
            <a:off x="6410226" y="2879117"/>
            <a:ext cx="1809946" cy="6155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None/>
              <a:defRPr/>
            </a:pPr>
            <a:endParaRPr lang="en-GB" sz="2600" b="1">
              <a:solidFill>
                <a:prstClr val="black"/>
              </a:solidFill>
              <a:highlight>
                <a:srgbClr val="FFFF00"/>
              </a:highlight>
              <a:latin typeface="Calibri Light" panose="020F0302020204030204"/>
              <a:cs typeface="Times New Roman"/>
            </a:endParaRPr>
          </a:p>
        </p:txBody>
      </p:sp>
      <p:sp>
        <p:nvSpPr>
          <p:cNvPr id="15" name="Content Placeholder 28">
            <a:extLst>
              <a:ext uri="{FF2B5EF4-FFF2-40B4-BE49-F238E27FC236}">
                <a16:creationId xmlns:a16="http://schemas.microsoft.com/office/drawing/2014/main" id="{AE76C8E2-5FB8-80EB-75CD-A2D17687A3EC}"/>
              </a:ext>
            </a:extLst>
          </p:cNvPr>
          <p:cNvSpPr txBox="1">
            <a:spLocks/>
          </p:cNvSpPr>
          <p:nvPr/>
        </p:nvSpPr>
        <p:spPr>
          <a:xfrm>
            <a:off x="5713148" y="1041869"/>
            <a:ext cx="2026764" cy="6155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None/>
              <a:defRPr/>
            </a:pPr>
            <a:r>
              <a:rPr lang="en-GB" sz="2200" b="1" u="sng">
                <a:solidFill>
                  <a:prstClr val="black"/>
                </a:solidFill>
                <a:latin typeface="Calibri Light" panose="020F0302020204030204"/>
                <a:cs typeface="Times New Roman"/>
              </a:rPr>
              <a:t>Email</a:t>
            </a:r>
            <a:endParaRPr lang="en-GB" sz="2600" b="1" u="sng">
              <a:solidFill>
                <a:prstClr val="black"/>
              </a:solidFill>
              <a:latin typeface="Calibri Light" panose="020F0302020204030204"/>
              <a:cs typeface="Times New Roman"/>
            </a:endParaRPr>
          </a:p>
        </p:txBody>
      </p:sp>
      <p:sp>
        <p:nvSpPr>
          <p:cNvPr id="12" name="Content Placeholder 28">
            <a:extLst>
              <a:ext uri="{FF2B5EF4-FFF2-40B4-BE49-F238E27FC236}">
                <a16:creationId xmlns:a16="http://schemas.microsoft.com/office/drawing/2014/main" id="{A408D95E-2D86-DB37-049A-3BD96EC81D27}"/>
              </a:ext>
            </a:extLst>
          </p:cNvPr>
          <p:cNvSpPr txBox="1">
            <a:spLocks/>
          </p:cNvSpPr>
          <p:nvPr/>
        </p:nvSpPr>
        <p:spPr>
          <a:xfrm>
            <a:off x="6581677" y="2829199"/>
            <a:ext cx="1809946" cy="6155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None/>
              <a:defRPr/>
            </a:pPr>
            <a:endParaRPr lang="en-GB" sz="2600" b="1">
              <a:solidFill>
                <a:prstClr val="black"/>
              </a:solidFill>
              <a:highlight>
                <a:srgbClr val="FFFF00"/>
              </a:highlight>
              <a:latin typeface="Calibri Light" panose="020F0302020204030204"/>
              <a:cs typeface="Times New Roman"/>
            </a:endParaRPr>
          </a:p>
        </p:txBody>
      </p:sp>
      <p:sp>
        <p:nvSpPr>
          <p:cNvPr id="9" name="TextBox 8">
            <a:extLst>
              <a:ext uri="{FF2B5EF4-FFF2-40B4-BE49-F238E27FC236}">
                <a16:creationId xmlns:a16="http://schemas.microsoft.com/office/drawing/2014/main" id="{3483718A-2F7E-6018-B8C4-5EF4E055B706}"/>
              </a:ext>
            </a:extLst>
          </p:cNvPr>
          <p:cNvSpPr txBox="1"/>
          <p:nvPr/>
        </p:nvSpPr>
        <p:spPr>
          <a:xfrm>
            <a:off x="962966" y="2516185"/>
            <a:ext cx="3563155" cy="3144451"/>
          </a:xfrm>
          <a:prstGeom prst="rect">
            <a:avLst/>
          </a:prstGeom>
          <a:noFill/>
        </p:spPr>
        <p:txBody>
          <a:bodyPr wrap="none" rtlCol="0">
            <a:spAutoFit/>
          </a:bodyPr>
          <a:lstStyle/>
          <a:p>
            <a:pPr algn="ctr"/>
            <a:r>
              <a:rPr lang="en-US" sz="2600" b="1" dirty="0">
                <a:latin typeface="+mj-lt"/>
              </a:rPr>
              <a:t>718-540-4299</a:t>
            </a:r>
          </a:p>
          <a:p>
            <a:pPr algn="ctr"/>
            <a:endParaRPr lang="en-US" sz="700" b="1" dirty="0">
              <a:latin typeface="+mj-lt"/>
            </a:endParaRPr>
          </a:p>
          <a:p>
            <a:pPr marL="0" marR="0" fontAlgn="base">
              <a:spcAft>
                <a:spcPts val="800"/>
              </a:spcAft>
            </a:pPr>
            <a:r>
              <a:rPr lang="en-US" sz="2200" i="0" dirty="0">
                <a:solidFill>
                  <a:srgbClr val="000000"/>
                </a:solidFill>
                <a:effectLst/>
                <a:latin typeface="+mj-lt"/>
              </a:rPr>
              <a:t>Option 1: Maintenance</a:t>
            </a:r>
          </a:p>
          <a:p>
            <a:pPr marL="0" marR="0" fontAlgn="base">
              <a:spcAft>
                <a:spcPts val="800"/>
              </a:spcAft>
            </a:pPr>
            <a:r>
              <a:rPr lang="en-US" sz="2200" i="0" dirty="0">
                <a:solidFill>
                  <a:srgbClr val="000000"/>
                </a:solidFill>
                <a:effectLst/>
                <a:latin typeface="+mj-lt"/>
              </a:rPr>
              <a:t>Option 2: Management Office</a:t>
            </a:r>
          </a:p>
          <a:p>
            <a:pPr marL="0" marR="0" fontAlgn="base">
              <a:spcAft>
                <a:spcPts val="800"/>
              </a:spcAft>
            </a:pPr>
            <a:r>
              <a:rPr lang="en-US" sz="2200" i="0" dirty="0">
                <a:solidFill>
                  <a:srgbClr val="000000"/>
                </a:solidFill>
                <a:effectLst/>
                <a:latin typeface="+mj-lt"/>
              </a:rPr>
              <a:t>Option 3: Recertifications</a:t>
            </a:r>
          </a:p>
          <a:p>
            <a:pPr marL="0" marR="0" fontAlgn="base">
              <a:spcAft>
                <a:spcPts val="800"/>
              </a:spcAft>
            </a:pPr>
            <a:r>
              <a:rPr lang="en-US" sz="2200" i="0" dirty="0">
                <a:solidFill>
                  <a:srgbClr val="000000"/>
                </a:solidFill>
                <a:effectLst/>
                <a:latin typeface="+mj-lt"/>
              </a:rPr>
              <a:t>Option 4: Security</a:t>
            </a:r>
          </a:p>
          <a:p>
            <a:pPr marL="0" marR="0" fontAlgn="base">
              <a:spcAft>
                <a:spcPts val="800"/>
              </a:spcAft>
            </a:pPr>
            <a:r>
              <a:rPr lang="en-US" sz="2200" dirty="0">
                <a:solidFill>
                  <a:srgbClr val="000000"/>
                </a:solidFill>
                <a:latin typeface="+mj-lt"/>
              </a:rPr>
              <a:t>Option 5: </a:t>
            </a:r>
            <a:r>
              <a:rPr lang="en-US" sz="2200" i="0" dirty="0">
                <a:solidFill>
                  <a:srgbClr val="000000"/>
                </a:solidFill>
                <a:effectLst/>
                <a:latin typeface="+mj-lt"/>
              </a:rPr>
              <a:t>Relocation/HOU</a:t>
            </a:r>
          </a:p>
          <a:p>
            <a:pPr marL="0" marR="0" fontAlgn="base">
              <a:spcAft>
                <a:spcPts val="800"/>
              </a:spcAft>
            </a:pPr>
            <a:r>
              <a:rPr lang="en-US" sz="2200" i="0" dirty="0">
                <a:solidFill>
                  <a:srgbClr val="000000"/>
                </a:solidFill>
                <a:effectLst/>
                <a:latin typeface="+mj-lt"/>
              </a:rPr>
              <a:t>Option 6: General Questions</a:t>
            </a:r>
          </a:p>
        </p:txBody>
      </p:sp>
      <p:pic>
        <p:nvPicPr>
          <p:cNvPr id="6" name="Graphic 5" descr="Laptop outline">
            <a:extLst>
              <a:ext uri="{FF2B5EF4-FFF2-40B4-BE49-F238E27FC236}">
                <a16:creationId xmlns:a16="http://schemas.microsoft.com/office/drawing/2014/main" id="{6E6052FB-8A77-EB24-92C4-CF1A8E9228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66001" y="1384491"/>
            <a:ext cx="1321059" cy="1321059"/>
          </a:xfrm>
          <a:prstGeom prst="rect">
            <a:avLst/>
          </a:prstGeom>
        </p:spPr>
      </p:pic>
      <p:sp>
        <p:nvSpPr>
          <p:cNvPr id="7" name="TextBox 6">
            <a:extLst>
              <a:ext uri="{FF2B5EF4-FFF2-40B4-BE49-F238E27FC236}">
                <a16:creationId xmlns:a16="http://schemas.microsoft.com/office/drawing/2014/main" id="{CA49875F-FCE9-E2EC-6EA4-9C75F2347A87}"/>
              </a:ext>
            </a:extLst>
          </p:cNvPr>
          <p:cNvSpPr txBox="1"/>
          <p:nvPr/>
        </p:nvSpPr>
        <p:spPr>
          <a:xfrm>
            <a:off x="5548451" y="2509785"/>
            <a:ext cx="2612254" cy="369332"/>
          </a:xfrm>
          <a:prstGeom prst="rect">
            <a:avLst/>
          </a:prstGeom>
          <a:noFill/>
        </p:spPr>
        <p:txBody>
          <a:bodyPr wrap="none" rtlCol="0">
            <a:spAutoFit/>
          </a:bodyPr>
          <a:lstStyle/>
          <a:p>
            <a:r>
              <a:rPr lang="en-US" b="1">
                <a:latin typeface="+mj-lt"/>
              </a:rPr>
              <a:t>hello@lindenplazabk.com</a:t>
            </a:r>
          </a:p>
        </p:txBody>
      </p:sp>
    </p:spTree>
    <p:extLst>
      <p:ext uri="{BB962C8B-B14F-4D97-AF65-F5344CB8AC3E}">
        <p14:creationId xmlns:p14="http://schemas.microsoft.com/office/powerpoint/2010/main" val="537516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E34E9-7B46-5AC8-4D4B-85C2C2A3AC3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5C0DA6-3500-22DA-3C8C-6AD3466FD8D5}"/>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14</a:t>
            </a:fld>
            <a:endParaRPr lang="en-US"/>
          </a:p>
        </p:txBody>
      </p:sp>
      <p:sp>
        <p:nvSpPr>
          <p:cNvPr id="29" name="Content Placeholder 28">
            <a:extLst>
              <a:ext uri="{FF2B5EF4-FFF2-40B4-BE49-F238E27FC236}">
                <a16:creationId xmlns:a16="http://schemas.microsoft.com/office/drawing/2014/main" id="{83003776-707B-6F06-B556-204FF7E4E70A}"/>
              </a:ext>
            </a:extLst>
          </p:cNvPr>
          <p:cNvSpPr>
            <a:spLocks noGrp="1"/>
          </p:cNvSpPr>
          <p:nvPr>
            <p:ph idx="1"/>
          </p:nvPr>
        </p:nvSpPr>
        <p:spPr>
          <a:xfrm>
            <a:off x="481009" y="2366600"/>
            <a:ext cx="6726036" cy="2234897"/>
          </a:xfrm>
        </p:spPr>
        <p:txBody>
          <a:bodyPr>
            <a:normAutofit/>
          </a:bodyPr>
          <a:lstStyle/>
          <a:p>
            <a:pPr marL="457200" lvl="1" indent="0">
              <a:buNone/>
              <a:defRPr/>
            </a:pPr>
            <a:endParaRPr lang="en-US" sz="1600">
              <a:solidFill>
                <a:prstClr val="black"/>
              </a:solidFill>
              <a:latin typeface="Calibri Light" panose="020F0302020204030204"/>
              <a:cs typeface="Times New Roman" panose="02020603050405020304" pitchFamily="18" charset="0"/>
            </a:endParaRPr>
          </a:p>
        </p:txBody>
      </p:sp>
      <p:sp>
        <p:nvSpPr>
          <p:cNvPr id="2" name="object 4">
            <a:extLst>
              <a:ext uri="{FF2B5EF4-FFF2-40B4-BE49-F238E27FC236}">
                <a16:creationId xmlns:a16="http://schemas.microsoft.com/office/drawing/2014/main" id="{D7BA2F9D-D33C-A557-D831-77BC9F810FA8}"/>
              </a:ext>
            </a:extLst>
          </p:cNvPr>
          <p:cNvSpPr/>
          <p:nvPr/>
        </p:nvSpPr>
        <p:spPr>
          <a:xfrm>
            <a:off x="0" y="2366601"/>
            <a:ext cx="9144000" cy="1537580"/>
          </a:xfrm>
          <a:custGeom>
            <a:avLst/>
            <a:gdLst/>
            <a:ahLst/>
            <a:cxnLst/>
            <a:rect l="l" t="t" r="r" b="b"/>
            <a:pathLst>
              <a:path w="18284190" h="1628775">
                <a:moveTo>
                  <a:pt x="0" y="1628774"/>
                </a:moveTo>
                <a:lnTo>
                  <a:pt x="0" y="0"/>
                </a:lnTo>
                <a:lnTo>
                  <a:pt x="18283571" y="0"/>
                </a:lnTo>
                <a:lnTo>
                  <a:pt x="18283571" y="1628774"/>
                </a:lnTo>
                <a:lnTo>
                  <a:pt x="0" y="1628774"/>
                </a:lnTo>
                <a:close/>
              </a:path>
            </a:pathLst>
          </a:custGeom>
          <a:solidFill>
            <a:srgbClr val="001B41"/>
          </a:solidFill>
        </p:spPr>
        <p:txBody>
          <a:bodyPr wrap="square" lIns="0" tIns="0" rIns="0" bIns="0" rtlCol="0"/>
          <a:lstStyle/>
          <a:p>
            <a:endParaRPr/>
          </a:p>
        </p:txBody>
      </p:sp>
      <p:sp>
        <p:nvSpPr>
          <p:cNvPr id="4" name="object 5">
            <a:extLst>
              <a:ext uri="{FF2B5EF4-FFF2-40B4-BE49-F238E27FC236}">
                <a16:creationId xmlns:a16="http://schemas.microsoft.com/office/drawing/2014/main" id="{91409648-68BF-E119-CE2F-824A6B903413}"/>
              </a:ext>
            </a:extLst>
          </p:cNvPr>
          <p:cNvSpPr txBox="1">
            <a:spLocks noGrp="1"/>
          </p:cNvSpPr>
          <p:nvPr>
            <p:ph type="title"/>
          </p:nvPr>
        </p:nvSpPr>
        <p:spPr>
          <a:xfrm>
            <a:off x="194305" y="2705153"/>
            <a:ext cx="9144000" cy="1367041"/>
          </a:xfrm>
          <a:prstGeom prst="rect">
            <a:avLst/>
          </a:prstGeom>
        </p:spPr>
        <p:txBody>
          <a:bodyPr vert="horz" wrap="square" lIns="0" tIns="12700" rIns="0" bIns="0" rtlCol="0">
            <a:spAutoFit/>
          </a:bodyPr>
          <a:lstStyle/>
          <a:p>
            <a:pPr marL="12700">
              <a:lnSpc>
                <a:spcPct val="100000"/>
              </a:lnSpc>
              <a:spcBef>
                <a:spcPts val="100"/>
              </a:spcBef>
            </a:pPr>
            <a:r>
              <a:rPr lang="en-US" b="1" spc="270" dirty="0">
                <a:solidFill>
                  <a:schemeClr val="bg1"/>
                </a:solidFill>
              </a:rPr>
              <a:t>3: Rent Payments</a:t>
            </a:r>
            <a:br>
              <a:rPr lang="en-GB" b="1" spc="280" dirty="0">
                <a:solidFill>
                  <a:schemeClr val="bg1"/>
                </a:solidFill>
              </a:rPr>
            </a:br>
            <a:endParaRPr lang="en-US" b="1" spc="170" dirty="0">
              <a:solidFill>
                <a:schemeClr val="bg1"/>
              </a:solidFill>
            </a:endParaRPr>
          </a:p>
        </p:txBody>
      </p:sp>
      <p:sp>
        <p:nvSpPr>
          <p:cNvPr id="5" name="Footer Placeholder 4">
            <a:extLst>
              <a:ext uri="{FF2B5EF4-FFF2-40B4-BE49-F238E27FC236}">
                <a16:creationId xmlns:a16="http://schemas.microsoft.com/office/drawing/2014/main" id="{BC69C22B-3ECE-769C-A7FE-6BF3E2724674}"/>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2569296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182CB-110B-C4B2-03FC-AE2EB12CCDE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3C3C65-EB93-2594-A435-F9DC1DA52C27}"/>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15</a:t>
            </a:fld>
            <a:endParaRPr lang="en-US"/>
          </a:p>
        </p:txBody>
      </p:sp>
      <p:sp>
        <p:nvSpPr>
          <p:cNvPr id="21" name="TextBox 20">
            <a:extLst>
              <a:ext uri="{FF2B5EF4-FFF2-40B4-BE49-F238E27FC236}">
                <a16:creationId xmlns:a16="http://schemas.microsoft.com/office/drawing/2014/main" id="{8F104AD7-8D9C-F5A4-CEB9-BB8BD29A191E}"/>
              </a:ext>
            </a:extLst>
          </p:cNvPr>
          <p:cNvSpPr txBox="1"/>
          <p:nvPr/>
        </p:nvSpPr>
        <p:spPr>
          <a:xfrm>
            <a:off x="372408" y="251986"/>
            <a:ext cx="8554776" cy="615553"/>
          </a:xfrm>
          <a:prstGeom prst="rect">
            <a:avLst/>
          </a:prstGeom>
          <a:noFill/>
        </p:spPr>
        <p:txBody>
          <a:bodyPr wrap="square">
            <a:spAutoFit/>
          </a:bodyPr>
          <a:lstStyle/>
          <a:p>
            <a:r>
              <a:rPr lang="en-GB" sz="3400">
                <a:solidFill>
                  <a:schemeClr val="accent4">
                    <a:lumMod val="75000"/>
                  </a:schemeClr>
                </a:solidFill>
                <a:latin typeface="Franklin Gothic Medium Cond" panose="020B0606030402020204" pitchFamily="34" charset="0"/>
              </a:rPr>
              <a:t>How to Pay Rent</a:t>
            </a:r>
            <a:endParaRPr lang="en-US" sz="3400">
              <a:solidFill>
                <a:schemeClr val="accent4">
                  <a:lumMod val="75000"/>
                </a:schemeClr>
              </a:solidFill>
              <a:latin typeface="Franklin Gothic Medium Cond" panose="020B0606030402020204" pitchFamily="34" charset="0"/>
            </a:endParaRPr>
          </a:p>
        </p:txBody>
      </p:sp>
      <p:sp>
        <p:nvSpPr>
          <p:cNvPr id="2" name="Content Placeholder 28">
            <a:extLst>
              <a:ext uri="{FF2B5EF4-FFF2-40B4-BE49-F238E27FC236}">
                <a16:creationId xmlns:a16="http://schemas.microsoft.com/office/drawing/2014/main" id="{70F57036-CE46-15D6-5823-35D0C4445612}"/>
              </a:ext>
            </a:extLst>
          </p:cNvPr>
          <p:cNvSpPr>
            <a:spLocks noGrp="1"/>
          </p:cNvSpPr>
          <p:nvPr>
            <p:ph idx="1"/>
          </p:nvPr>
        </p:nvSpPr>
        <p:spPr>
          <a:xfrm>
            <a:off x="372408" y="4445667"/>
            <a:ext cx="8771592" cy="1739980"/>
          </a:xfrm>
        </p:spPr>
        <p:txBody>
          <a:bodyPr vert="horz" lIns="91440" tIns="45720" rIns="91440" bIns="45720" rtlCol="0" anchor="t">
            <a:noAutofit/>
          </a:bodyPr>
          <a:lstStyle/>
          <a:p>
            <a:pPr marL="461963" lvl="2" indent="-285750">
              <a:lnSpc>
                <a:spcPct val="120000"/>
              </a:lnSpc>
              <a:spcBef>
                <a:spcPts val="0"/>
              </a:spcBef>
              <a:spcAft>
                <a:spcPts val="600"/>
              </a:spcAft>
              <a:buFont typeface="Wingdings" panose="05000000000000000000" pitchFamily="2" charset="2"/>
              <a:buChar char="§"/>
              <a:defRPr/>
            </a:pPr>
            <a:r>
              <a:rPr lang="en-GB" dirty="0">
                <a:solidFill>
                  <a:prstClr val="black"/>
                </a:solidFill>
                <a:latin typeface="Calibri Light" panose="020F0302020204030204"/>
                <a:cs typeface="Times New Roman"/>
              </a:rPr>
              <a:t>Check or Money orders should be made payable to </a:t>
            </a:r>
            <a:r>
              <a:rPr lang="en-GB" b="1" u="sng" dirty="0">
                <a:solidFill>
                  <a:prstClr val="black"/>
                </a:solidFill>
                <a:latin typeface="Calibri Light" panose="020F0302020204030204"/>
                <a:cs typeface="Times New Roman"/>
              </a:rPr>
              <a:t>LP Preservation HTC LLC</a:t>
            </a:r>
          </a:p>
          <a:p>
            <a:pPr marL="461963" lvl="2" indent="-285750">
              <a:lnSpc>
                <a:spcPct val="120000"/>
              </a:lnSpc>
              <a:spcBef>
                <a:spcPts val="0"/>
              </a:spcBef>
              <a:spcAft>
                <a:spcPts val="600"/>
              </a:spcAft>
              <a:buFont typeface="Wingdings" panose="05000000000000000000" pitchFamily="2" charset="2"/>
              <a:buChar char="§"/>
              <a:defRPr/>
            </a:pPr>
            <a:r>
              <a:rPr lang="en-GB" dirty="0">
                <a:solidFill>
                  <a:prstClr val="black"/>
                </a:solidFill>
                <a:latin typeface="Calibri Light" panose="020F0302020204030204"/>
                <a:cs typeface="Times New Roman"/>
              </a:rPr>
              <a:t>Rent is due the 1</a:t>
            </a:r>
            <a:r>
              <a:rPr lang="en-GB" baseline="30000" dirty="0">
                <a:solidFill>
                  <a:prstClr val="black"/>
                </a:solidFill>
                <a:latin typeface="Calibri Light" panose="020F0302020204030204"/>
                <a:cs typeface="Times New Roman"/>
              </a:rPr>
              <a:t>st</a:t>
            </a:r>
            <a:r>
              <a:rPr lang="en-GB" dirty="0">
                <a:solidFill>
                  <a:prstClr val="black"/>
                </a:solidFill>
                <a:latin typeface="Calibri Light" panose="020F0302020204030204"/>
                <a:cs typeface="Times New Roman"/>
              </a:rPr>
              <a:t> of each month</a:t>
            </a:r>
          </a:p>
          <a:p>
            <a:pPr marL="461963" lvl="2" indent="-285750">
              <a:lnSpc>
                <a:spcPct val="120000"/>
              </a:lnSpc>
              <a:spcBef>
                <a:spcPts val="0"/>
              </a:spcBef>
              <a:spcAft>
                <a:spcPts val="600"/>
              </a:spcAft>
              <a:buFont typeface="Wingdings" panose="05000000000000000000" pitchFamily="2" charset="2"/>
              <a:buChar char="§"/>
              <a:defRPr/>
            </a:pPr>
            <a:r>
              <a:rPr lang="en-GB" dirty="0">
                <a:solidFill>
                  <a:prstClr val="black"/>
                </a:solidFill>
                <a:latin typeface="Calibri Light" panose="020F0302020204030204"/>
                <a:cs typeface="Times New Roman"/>
              </a:rPr>
              <a:t>Rental payments will not be accepted at the property management office</a:t>
            </a:r>
          </a:p>
          <a:p>
            <a:pPr marL="461963" lvl="2" indent="-285750">
              <a:lnSpc>
                <a:spcPct val="120000"/>
              </a:lnSpc>
              <a:spcBef>
                <a:spcPts val="0"/>
              </a:spcBef>
              <a:spcAft>
                <a:spcPts val="600"/>
              </a:spcAft>
              <a:buFont typeface="Wingdings" panose="05000000000000000000" pitchFamily="2" charset="2"/>
              <a:buChar char="§"/>
              <a:defRPr/>
            </a:pPr>
            <a:endParaRPr lang="en-GB" b="1" dirty="0">
              <a:solidFill>
                <a:prstClr val="black"/>
              </a:solidFill>
              <a:latin typeface="Calibri Light" panose="020F0302020204030204"/>
              <a:cs typeface="Times New Roman"/>
            </a:endParaRPr>
          </a:p>
          <a:p>
            <a:pPr marL="461963" lvl="2" indent="-285750">
              <a:lnSpc>
                <a:spcPct val="120000"/>
              </a:lnSpc>
              <a:spcBef>
                <a:spcPts val="0"/>
              </a:spcBef>
              <a:spcAft>
                <a:spcPts val="600"/>
              </a:spcAft>
              <a:buFont typeface="Wingdings" panose="05000000000000000000" pitchFamily="2" charset="2"/>
              <a:buChar char="§"/>
              <a:defRPr/>
            </a:pPr>
            <a:endParaRPr lang="en-GB" b="1" dirty="0">
              <a:solidFill>
                <a:prstClr val="black"/>
              </a:solidFill>
              <a:latin typeface="Calibri Light" panose="020F0302020204030204"/>
              <a:cs typeface="Times New Roman"/>
            </a:endParaRPr>
          </a:p>
          <a:p>
            <a:pPr marL="461963" lvl="2" indent="-285750">
              <a:lnSpc>
                <a:spcPct val="120000"/>
              </a:lnSpc>
              <a:spcBef>
                <a:spcPts val="0"/>
              </a:spcBef>
              <a:spcAft>
                <a:spcPts val="600"/>
              </a:spcAft>
              <a:buFont typeface="Wingdings" panose="05000000000000000000" pitchFamily="2" charset="2"/>
              <a:buChar char="§"/>
              <a:defRPr/>
            </a:pPr>
            <a:endParaRPr lang="en-GB" b="1" dirty="0">
              <a:solidFill>
                <a:prstClr val="black"/>
              </a:solidFill>
              <a:latin typeface="Calibri Light" panose="020F0302020204030204"/>
              <a:cs typeface="Times New Roman"/>
            </a:endParaRPr>
          </a:p>
          <a:p>
            <a:pPr marL="176213" lvl="2" indent="0">
              <a:lnSpc>
                <a:spcPct val="120000"/>
              </a:lnSpc>
              <a:spcBef>
                <a:spcPts val="0"/>
              </a:spcBef>
              <a:spcAft>
                <a:spcPts val="600"/>
              </a:spcAft>
              <a:buNone/>
              <a:defRPr/>
            </a:pPr>
            <a:endParaRPr lang="en-GB" b="1" dirty="0">
              <a:solidFill>
                <a:prstClr val="black"/>
              </a:solidFill>
              <a:latin typeface="Calibri Light" panose="020F0302020204030204"/>
              <a:cs typeface="Times New Roman"/>
            </a:endParaRPr>
          </a:p>
        </p:txBody>
      </p:sp>
      <p:sp>
        <p:nvSpPr>
          <p:cNvPr id="4" name="Footer Placeholder 3">
            <a:extLst>
              <a:ext uri="{FF2B5EF4-FFF2-40B4-BE49-F238E27FC236}">
                <a16:creationId xmlns:a16="http://schemas.microsoft.com/office/drawing/2014/main" id="{F35C6491-5F47-B8D6-B8F0-BEC5CF4D6DC2}"/>
              </a:ext>
            </a:extLst>
          </p:cNvPr>
          <p:cNvSpPr>
            <a:spLocks noGrp="1"/>
          </p:cNvSpPr>
          <p:nvPr>
            <p:ph type="ftr" sz="quarter" idx="11"/>
          </p:nvPr>
        </p:nvSpPr>
        <p:spPr/>
        <p:txBody>
          <a:bodyPr/>
          <a:lstStyle/>
          <a:p>
            <a:r>
              <a:rPr lang="en-GB"/>
              <a:t>www.lindenplazabk.com</a:t>
            </a:r>
            <a:endParaRPr lang="en-US"/>
          </a:p>
        </p:txBody>
      </p:sp>
      <p:sp>
        <p:nvSpPr>
          <p:cNvPr id="7" name="Content Placeholder 28">
            <a:extLst>
              <a:ext uri="{FF2B5EF4-FFF2-40B4-BE49-F238E27FC236}">
                <a16:creationId xmlns:a16="http://schemas.microsoft.com/office/drawing/2014/main" id="{2CEBF80D-3754-BEF8-D3F3-9E074C0BFCB9}"/>
              </a:ext>
            </a:extLst>
          </p:cNvPr>
          <p:cNvSpPr txBox="1">
            <a:spLocks/>
          </p:cNvSpPr>
          <p:nvPr/>
        </p:nvSpPr>
        <p:spPr>
          <a:xfrm>
            <a:off x="850899" y="2968991"/>
            <a:ext cx="3136900" cy="97909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None/>
              <a:defRPr/>
            </a:pPr>
            <a:r>
              <a:rPr lang="en-US">
                <a:solidFill>
                  <a:prstClr val="black"/>
                </a:solidFill>
                <a:latin typeface="Calibri Light" panose="020F0302020204030204"/>
                <a:cs typeface="Times New Roman"/>
              </a:rPr>
              <a:t>LP Preservation HTC LLC</a:t>
            </a:r>
          </a:p>
          <a:p>
            <a:pPr marL="0" lvl="2" indent="0" algn="ctr">
              <a:buNone/>
              <a:defRPr/>
            </a:pPr>
            <a:r>
              <a:rPr lang="en-US">
                <a:solidFill>
                  <a:prstClr val="black"/>
                </a:solidFill>
                <a:latin typeface="Calibri Light" panose="020F0302020204030204"/>
                <a:cs typeface="Times New Roman"/>
              </a:rPr>
              <a:t>P.O. Box 25044</a:t>
            </a:r>
          </a:p>
          <a:p>
            <a:pPr marL="0" lvl="2" indent="0" algn="ctr">
              <a:buNone/>
              <a:defRPr/>
            </a:pPr>
            <a:r>
              <a:rPr lang="en-US">
                <a:solidFill>
                  <a:prstClr val="black"/>
                </a:solidFill>
                <a:latin typeface="Calibri Light" panose="020F0302020204030204"/>
                <a:cs typeface="Times New Roman"/>
              </a:rPr>
              <a:t>New York, NY 10087-5044</a:t>
            </a:r>
          </a:p>
        </p:txBody>
      </p:sp>
      <p:sp>
        <p:nvSpPr>
          <p:cNvPr id="8" name="Content Placeholder 28">
            <a:extLst>
              <a:ext uri="{FF2B5EF4-FFF2-40B4-BE49-F238E27FC236}">
                <a16:creationId xmlns:a16="http://schemas.microsoft.com/office/drawing/2014/main" id="{D9C27756-C9B5-A891-2B44-724A4E2A7317}"/>
              </a:ext>
            </a:extLst>
          </p:cNvPr>
          <p:cNvSpPr txBox="1">
            <a:spLocks/>
          </p:cNvSpPr>
          <p:nvPr/>
        </p:nvSpPr>
        <p:spPr>
          <a:xfrm>
            <a:off x="1514376" y="1103144"/>
            <a:ext cx="1809946" cy="61555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None/>
              <a:defRPr/>
            </a:pPr>
            <a:r>
              <a:rPr lang="en-GB" sz="2200" b="1" u="sng">
                <a:solidFill>
                  <a:prstClr val="black"/>
                </a:solidFill>
                <a:latin typeface="Calibri Light" panose="020F0302020204030204"/>
                <a:cs typeface="Times New Roman"/>
              </a:rPr>
              <a:t>Mail a Check or Money Order</a:t>
            </a:r>
            <a:endParaRPr lang="en-GB" sz="2600" b="1" u="sng">
              <a:solidFill>
                <a:prstClr val="black"/>
              </a:solidFill>
              <a:latin typeface="Calibri Light" panose="020F0302020204030204"/>
              <a:cs typeface="Times New Roman"/>
            </a:endParaRPr>
          </a:p>
        </p:txBody>
      </p:sp>
      <p:sp>
        <p:nvSpPr>
          <p:cNvPr id="10" name="Content Placeholder 28">
            <a:extLst>
              <a:ext uri="{FF2B5EF4-FFF2-40B4-BE49-F238E27FC236}">
                <a16:creationId xmlns:a16="http://schemas.microsoft.com/office/drawing/2014/main" id="{BD632B09-9F9C-A8B8-6559-7EA43B141183}"/>
              </a:ext>
            </a:extLst>
          </p:cNvPr>
          <p:cNvSpPr txBox="1">
            <a:spLocks/>
          </p:cNvSpPr>
          <p:nvPr/>
        </p:nvSpPr>
        <p:spPr>
          <a:xfrm>
            <a:off x="4987735" y="2959392"/>
            <a:ext cx="3029983" cy="9017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None/>
              <a:defRPr/>
            </a:pPr>
            <a:r>
              <a:rPr lang="en-GB" dirty="0">
                <a:solidFill>
                  <a:prstClr val="black"/>
                </a:solidFill>
                <a:latin typeface="Calibri Light" panose="020F0302020204030204"/>
                <a:cs typeface="Times New Roman"/>
              </a:rPr>
              <a:t>Please contact the property management team to get signed up for Rent Cafe</a:t>
            </a:r>
          </a:p>
        </p:txBody>
      </p:sp>
      <p:sp>
        <p:nvSpPr>
          <p:cNvPr id="11" name="Content Placeholder 28">
            <a:extLst>
              <a:ext uri="{FF2B5EF4-FFF2-40B4-BE49-F238E27FC236}">
                <a16:creationId xmlns:a16="http://schemas.microsoft.com/office/drawing/2014/main" id="{5E8AE8EE-D049-44CD-46C2-90CE6666EB51}"/>
              </a:ext>
            </a:extLst>
          </p:cNvPr>
          <p:cNvSpPr txBox="1">
            <a:spLocks/>
          </p:cNvSpPr>
          <p:nvPr/>
        </p:nvSpPr>
        <p:spPr>
          <a:xfrm>
            <a:off x="5597755" y="1103144"/>
            <a:ext cx="1809946" cy="61555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None/>
              <a:defRPr/>
            </a:pPr>
            <a:r>
              <a:rPr lang="en-GB" sz="2200" b="1" u="sng">
                <a:solidFill>
                  <a:prstClr val="black"/>
                </a:solidFill>
                <a:latin typeface="Calibri Light" panose="020F0302020204030204"/>
                <a:cs typeface="Times New Roman"/>
              </a:rPr>
              <a:t>Online via </a:t>
            </a:r>
            <a:r>
              <a:rPr lang="en-GB" sz="2200" b="1" u="sng" err="1">
                <a:solidFill>
                  <a:prstClr val="black"/>
                </a:solidFill>
                <a:latin typeface="Calibri Light" panose="020F0302020204030204"/>
                <a:cs typeface="Times New Roman"/>
              </a:rPr>
              <a:t>RentCafe</a:t>
            </a:r>
            <a:r>
              <a:rPr lang="en-GB" sz="2200" b="1" u="sng">
                <a:solidFill>
                  <a:prstClr val="black"/>
                </a:solidFill>
                <a:latin typeface="Calibri Light" panose="020F0302020204030204"/>
                <a:cs typeface="Times New Roman"/>
              </a:rPr>
              <a:t> App</a:t>
            </a:r>
            <a:endParaRPr lang="en-GB" sz="2600" b="1" u="sng">
              <a:solidFill>
                <a:prstClr val="black"/>
              </a:solidFill>
              <a:latin typeface="Calibri Light" panose="020F0302020204030204"/>
              <a:cs typeface="Times New Roman"/>
            </a:endParaRPr>
          </a:p>
        </p:txBody>
      </p:sp>
      <p:pic>
        <p:nvPicPr>
          <p:cNvPr id="19" name="Graphic 18" descr="Mailbox with solid fill">
            <a:extLst>
              <a:ext uri="{FF2B5EF4-FFF2-40B4-BE49-F238E27FC236}">
                <a16:creationId xmlns:a16="http://schemas.microsoft.com/office/drawing/2014/main" id="{2ABA0345-D289-D52D-C98A-3C6DC80929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6666" y="1706700"/>
            <a:ext cx="1149351" cy="1149351"/>
          </a:xfrm>
          <a:prstGeom prst="rect">
            <a:avLst/>
          </a:prstGeom>
        </p:spPr>
      </p:pic>
      <p:pic>
        <p:nvPicPr>
          <p:cNvPr id="5" name="Picture 4">
            <a:extLst>
              <a:ext uri="{FF2B5EF4-FFF2-40B4-BE49-F238E27FC236}">
                <a16:creationId xmlns:a16="http://schemas.microsoft.com/office/drawing/2014/main" id="{D35C7648-48B8-DAC8-87C0-B3F0AC7C1C42}"/>
              </a:ext>
            </a:extLst>
          </p:cNvPr>
          <p:cNvPicPr>
            <a:picLocks noChangeAspect="1"/>
          </p:cNvPicPr>
          <p:nvPr/>
        </p:nvPicPr>
        <p:blipFill>
          <a:blip r:embed="rId5"/>
          <a:stretch>
            <a:fillRect/>
          </a:stretch>
        </p:blipFill>
        <p:spPr>
          <a:xfrm>
            <a:off x="5874635" y="1666111"/>
            <a:ext cx="1256185" cy="1256185"/>
          </a:xfrm>
          <a:prstGeom prst="rect">
            <a:avLst/>
          </a:prstGeom>
        </p:spPr>
      </p:pic>
    </p:spTree>
    <p:extLst>
      <p:ext uri="{BB962C8B-B14F-4D97-AF65-F5344CB8AC3E}">
        <p14:creationId xmlns:p14="http://schemas.microsoft.com/office/powerpoint/2010/main" val="1151986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E37FE-C599-C407-1DD7-A03EBD28E0C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D129F1-0558-52AD-A9BD-BAF6DCB46EFC}"/>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16</a:t>
            </a:fld>
            <a:endParaRPr lang="en-US"/>
          </a:p>
        </p:txBody>
      </p:sp>
      <p:sp>
        <p:nvSpPr>
          <p:cNvPr id="21" name="TextBox 20">
            <a:extLst>
              <a:ext uri="{FF2B5EF4-FFF2-40B4-BE49-F238E27FC236}">
                <a16:creationId xmlns:a16="http://schemas.microsoft.com/office/drawing/2014/main" id="{6DEB3DC7-E522-BEB4-8799-ADFF80A8975D}"/>
              </a:ext>
            </a:extLst>
          </p:cNvPr>
          <p:cNvSpPr txBox="1"/>
          <p:nvPr/>
        </p:nvSpPr>
        <p:spPr>
          <a:xfrm>
            <a:off x="372408" y="251986"/>
            <a:ext cx="8554776" cy="615553"/>
          </a:xfrm>
          <a:prstGeom prst="rect">
            <a:avLst/>
          </a:prstGeom>
          <a:noFill/>
        </p:spPr>
        <p:txBody>
          <a:bodyPr wrap="square">
            <a:spAutoFit/>
          </a:bodyPr>
          <a:lstStyle/>
          <a:p>
            <a:r>
              <a:rPr lang="en-GB" sz="3400">
                <a:solidFill>
                  <a:schemeClr val="accent4">
                    <a:lumMod val="75000"/>
                  </a:schemeClr>
                </a:solidFill>
                <a:latin typeface="Franklin Gothic Medium Cond" panose="020B0606030402020204" pitchFamily="34" charset="0"/>
              </a:rPr>
              <a:t>How to Pay Rent – Online via Rent Cafe </a:t>
            </a:r>
            <a:endParaRPr lang="en-US" sz="3400">
              <a:solidFill>
                <a:schemeClr val="accent4">
                  <a:lumMod val="75000"/>
                </a:schemeClr>
              </a:solidFill>
              <a:latin typeface="Franklin Gothic Medium Cond" panose="020B0606030402020204" pitchFamily="34" charset="0"/>
            </a:endParaRPr>
          </a:p>
        </p:txBody>
      </p:sp>
      <p:sp>
        <p:nvSpPr>
          <p:cNvPr id="2" name="Content Placeholder 28">
            <a:extLst>
              <a:ext uri="{FF2B5EF4-FFF2-40B4-BE49-F238E27FC236}">
                <a16:creationId xmlns:a16="http://schemas.microsoft.com/office/drawing/2014/main" id="{845D92E1-49D1-CF0A-68C3-D430892D9B6C}"/>
              </a:ext>
            </a:extLst>
          </p:cNvPr>
          <p:cNvSpPr>
            <a:spLocks noGrp="1"/>
          </p:cNvSpPr>
          <p:nvPr>
            <p:ph idx="1"/>
          </p:nvPr>
        </p:nvSpPr>
        <p:spPr>
          <a:xfrm>
            <a:off x="372408" y="1213164"/>
            <a:ext cx="8065422" cy="4909340"/>
          </a:xfrm>
        </p:spPr>
        <p:txBody>
          <a:bodyPr vert="horz" lIns="91440" tIns="45720" rIns="91440" bIns="45720" rtlCol="0" anchor="t">
            <a:noAutofit/>
          </a:bodyPr>
          <a:lstStyle/>
          <a:p>
            <a:pPr marL="176213" lvl="2" indent="0">
              <a:lnSpc>
                <a:spcPct val="120000"/>
              </a:lnSpc>
              <a:spcBef>
                <a:spcPts val="0"/>
              </a:spcBef>
              <a:spcAft>
                <a:spcPts val="600"/>
              </a:spcAft>
              <a:buNone/>
              <a:defRPr/>
            </a:pPr>
            <a:r>
              <a:rPr lang="en-GB" sz="2600" b="1" u="sng" dirty="0">
                <a:solidFill>
                  <a:prstClr val="black"/>
                </a:solidFill>
                <a:latin typeface="Calibri Light" panose="020F0302020204030204"/>
                <a:cs typeface="Times New Roman"/>
              </a:rPr>
              <a:t>**10 x 10 Incentive Program**</a:t>
            </a:r>
          </a:p>
          <a:p>
            <a:pPr marL="519113" lvl="2" indent="-342900">
              <a:lnSpc>
                <a:spcPct val="120000"/>
              </a:lnSpc>
              <a:spcBef>
                <a:spcPts val="0"/>
              </a:spcBef>
              <a:spcAft>
                <a:spcPts val="600"/>
              </a:spcAft>
              <a:defRPr/>
            </a:pPr>
            <a:r>
              <a:rPr lang="en-GB" sz="2600" b="1" dirty="0">
                <a:solidFill>
                  <a:prstClr val="black"/>
                </a:solidFill>
                <a:latin typeface="Calibri Light" panose="020F0302020204030204"/>
                <a:cs typeface="Times New Roman"/>
              </a:rPr>
              <a:t>$10 rent credit</a:t>
            </a:r>
            <a:r>
              <a:rPr lang="en-GB" sz="2600" dirty="0">
                <a:solidFill>
                  <a:prstClr val="black"/>
                </a:solidFill>
                <a:latin typeface="Calibri Light" panose="020F0302020204030204"/>
                <a:cs typeface="Times New Roman"/>
              </a:rPr>
              <a:t> if rent paid through Rent Café by the 10</a:t>
            </a:r>
            <a:r>
              <a:rPr lang="en-GB" sz="2600" baseline="30000" dirty="0">
                <a:solidFill>
                  <a:prstClr val="black"/>
                </a:solidFill>
                <a:latin typeface="Calibri Light" panose="020F0302020204030204"/>
                <a:cs typeface="Times New Roman"/>
              </a:rPr>
              <a:t>th</a:t>
            </a:r>
            <a:r>
              <a:rPr lang="en-GB" sz="2600" dirty="0">
                <a:solidFill>
                  <a:prstClr val="black"/>
                </a:solidFill>
                <a:latin typeface="Calibri Light" panose="020F0302020204030204"/>
                <a:cs typeface="Times New Roman"/>
              </a:rPr>
              <a:t> day of the month</a:t>
            </a:r>
          </a:p>
          <a:p>
            <a:pPr marL="519113" lvl="2" indent="-342900">
              <a:lnSpc>
                <a:spcPct val="120000"/>
              </a:lnSpc>
              <a:spcBef>
                <a:spcPts val="0"/>
              </a:spcBef>
              <a:spcAft>
                <a:spcPts val="600"/>
              </a:spcAft>
              <a:defRPr/>
            </a:pPr>
            <a:r>
              <a:rPr lang="en-GB" sz="2600" dirty="0">
                <a:solidFill>
                  <a:prstClr val="black"/>
                </a:solidFill>
                <a:latin typeface="Calibri Light" panose="020F0302020204030204"/>
                <a:cs typeface="Times New Roman"/>
              </a:rPr>
              <a:t>Ex) Your rent is $700 per month.  You pay your $700 rent on January 4th.  You will receive a $10 rent credit on your February rent bill. </a:t>
            </a:r>
          </a:p>
          <a:p>
            <a:pPr marL="976313" lvl="3" indent="-342900">
              <a:lnSpc>
                <a:spcPct val="120000"/>
              </a:lnSpc>
              <a:spcBef>
                <a:spcPts val="0"/>
              </a:spcBef>
              <a:spcAft>
                <a:spcPts val="600"/>
              </a:spcAft>
              <a:defRPr/>
            </a:pPr>
            <a:r>
              <a:rPr lang="en-GB" sz="2400" dirty="0">
                <a:solidFill>
                  <a:prstClr val="black"/>
                </a:solidFill>
                <a:latin typeface="Calibri Light" panose="020F0302020204030204"/>
                <a:cs typeface="Times New Roman"/>
              </a:rPr>
              <a:t>Credit card fees apply, no fees with payments through your bank account –ROUTING INFO FOR NO CHARGE</a:t>
            </a:r>
          </a:p>
          <a:p>
            <a:pPr marL="519113" lvl="2" indent="-342900">
              <a:lnSpc>
                <a:spcPct val="120000"/>
              </a:lnSpc>
              <a:spcBef>
                <a:spcPts val="0"/>
              </a:spcBef>
              <a:spcAft>
                <a:spcPts val="600"/>
              </a:spcAft>
              <a:defRPr/>
            </a:pPr>
            <a:r>
              <a:rPr lang="en-GB" sz="2600" dirty="0">
                <a:solidFill>
                  <a:prstClr val="black"/>
                </a:solidFill>
                <a:latin typeface="Calibri Light" panose="020F0302020204030204"/>
                <a:cs typeface="Times New Roman"/>
              </a:rPr>
              <a:t>Please reach out if you need assistance registering for Rent Café.</a:t>
            </a:r>
          </a:p>
          <a:p>
            <a:pPr marL="176213" lvl="2" indent="0">
              <a:lnSpc>
                <a:spcPct val="120000"/>
              </a:lnSpc>
              <a:spcBef>
                <a:spcPts val="0"/>
              </a:spcBef>
              <a:spcAft>
                <a:spcPts val="600"/>
              </a:spcAft>
              <a:buNone/>
              <a:defRPr/>
            </a:pPr>
            <a:endParaRPr lang="en-GB" sz="2600" dirty="0">
              <a:solidFill>
                <a:prstClr val="black"/>
              </a:solidFill>
              <a:latin typeface="Calibri Light" panose="020F0302020204030204"/>
              <a:cs typeface="Times New Roman"/>
            </a:endParaRPr>
          </a:p>
          <a:p>
            <a:pPr marL="461963" lvl="2" indent="-285750">
              <a:lnSpc>
                <a:spcPct val="120000"/>
              </a:lnSpc>
              <a:spcBef>
                <a:spcPts val="0"/>
              </a:spcBef>
              <a:spcAft>
                <a:spcPts val="600"/>
              </a:spcAft>
              <a:buFont typeface="Wingdings" panose="05000000000000000000" pitchFamily="2" charset="2"/>
              <a:buChar char="§"/>
              <a:defRPr/>
            </a:pPr>
            <a:endParaRPr lang="en-GB" sz="2600" b="1" dirty="0">
              <a:solidFill>
                <a:prstClr val="black"/>
              </a:solidFill>
              <a:latin typeface="Calibri Light" panose="020F0302020204030204"/>
              <a:cs typeface="Times New Roman"/>
            </a:endParaRPr>
          </a:p>
          <a:p>
            <a:pPr marL="461963" lvl="2" indent="-285750">
              <a:lnSpc>
                <a:spcPct val="120000"/>
              </a:lnSpc>
              <a:spcBef>
                <a:spcPts val="0"/>
              </a:spcBef>
              <a:spcAft>
                <a:spcPts val="600"/>
              </a:spcAft>
              <a:buFont typeface="Wingdings" panose="05000000000000000000" pitchFamily="2" charset="2"/>
              <a:buChar char="§"/>
              <a:defRPr/>
            </a:pPr>
            <a:endParaRPr lang="en-GB" sz="2600" b="1" dirty="0">
              <a:solidFill>
                <a:prstClr val="black"/>
              </a:solidFill>
              <a:latin typeface="Calibri Light" panose="020F0302020204030204"/>
              <a:cs typeface="Times New Roman"/>
            </a:endParaRPr>
          </a:p>
          <a:p>
            <a:pPr marL="176213" lvl="2" indent="0">
              <a:lnSpc>
                <a:spcPct val="120000"/>
              </a:lnSpc>
              <a:spcBef>
                <a:spcPts val="0"/>
              </a:spcBef>
              <a:spcAft>
                <a:spcPts val="600"/>
              </a:spcAft>
              <a:buNone/>
              <a:defRPr/>
            </a:pPr>
            <a:endParaRPr lang="en-GB" b="1" dirty="0">
              <a:solidFill>
                <a:prstClr val="black"/>
              </a:solidFill>
              <a:latin typeface="Calibri Light" panose="020F0302020204030204"/>
              <a:cs typeface="Times New Roman"/>
            </a:endParaRPr>
          </a:p>
        </p:txBody>
      </p:sp>
      <p:sp>
        <p:nvSpPr>
          <p:cNvPr id="4" name="Footer Placeholder 3">
            <a:extLst>
              <a:ext uri="{FF2B5EF4-FFF2-40B4-BE49-F238E27FC236}">
                <a16:creationId xmlns:a16="http://schemas.microsoft.com/office/drawing/2014/main" id="{C6113515-E3D6-E098-A457-E61329C57E76}"/>
              </a:ext>
            </a:extLst>
          </p:cNvPr>
          <p:cNvSpPr>
            <a:spLocks noGrp="1"/>
          </p:cNvSpPr>
          <p:nvPr>
            <p:ph type="ftr" sz="quarter" idx="11"/>
          </p:nvPr>
        </p:nvSpPr>
        <p:spPr/>
        <p:txBody>
          <a:bodyPr/>
          <a:lstStyle/>
          <a:p>
            <a:r>
              <a:rPr lang="en-GB"/>
              <a:t>www.lindenplazabk.com</a:t>
            </a:r>
            <a:endParaRPr lang="en-US"/>
          </a:p>
        </p:txBody>
      </p:sp>
      <p:pic>
        <p:nvPicPr>
          <p:cNvPr id="5" name="Picture 4">
            <a:extLst>
              <a:ext uri="{FF2B5EF4-FFF2-40B4-BE49-F238E27FC236}">
                <a16:creationId xmlns:a16="http://schemas.microsoft.com/office/drawing/2014/main" id="{AF95EB3B-E3F6-96BB-0AE7-229BDCAAB763}"/>
              </a:ext>
            </a:extLst>
          </p:cNvPr>
          <p:cNvPicPr>
            <a:picLocks noChangeAspect="1"/>
          </p:cNvPicPr>
          <p:nvPr/>
        </p:nvPicPr>
        <p:blipFill>
          <a:blip r:embed="rId3"/>
          <a:stretch>
            <a:fillRect/>
          </a:stretch>
        </p:blipFill>
        <p:spPr>
          <a:xfrm>
            <a:off x="7486650" y="119824"/>
            <a:ext cx="1171488" cy="1171488"/>
          </a:xfrm>
          <a:prstGeom prst="rect">
            <a:avLst/>
          </a:prstGeom>
        </p:spPr>
      </p:pic>
      <p:sp>
        <p:nvSpPr>
          <p:cNvPr id="6" name="Content Placeholder 28">
            <a:extLst>
              <a:ext uri="{FF2B5EF4-FFF2-40B4-BE49-F238E27FC236}">
                <a16:creationId xmlns:a16="http://schemas.microsoft.com/office/drawing/2014/main" id="{DD1B4AD4-648E-FBF3-1322-6CFDCFE60CE8}"/>
              </a:ext>
            </a:extLst>
          </p:cNvPr>
          <p:cNvSpPr txBox="1">
            <a:spLocks/>
          </p:cNvSpPr>
          <p:nvPr/>
        </p:nvSpPr>
        <p:spPr>
          <a:xfrm>
            <a:off x="216816" y="5128241"/>
            <a:ext cx="8554776" cy="230631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lvl="2" indent="-285750">
              <a:lnSpc>
                <a:spcPct val="120000"/>
              </a:lnSpc>
              <a:spcBef>
                <a:spcPts val="0"/>
              </a:spcBef>
              <a:spcAft>
                <a:spcPts val="600"/>
              </a:spcAft>
              <a:buFont typeface="Wingdings" panose="05000000000000000000" pitchFamily="2" charset="2"/>
              <a:buChar char="§"/>
              <a:defRPr/>
            </a:pPr>
            <a:endParaRPr lang="en-GB" b="1">
              <a:solidFill>
                <a:prstClr val="black"/>
              </a:solidFill>
              <a:latin typeface="Calibri Light" panose="020F0302020204030204"/>
              <a:cs typeface="Times New Roman"/>
            </a:endParaRPr>
          </a:p>
          <a:p>
            <a:pPr marL="461963" lvl="2" indent="-285750">
              <a:lnSpc>
                <a:spcPct val="120000"/>
              </a:lnSpc>
              <a:spcBef>
                <a:spcPts val="0"/>
              </a:spcBef>
              <a:spcAft>
                <a:spcPts val="600"/>
              </a:spcAft>
              <a:buFont typeface="Wingdings" panose="05000000000000000000" pitchFamily="2" charset="2"/>
              <a:buChar char="§"/>
              <a:defRPr/>
            </a:pPr>
            <a:endParaRPr lang="en-GB" b="1">
              <a:solidFill>
                <a:prstClr val="black"/>
              </a:solidFill>
              <a:latin typeface="Calibri Light" panose="020F0302020204030204"/>
              <a:cs typeface="Times New Roman"/>
            </a:endParaRPr>
          </a:p>
          <a:p>
            <a:pPr marL="176213" lvl="2" indent="0">
              <a:lnSpc>
                <a:spcPct val="120000"/>
              </a:lnSpc>
              <a:spcBef>
                <a:spcPts val="0"/>
              </a:spcBef>
              <a:spcAft>
                <a:spcPts val="600"/>
              </a:spcAft>
              <a:buFont typeface="Arial" panose="020B0604020202020204" pitchFamily="34" charset="0"/>
              <a:buNone/>
              <a:defRPr/>
            </a:pPr>
            <a:endParaRPr lang="en-GB" b="1">
              <a:solidFill>
                <a:prstClr val="black"/>
              </a:solidFill>
              <a:latin typeface="Calibri Light" panose="020F0302020204030204"/>
              <a:cs typeface="Times New Roman"/>
            </a:endParaRPr>
          </a:p>
        </p:txBody>
      </p:sp>
    </p:spTree>
    <p:extLst>
      <p:ext uri="{BB962C8B-B14F-4D97-AF65-F5344CB8AC3E}">
        <p14:creationId xmlns:p14="http://schemas.microsoft.com/office/powerpoint/2010/main" val="604907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363E6-5BF4-BB6F-8101-E1666FE191F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44C67A-53D0-9C6B-4CCC-E1D540D9120F}"/>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17</a:t>
            </a:fld>
            <a:endParaRPr lang="en-US"/>
          </a:p>
        </p:txBody>
      </p:sp>
      <p:sp>
        <p:nvSpPr>
          <p:cNvPr id="21" name="TextBox 20">
            <a:extLst>
              <a:ext uri="{FF2B5EF4-FFF2-40B4-BE49-F238E27FC236}">
                <a16:creationId xmlns:a16="http://schemas.microsoft.com/office/drawing/2014/main" id="{78BA28B9-3174-3CF8-3EFD-0A3E7D054DB9}"/>
              </a:ext>
            </a:extLst>
          </p:cNvPr>
          <p:cNvSpPr txBox="1"/>
          <p:nvPr/>
        </p:nvSpPr>
        <p:spPr>
          <a:xfrm>
            <a:off x="372408" y="251986"/>
            <a:ext cx="8324119" cy="615553"/>
          </a:xfrm>
          <a:prstGeom prst="rect">
            <a:avLst/>
          </a:prstGeom>
          <a:noFill/>
        </p:spPr>
        <p:txBody>
          <a:bodyPr wrap="square">
            <a:spAutoFit/>
          </a:bodyPr>
          <a:lstStyle/>
          <a:p>
            <a:r>
              <a:rPr lang="en-GB" sz="3400" dirty="0">
                <a:solidFill>
                  <a:schemeClr val="accent4">
                    <a:lumMod val="75000"/>
                  </a:schemeClr>
                </a:solidFill>
                <a:latin typeface="Franklin Gothic Medium Cond" panose="020B0606030402020204" pitchFamily="34" charset="0"/>
              </a:rPr>
              <a:t>R</a:t>
            </a:r>
            <a:r>
              <a:rPr lang="en-US" sz="3400" dirty="0" err="1">
                <a:solidFill>
                  <a:schemeClr val="accent4">
                    <a:lumMod val="75000"/>
                  </a:schemeClr>
                </a:solidFill>
                <a:latin typeface="Franklin Gothic Medium Cond" panose="020B0606030402020204" pitchFamily="34" charset="0"/>
              </a:rPr>
              <a:t>ent</a:t>
            </a:r>
            <a:r>
              <a:rPr lang="en-US" sz="3400" dirty="0">
                <a:solidFill>
                  <a:schemeClr val="accent4">
                    <a:lumMod val="75000"/>
                  </a:schemeClr>
                </a:solidFill>
                <a:latin typeface="Franklin Gothic Medium Cond" panose="020B0606030402020204" pitchFamily="34" charset="0"/>
              </a:rPr>
              <a:t> Billing and Questions</a:t>
            </a:r>
          </a:p>
        </p:txBody>
      </p:sp>
      <p:sp>
        <p:nvSpPr>
          <p:cNvPr id="2" name="Content Placeholder 28">
            <a:extLst>
              <a:ext uri="{FF2B5EF4-FFF2-40B4-BE49-F238E27FC236}">
                <a16:creationId xmlns:a16="http://schemas.microsoft.com/office/drawing/2014/main" id="{82D11903-0F71-4BD7-CB3F-E68C2DC1A73A}"/>
              </a:ext>
            </a:extLst>
          </p:cNvPr>
          <p:cNvSpPr>
            <a:spLocks noGrp="1"/>
          </p:cNvSpPr>
          <p:nvPr>
            <p:ph idx="1"/>
          </p:nvPr>
        </p:nvSpPr>
        <p:spPr>
          <a:xfrm>
            <a:off x="372407" y="1186821"/>
            <a:ext cx="8324119" cy="4851122"/>
          </a:xfrm>
        </p:spPr>
        <p:txBody>
          <a:bodyPr vert="horz" lIns="91440" tIns="45720" rIns="91440" bIns="45720" rtlCol="0" anchor="t">
            <a:normAutofit/>
          </a:bodyPr>
          <a:lstStyle/>
          <a:p>
            <a:pPr marL="461645" lvl="1" indent="-285750">
              <a:spcAft>
                <a:spcPts val="1200"/>
              </a:spcAft>
              <a:buFont typeface="Wingdings" panose="05000000000000000000" pitchFamily="2" charset="2"/>
              <a:buChar char="§"/>
              <a:defRPr/>
            </a:pPr>
            <a:r>
              <a:rPr lang="en-GB" sz="2600" dirty="0">
                <a:solidFill>
                  <a:prstClr val="black"/>
                </a:solidFill>
                <a:latin typeface="Calibri Light" panose="020F0302020204030204"/>
                <a:cs typeface="Times New Roman"/>
              </a:rPr>
              <a:t>All arrears and credits from prior ownership will be included in the April rent bills</a:t>
            </a:r>
          </a:p>
          <a:p>
            <a:pPr marL="461645" lvl="1" indent="-285750">
              <a:spcAft>
                <a:spcPts val="1200"/>
              </a:spcAft>
              <a:buFont typeface="Wingdings" panose="05000000000000000000" pitchFamily="2" charset="2"/>
              <a:buChar char="§"/>
              <a:defRPr/>
            </a:pPr>
            <a:r>
              <a:rPr lang="en-GB" sz="2600" dirty="0">
                <a:solidFill>
                  <a:prstClr val="black"/>
                </a:solidFill>
                <a:latin typeface="Calibri Light" panose="020F0302020204030204"/>
                <a:cs typeface="Times New Roman"/>
              </a:rPr>
              <a:t>If there are questions regarding your specific rent bill please visit the property management office to discuss</a:t>
            </a:r>
          </a:p>
          <a:p>
            <a:pPr marL="461645" lvl="1" indent="-285750">
              <a:spcAft>
                <a:spcPts val="1200"/>
              </a:spcAft>
              <a:buFont typeface="Wingdings" panose="05000000000000000000" pitchFamily="2" charset="2"/>
              <a:buChar char="§"/>
              <a:defRPr/>
            </a:pPr>
            <a:r>
              <a:rPr lang="en-GB" sz="2600" dirty="0">
                <a:solidFill>
                  <a:prstClr val="black"/>
                </a:solidFill>
                <a:latin typeface="Calibri Light" panose="020F0302020204030204"/>
                <a:cs typeface="Times New Roman"/>
              </a:rPr>
              <a:t>AC charges will continue to be listed on rent bills. If you do not have an AC but are being charged, please put in a work order with maintenance to confirm</a:t>
            </a:r>
          </a:p>
          <a:p>
            <a:pPr marL="461645" lvl="1" indent="-285750">
              <a:spcAft>
                <a:spcPts val="1200"/>
              </a:spcAft>
              <a:buFont typeface="Wingdings" panose="05000000000000000000" pitchFamily="2" charset="2"/>
              <a:buChar char="§"/>
              <a:defRPr/>
            </a:pPr>
            <a:r>
              <a:rPr lang="en-GB" sz="2600" dirty="0">
                <a:solidFill>
                  <a:prstClr val="black"/>
                </a:solidFill>
                <a:latin typeface="Calibri Light" panose="020F0302020204030204"/>
                <a:cs typeface="Times New Roman"/>
              </a:rPr>
              <a:t>Parking will be charged separately through LAZ Parking a third-party operator</a:t>
            </a:r>
          </a:p>
        </p:txBody>
      </p:sp>
      <p:sp>
        <p:nvSpPr>
          <p:cNvPr id="4" name="Footer Placeholder 3">
            <a:extLst>
              <a:ext uri="{FF2B5EF4-FFF2-40B4-BE49-F238E27FC236}">
                <a16:creationId xmlns:a16="http://schemas.microsoft.com/office/drawing/2014/main" id="{F85509C8-C906-7E4B-6FD5-B969E3D87D16}"/>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584563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989EA5-7EAC-4EFD-B28D-AC2C5DA3194E}"/>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18</a:t>
            </a:fld>
            <a:endParaRPr lang="en-US"/>
          </a:p>
        </p:txBody>
      </p:sp>
      <p:sp>
        <p:nvSpPr>
          <p:cNvPr id="2" name="object 4">
            <a:extLst>
              <a:ext uri="{FF2B5EF4-FFF2-40B4-BE49-F238E27FC236}">
                <a16:creationId xmlns:a16="http://schemas.microsoft.com/office/drawing/2014/main" id="{8509310D-2BCC-54F4-10A9-9D7B769E517F}"/>
              </a:ext>
            </a:extLst>
          </p:cNvPr>
          <p:cNvSpPr/>
          <p:nvPr/>
        </p:nvSpPr>
        <p:spPr>
          <a:xfrm>
            <a:off x="0" y="2366601"/>
            <a:ext cx="9144000" cy="1537580"/>
          </a:xfrm>
          <a:custGeom>
            <a:avLst/>
            <a:gdLst/>
            <a:ahLst/>
            <a:cxnLst/>
            <a:rect l="l" t="t" r="r" b="b"/>
            <a:pathLst>
              <a:path w="18284190" h="1628775">
                <a:moveTo>
                  <a:pt x="0" y="1628774"/>
                </a:moveTo>
                <a:lnTo>
                  <a:pt x="0" y="0"/>
                </a:lnTo>
                <a:lnTo>
                  <a:pt x="18283571" y="0"/>
                </a:lnTo>
                <a:lnTo>
                  <a:pt x="18283571" y="1628774"/>
                </a:lnTo>
                <a:lnTo>
                  <a:pt x="0" y="1628774"/>
                </a:lnTo>
                <a:close/>
              </a:path>
            </a:pathLst>
          </a:custGeom>
          <a:solidFill>
            <a:srgbClr val="001B41"/>
          </a:solidFill>
        </p:spPr>
        <p:txBody>
          <a:bodyPr wrap="square" lIns="0" tIns="0" rIns="0" bIns="0" rtlCol="0"/>
          <a:lstStyle/>
          <a:p>
            <a:endParaRPr/>
          </a:p>
        </p:txBody>
      </p:sp>
      <p:sp>
        <p:nvSpPr>
          <p:cNvPr id="4" name="object 5">
            <a:extLst>
              <a:ext uri="{FF2B5EF4-FFF2-40B4-BE49-F238E27FC236}">
                <a16:creationId xmlns:a16="http://schemas.microsoft.com/office/drawing/2014/main" id="{8E5500D9-BC67-A6C2-962D-8C6585667BA7}"/>
              </a:ext>
            </a:extLst>
          </p:cNvPr>
          <p:cNvSpPr txBox="1">
            <a:spLocks noGrp="1"/>
          </p:cNvSpPr>
          <p:nvPr>
            <p:ph type="title"/>
          </p:nvPr>
        </p:nvSpPr>
        <p:spPr>
          <a:xfrm>
            <a:off x="123033" y="2790425"/>
            <a:ext cx="9144000" cy="689932"/>
          </a:xfrm>
          <a:prstGeom prst="rect">
            <a:avLst/>
          </a:prstGeom>
        </p:spPr>
        <p:txBody>
          <a:bodyPr vert="horz" wrap="square" lIns="0" tIns="12700" rIns="0" bIns="0" rtlCol="0">
            <a:spAutoFit/>
          </a:bodyPr>
          <a:lstStyle/>
          <a:p>
            <a:pPr marL="12700">
              <a:lnSpc>
                <a:spcPct val="100000"/>
              </a:lnSpc>
              <a:spcBef>
                <a:spcPts val="100"/>
              </a:spcBef>
            </a:pPr>
            <a:r>
              <a:rPr lang="en-US" b="1" spc="270" dirty="0">
                <a:solidFill>
                  <a:schemeClr val="bg1"/>
                </a:solidFill>
              </a:rPr>
              <a:t>4</a:t>
            </a:r>
            <a:r>
              <a:rPr b="1" spc="270" dirty="0">
                <a:solidFill>
                  <a:schemeClr val="bg1"/>
                </a:solidFill>
              </a:rPr>
              <a:t>:</a:t>
            </a:r>
            <a:r>
              <a:rPr b="1" spc="280" dirty="0">
                <a:solidFill>
                  <a:schemeClr val="bg1"/>
                </a:solidFill>
              </a:rPr>
              <a:t> </a:t>
            </a:r>
            <a:r>
              <a:rPr lang="en-US" b="1" spc="170" dirty="0">
                <a:solidFill>
                  <a:schemeClr val="bg1"/>
                </a:solidFill>
              </a:rPr>
              <a:t>Compliance Update</a:t>
            </a:r>
            <a:endParaRPr b="1" spc="170" dirty="0">
              <a:solidFill>
                <a:schemeClr val="bg1"/>
              </a:solidFill>
            </a:endParaRPr>
          </a:p>
        </p:txBody>
      </p:sp>
      <p:sp>
        <p:nvSpPr>
          <p:cNvPr id="5" name="Footer Placeholder 4">
            <a:extLst>
              <a:ext uri="{FF2B5EF4-FFF2-40B4-BE49-F238E27FC236}">
                <a16:creationId xmlns:a16="http://schemas.microsoft.com/office/drawing/2014/main" id="{F81ED023-947B-C979-6B26-735C98E31BA8}"/>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4263077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35F88-D1A9-3586-86D2-BCBAF5A03F4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9C184D-3A34-65C7-9A9A-2F5961BF3BA0}"/>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19</a:t>
            </a:fld>
            <a:endParaRPr lang="en-US"/>
          </a:p>
        </p:txBody>
      </p:sp>
      <p:sp>
        <p:nvSpPr>
          <p:cNvPr id="21" name="TextBox 20">
            <a:extLst>
              <a:ext uri="{FF2B5EF4-FFF2-40B4-BE49-F238E27FC236}">
                <a16:creationId xmlns:a16="http://schemas.microsoft.com/office/drawing/2014/main" id="{BB1ABCD7-DA4B-779B-F7FC-4CC02F3E2944}"/>
              </a:ext>
            </a:extLst>
          </p:cNvPr>
          <p:cNvSpPr txBox="1"/>
          <p:nvPr/>
        </p:nvSpPr>
        <p:spPr>
          <a:xfrm>
            <a:off x="372408" y="251986"/>
            <a:ext cx="8324119" cy="615553"/>
          </a:xfrm>
          <a:prstGeom prst="rect">
            <a:avLst/>
          </a:prstGeom>
          <a:noFill/>
        </p:spPr>
        <p:txBody>
          <a:bodyPr wrap="square">
            <a:spAutoFit/>
          </a:bodyPr>
          <a:lstStyle/>
          <a:p>
            <a:r>
              <a:rPr lang="en-GB" sz="3400" dirty="0">
                <a:solidFill>
                  <a:schemeClr val="accent4">
                    <a:lumMod val="75000"/>
                  </a:schemeClr>
                </a:solidFill>
                <a:latin typeface="Franklin Gothic Medium Cond" panose="020B0606030402020204" pitchFamily="34" charset="0"/>
              </a:rPr>
              <a:t>New Leases and Rent Concession Agreement  </a:t>
            </a:r>
            <a:endParaRPr lang="en-US" sz="3400" dirty="0">
              <a:solidFill>
                <a:schemeClr val="accent4">
                  <a:lumMod val="75000"/>
                </a:schemeClr>
              </a:solidFill>
              <a:latin typeface="Franklin Gothic Medium Cond" panose="020B0606030402020204" pitchFamily="34" charset="0"/>
            </a:endParaRPr>
          </a:p>
        </p:txBody>
      </p:sp>
      <p:sp>
        <p:nvSpPr>
          <p:cNvPr id="2" name="Content Placeholder 28">
            <a:extLst>
              <a:ext uri="{FF2B5EF4-FFF2-40B4-BE49-F238E27FC236}">
                <a16:creationId xmlns:a16="http://schemas.microsoft.com/office/drawing/2014/main" id="{7A612451-7195-8A3A-C0BF-6A88485323A0}"/>
              </a:ext>
            </a:extLst>
          </p:cNvPr>
          <p:cNvSpPr>
            <a:spLocks noGrp="1"/>
          </p:cNvSpPr>
          <p:nvPr>
            <p:ph idx="1"/>
          </p:nvPr>
        </p:nvSpPr>
        <p:spPr>
          <a:xfrm>
            <a:off x="372407" y="1186821"/>
            <a:ext cx="8324119" cy="4851122"/>
          </a:xfrm>
        </p:spPr>
        <p:txBody>
          <a:bodyPr vert="horz" lIns="91440" tIns="45720" rIns="91440" bIns="45720" rtlCol="0" anchor="t">
            <a:normAutofit/>
          </a:bodyPr>
          <a:lstStyle/>
          <a:p>
            <a:pPr marL="461645" lvl="1" indent="-285750">
              <a:spcAft>
                <a:spcPts val="1200"/>
              </a:spcAft>
              <a:buFont typeface="Wingdings" panose="05000000000000000000" pitchFamily="2" charset="2"/>
              <a:buChar char="§"/>
              <a:defRPr/>
            </a:pPr>
            <a:r>
              <a:rPr lang="en-GB" sz="2600" dirty="0">
                <a:solidFill>
                  <a:prstClr val="black"/>
                </a:solidFill>
                <a:latin typeface="Calibri Light" panose="020F0302020204030204"/>
                <a:cs typeface="Times New Roman"/>
              </a:rPr>
              <a:t>All residents will sign new leases</a:t>
            </a:r>
          </a:p>
          <a:p>
            <a:pPr marL="461645" lvl="1" indent="-285750">
              <a:spcAft>
                <a:spcPts val="1200"/>
              </a:spcAft>
              <a:buFont typeface="Wingdings" panose="05000000000000000000" pitchFamily="2" charset="2"/>
              <a:buChar char="§"/>
              <a:defRPr/>
            </a:pPr>
            <a:r>
              <a:rPr lang="en-GB" sz="2600" dirty="0">
                <a:solidFill>
                  <a:prstClr val="black"/>
                </a:solidFill>
                <a:latin typeface="Calibri Light" panose="020F0302020204030204"/>
                <a:cs typeface="Times New Roman"/>
              </a:rPr>
              <a:t>The new lease will have a House Rules Rider</a:t>
            </a:r>
          </a:p>
          <a:p>
            <a:pPr marL="461645" lvl="1" indent="-285750">
              <a:spcAft>
                <a:spcPts val="1200"/>
              </a:spcAft>
              <a:buFont typeface="Wingdings" panose="05000000000000000000" pitchFamily="2" charset="2"/>
              <a:buChar char="§"/>
              <a:defRPr/>
            </a:pPr>
            <a:r>
              <a:rPr lang="en-GB" sz="2600" dirty="0">
                <a:solidFill>
                  <a:prstClr val="black"/>
                </a:solidFill>
                <a:latin typeface="Calibri Light" panose="020F0302020204030204"/>
                <a:cs typeface="Times New Roman"/>
              </a:rPr>
              <a:t>A Commissioner’s Order for the new Mitchell-Lama Rent will be posted. Unassisted units can protect current Mitchell-Lama rent by signing a Rent Concession Agreement, distributed to unassisted units</a:t>
            </a:r>
          </a:p>
        </p:txBody>
      </p:sp>
      <p:sp>
        <p:nvSpPr>
          <p:cNvPr id="4" name="Footer Placeholder 3">
            <a:extLst>
              <a:ext uri="{FF2B5EF4-FFF2-40B4-BE49-F238E27FC236}">
                <a16:creationId xmlns:a16="http://schemas.microsoft.com/office/drawing/2014/main" id="{A41A823C-0BED-03D1-5F87-DE33BE42969C}"/>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4043220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989EA5-7EAC-4EFD-B28D-AC2C5DA3194E}"/>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2</a:t>
            </a:fld>
            <a:endParaRPr lang="en-US"/>
          </a:p>
        </p:txBody>
      </p:sp>
      <p:sp>
        <p:nvSpPr>
          <p:cNvPr id="21" name="TextBox 20">
            <a:extLst>
              <a:ext uri="{FF2B5EF4-FFF2-40B4-BE49-F238E27FC236}">
                <a16:creationId xmlns:a16="http://schemas.microsoft.com/office/drawing/2014/main" id="{1C407046-1FEA-85D5-1D09-212012C0B758}"/>
              </a:ext>
            </a:extLst>
          </p:cNvPr>
          <p:cNvSpPr txBox="1"/>
          <p:nvPr/>
        </p:nvSpPr>
        <p:spPr>
          <a:xfrm>
            <a:off x="372408" y="251986"/>
            <a:ext cx="8324119" cy="1969770"/>
          </a:xfrm>
          <a:prstGeom prst="rect">
            <a:avLst/>
          </a:prstGeom>
          <a:noFill/>
        </p:spPr>
        <p:txBody>
          <a:bodyPr wrap="square">
            <a:spAutoFit/>
          </a:bodyPr>
          <a:lstStyle/>
          <a:p>
            <a:r>
              <a:rPr lang="en-US" sz="3400" b="1">
                <a:solidFill>
                  <a:prstClr val="black"/>
                </a:solidFill>
                <a:latin typeface="Calibri Light" panose="020F0302020204030204"/>
                <a:cs typeface="Times New Roman" panose="02020603050405020304" pitchFamily="18" charset="0"/>
              </a:rPr>
              <a:t>Resident Meeting #6</a:t>
            </a:r>
          </a:p>
          <a:p>
            <a:pPr>
              <a:spcBef>
                <a:spcPts val="2400"/>
              </a:spcBef>
            </a:pPr>
            <a:r>
              <a:rPr lang="en-US" sz="3400">
                <a:solidFill>
                  <a:schemeClr val="accent4">
                    <a:lumMod val="75000"/>
                  </a:schemeClr>
                </a:solidFill>
                <a:latin typeface="Franklin Gothic Medium Cond" panose="020B0606030402020204" pitchFamily="34" charset="0"/>
              </a:rPr>
              <a:t>	</a:t>
            </a:r>
            <a:br>
              <a:rPr lang="en-US" sz="3400">
                <a:solidFill>
                  <a:schemeClr val="accent4">
                    <a:lumMod val="75000"/>
                  </a:schemeClr>
                </a:solidFill>
                <a:latin typeface="Franklin Gothic Medium Cond" panose="020B0606030402020204" pitchFamily="34" charset="0"/>
              </a:rPr>
            </a:br>
            <a:r>
              <a:rPr lang="en-US" sz="3400">
                <a:solidFill>
                  <a:schemeClr val="accent4">
                    <a:lumMod val="75000"/>
                  </a:schemeClr>
                </a:solidFill>
                <a:latin typeface="Franklin Gothic Medium Cond" panose="020B0606030402020204" pitchFamily="34" charset="0"/>
              </a:rPr>
              <a:t>	Agenda</a:t>
            </a:r>
            <a:endParaRPr lang="en-US" sz="3400"/>
          </a:p>
        </p:txBody>
      </p:sp>
      <p:sp>
        <p:nvSpPr>
          <p:cNvPr id="29" name="Content Placeholder 28">
            <a:extLst>
              <a:ext uri="{FF2B5EF4-FFF2-40B4-BE49-F238E27FC236}">
                <a16:creationId xmlns:a16="http://schemas.microsoft.com/office/drawing/2014/main" id="{7A2B4D09-B47A-393B-D5BE-2103A63A326E}"/>
              </a:ext>
            </a:extLst>
          </p:cNvPr>
          <p:cNvSpPr>
            <a:spLocks noGrp="1"/>
          </p:cNvSpPr>
          <p:nvPr>
            <p:ph idx="1"/>
          </p:nvPr>
        </p:nvSpPr>
        <p:spPr>
          <a:xfrm>
            <a:off x="372408" y="2183540"/>
            <a:ext cx="7903232" cy="3384538"/>
          </a:xfrm>
        </p:spPr>
        <p:txBody>
          <a:bodyPr>
            <a:normAutofit/>
          </a:bodyPr>
          <a:lstStyle/>
          <a:p>
            <a:pPr marL="1027113" lvl="1" indent="-569913">
              <a:buAutoNum type="arabicPeriod"/>
              <a:defRPr/>
            </a:pPr>
            <a:r>
              <a:rPr lang="en-US" sz="2800" b="1" dirty="0">
                <a:solidFill>
                  <a:schemeClr val="accent4">
                    <a:lumMod val="75000"/>
                  </a:schemeClr>
                </a:solidFill>
                <a:latin typeface="Calibri Light" panose="020F0302020204030204"/>
                <a:cs typeface="Times New Roman" panose="02020603050405020304" pitchFamily="18" charset="0"/>
              </a:rPr>
              <a:t>Ownership &amp; Management Introduction</a:t>
            </a:r>
          </a:p>
          <a:p>
            <a:pPr marL="1027113" lvl="1" indent="-569913">
              <a:buFont typeface="Arial" panose="020B0604020202020204" pitchFamily="34" charset="0"/>
              <a:buAutoNum type="arabicPeriod"/>
              <a:defRPr/>
            </a:pPr>
            <a:r>
              <a:rPr lang="en-US" sz="2800" b="1" dirty="0">
                <a:solidFill>
                  <a:schemeClr val="accent4">
                    <a:lumMod val="75000"/>
                  </a:schemeClr>
                </a:solidFill>
                <a:latin typeface="Calibri Light" panose="020F0302020204030204"/>
                <a:cs typeface="Times New Roman" panose="02020603050405020304" pitchFamily="18" charset="0"/>
              </a:rPr>
              <a:t>Operations Update</a:t>
            </a:r>
          </a:p>
          <a:p>
            <a:pPr marL="1027113" lvl="1" indent="-569913">
              <a:buFont typeface="Arial" panose="020B0604020202020204" pitchFamily="34" charset="0"/>
              <a:buAutoNum type="arabicPeriod"/>
              <a:defRPr/>
            </a:pPr>
            <a:r>
              <a:rPr lang="en-US" sz="2800" b="1" dirty="0">
                <a:solidFill>
                  <a:schemeClr val="accent4">
                    <a:lumMod val="75000"/>
                  </a:schemeClr>
                </a:solidFill>
                <a:latin typeface="Calibri Light" panose="020F0302020204030204"/>
                <a:cs typeface="Times New Roman" panose="02020603050405020304" pitchFamily="18" charset="0"/>
              </a:rPr>
              <a:t>Rent Payments</a:t>
            </a:r>
          </a:p>
          <a:p>
            <a:pPr marL="1027113" lvl="1" indent="-569913">
              <a:buAutoNum type="arabicPeriod"/>
              <a:defRPr/>
            </a:pPr>
            <a:r>
              <a:rPr lang="en-US" sz="2800" b="1" dirty="0">
                <a:solidFill>
                  <a:schemeClr val="accent4">
                    <a:lumMod val="75000"/>
                  </a:schemeClr>
                </a:solidFill>
                <a:latin typeface="Calibri Light" panose="020F0302020204030204"/>
                <a:cs typeface="Times New Roman" panose="02020603050405020304" pitchFamily="18" charset="0"/>
              </a:rPr>
              <a:t>Compliance Update</a:t>
            </a:r>
          </a:p>
          <a:p>
            <a:pPr marL="1027113" lvl="1" indent="-569913">
              <a:buAutoNum type="arabicPeriod"/>
              <a:defRPr/>
            </a:pPr>
            <a:r>
              <a:rPr lang="en-US" sz="2800" b="1" dirty="0">
                <a:solidFill>
                  <a:schemeClr val="accent4">
                    <a:lumMod val="75000"/>
                  </a:schemeClr>
                </a:solidFill>
                <a:latin typeface="Calibri Light" panose="020F0302020204030204"/>
                <a:cs typeface="Times New Roman" panose="02020603050405020304" pitchFamily="18" charset="0"/>
              </a:rPr>
              <a:t>Parking</a:t>
            </a:r>
          </a:p>
          <a:p>
            <a:pPr marL="1027113" lvl="1" indent="-569913">
              <a:buAutoNum type="arabicPeriod"/>
              <a:defRPr/>
            </a:pPr>
            <a:r>
              <a:rPr lang="en-US" sz="2800" b="1" dirty="0">
                <a:solidFill>
                  <a:schemeClr val="accent4">
                    <a:lumMod val="75000"/>
                  </a:schemeClr>
                </a:solidFill>
                <a:latin typeface="Calibri Light" panose="020F0302020204030204"/>
                <a:cs typeface="Times New Roman" panose="02020603050405020304" pitchFamily="18" charset="0"/>
              </a:rPr>
              <a:t>Construction Update</a:t>
            </a:r>
          </a:p>
          <a:p>
            <a:pPr marL="1027113" lvl="1" indent="-569913">
              <a:buAutoNum type="arabicPeriod"/>
              <a:defRPr/>
            </a:pPr>
            <a:r>
              <a:rPr lang="en-US" sz="2800" b="1" dirty="0">
                <a:solidFill>
                  <a:schemeClr val="accent4">
                    <a:lumMod val="75000"/>
                  </a:schemeClr>
                </a:solidFill>
                <a:latin typeface="Calibri Light" panose="020F0302020204030204"/>
                <a:cs typeface="Times New Roman" panose="02020603050405020304" pitchFamily="18" charset="0"/>
              </a:rPr>
              <a:t>Next Steps</a:t>
            </a:r>
          </a:p>
          <a:p>
            <a:pPr marL="800100" lvl="1" indent="-342900">
              <a:buAutoNum type="arabicPeriod"/>
              <a:defRPr/>
            </a:pPr>
            <a:endParaRPr lang="en-US" sz="1600" dirty="0">
              <a:solidFill>
                <a:prstClr val="black"/>
              </a:solidFill>
              <a:latin typeface="Calibri Light" panose="020F0302020204030204"/>
              <a:cs typeface="Times New Roman" panose="02020603050405020304" pitchFamily="18" charset="0"/>
            </a:endParaRPr>
          </a:p>
          <a:p>
            <a:pPr marL="800100" lvl="1" indent="-342900">
              <a:buAutoNum type="arabicPeriod"/>
              <a:defRPr/>
            </a:pPr>
            <a:endParaRPr lang="en-US" sz="1600" dirty="0">
              <a:solidFill>
                <a:prstClr val="black"/>
              </a:solidFill>
              <a:latin typeface="Calibri Light" panose="020F0302020204030204"/>
              <a:cs typeface="Times New Roman" panose="02020603050405020304" pitchFamily="18" charset="0"/>
            </a:endParaRPr>
          </a:p>
        </p:txBody>
      </p:sp>
      <p:sp>
        <p:nvSpPr>
          <p:cNvPr id="2" name="Footer Placeholder 1">
            <a:extLst>
              <a:ext uri="{FF2B5EF4-FFF2-40B4-BE49-F238E27FC236}">
                <a16:creationId xmlns:a16="http://schemas.microsoft.com/office/drawing/2014/main" id="{860AE8FF-5A61-7BED-7281-48731D8A1C2B}"/>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3320606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F37D4-7F08-9B38-CD59-F861C2A2530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6B25B1-61E3-82F1-498C-4498A37343A0}"/>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20</a:t>
            </a:fld>
            <a:endParaRPr lang="en-US"/>
          </a:p>
        </p:txBody>
      </p:sp>
      <p:sp>
        <p:nvSpPr>
          <p:cNvPr id="21" name="TextBox 20">
            <a:extLst>
              <a:ext uri="{FF2B5EF4-FFF2-40B4-BE49-F238E27FC236}">
                <a16:creationId xmlns:a16="http://schemas.microsoft.com/office/drawing/2014/main" id="{C73B8D72-EA7B-1994-32DA-9BEEB4A9A399}"/>
              </a:ext>
            </a:extLst>
          </p:cNvPr>
          <p:cNvSpPr txBox="1"/>
          <p:nvPr/>
        </p:nvSpPr>
        <p:spPr>
          <a:xfrm>
            <a:off x="372408" y="251986"/>
            <a:ext cx="8554776" cy="615553"/>
          </a:xfrm>
          <a:prstGeom prst="rect">
            <a:avLst/>
          </a:prstGeom>
          <a:noFill/>
        </p:spPr>
        <p:txBody>
          <a:bodyPr wrap="square">
            <a:spAutoFit/>
          </a:bodyPr>
          <a:lstStyle/>
          <a:p>
            <a:r>
              <a:rPr lang="en-GB" sz="3400">
                <a:solidFill>
                  <a:schemeClr val="accent4">
                    <a:lumMod val="75000"/>
                  </a:schemeClr>
                </a:solidFill>
                <a:latin typeface="Franklin Gothic Medium Cond" panose="020B0606030402020204" pitchFamily="34" charset="0"/>
              </a:rPr>
              <a:t>Upcoming Compliance Initiatives</a:t>
            </a:r>
            <a:endParaRPr lang="en-US" sz="3400">
              <a:solidFill>
                <a:schemeClr val="accent4">
                  <a:lumMod val="75000"/>
                </a:schemeClr>
              </a:solidFill>
              <a:latin typeface="Franklin Gothic Medium Cond" panose="020B0606030402020204" pitchFamily="34" charset="0"/>
            </a:endParaRPr>
          </a:p>
        </p:txBody>
      </p:sp>
      <p:sp>
        <p:nvSpPr>
          <p:cNvPr id="2" name="Content Placeholder 28">
            <a:extLst>
              <a:ext uri="{FF2B5EF4-FFF2-40B4-BE49-F238E27FC236}">
                <a16:creationId xmlns:a16="http://schemas.microsoft.com/office/drawing/2014/main" id="{826EA889-0712-52B1-7F16-162ADE541A70}"/>
              </a:ext>
            </a:extLst>
          </p:cNvPr>
          <p:cNvSpPr>
            <a:spLocks noGrp="1"/>
          </p:cNvSpPr>
          <p:nvPr>
            <p:ph idx="1"/>
          </p:nvPr>
        </p:nvSpPr>
        <p:spPr>
          <a:xfrm>
            <a:off x="372408" y="1287380"/>
            <a:ext cx="8324119" cy="4148907"/>
          </a:xfrm>
        </p:spPr>
        <p:txBody>
          <a:bodyPr vert="horz" lIns="91440" tIns="45720" rIns="91440" bIns="45720" rtlCol="0" anchor="t">
            <a:noAutofit/>
          </a:bodyPr>
          <a:lstStyle/>
          <a:p>
            <a:pPr marL="461963" lvl="2" indent="-285750">
              <a:buFont typeface="Wingdings" panose="05000000000000000000" pitchFamily="2" charset="2"/>
              <a:buChar char="§"/>
              <a:defRPr/>
            </a:pPr>
            <a:r>
              <a:rPr lang="en-US" sz="2600" dirty="0">
                <a:solidFill>
                  <a:prstClr val="black"/>
                </a:solidFill>
                <a:latin typeface="Calibri Light" panose="020F0302020204030204"/>
                <a:cs typeface="Times New Roman"/>
              </a:rPr>
              <a:t>All residents in LIHTC units will need to self certify for 2024 and 2025</a:t>
            </a:r>
          </a:p>
          <a:p>
            <a:pPr marL="461963" lvl="2" indent="-285750">
              <a:buFont typeface="Wingdings" panose="05000000000000000000" pitchFamily="2" charset="2"/>
              <a:buChar char="§"/>
              <a:defRPr/>
            </a:pPr>
            <a:r>
              <a:rPr lang="en-US" sz="2600" dirty="0">
                <a:solidFill>
                  <a:prstClr val="black"/>
                </a:solidFill>
                <a:latin typeface="Calibri Light" panose="020F0302020204030204"/>
                <a:cs typeface="Times New Roman"/>
              </a:rPr>
              <a:t>Your specific package of documents will be delivered to your unit in the coming weeks. Please review and complete.</a:t>
            </a:r>
          </a:p>
          <a:p>
            <a:pPr marL="919163" lvl="3" indent="-285750">
              <a:buFont typeface="Wingdings" panose="05000000000000000000" pitchFamily="2" charset="2"/>
              <a:buChar char="§"/>
              <a:defRPr/>
            </a:pPr>
            <a:r>
              <a:rPr lang="en-US" sz="2600" dirty="0">
                <a:solidFill>
                  <a:prstClr val="black"/>
                </a:solidFill>
                <a:latin typeface="Calibri Light" panose="020F0302020204030204"/>
                <a:cs typeface="Times New Roman"/>
              </a:rPr>
              <a:t>Unlike prior certifications this process is simpler with less paperwork </a:t>
            </a:r>
          </a:p>
          <a:p>
            <a:pPr marL="919163" lvl="3" indent="-285750">
              <a:buFont typeface="Wingdings" panose="05000000000000000000" pitchFamily="2" charset="2"/>
              <a:buChar char="§"/>
              <a:defRPr/>
            </a:pPr>
            <a:r>
              <a:rPr lang="en-US" sz="2600" dirty="0">
                <a:solidFill>
                  <a:prstClr val="black"/>
                </a:solidFill>
                <a:latin typeface="Calibri Light" panose="020F0302020204030204"/>
                <a:cs typeface="Times New Roman"/>
              </a:rPr>
              <a:t>If you need assistance completing your compliance package reach out to the compliance team. </a:t>
            </a:r>
          </a:p>
          <a:p>
            <a:pPr marL="461963" lvl="2" indent="-285750">
              <a:buFont typeface="Wingdings" panose="05000000000000000000" pitchFamily="2" charset="2"/>
              <a:buChar char="§"/>
              <a:defRPr/>
            </a:pPr>
            <a:r>
              <a:rPr lang="en-US" sz="2600" dirty="0">
                <a:solidFill>
                  <a:prstClr val="black"/>
                </a:solidFill>
                <a:latin typeface="Calibri Light" panose="020F0302020204030204"/>
                <a:cs typeface="Times New Roman"/>
              </a:rPr>
              <a:t>Project Based Voucher registration</a:t>
            </a:r>
          </a:p>
        </p:txBody>
      </p:sp>
      <p:sp>
        <p:nvSpPr>
          <p:cNvPr id="4" name="Footer Placeholder 3">
            <a:extLst>
              <a:ext uri="{FF2B5EF4-FFF2-40B4-BE49-F238E27FC236}">
                <a16:creationId xmlns:a16="http://schemas.microsoft.com/office/drawing/2014/main" id="{862FB422-5639-5302-9A96-6FE872A2BF7E}"/>
              </a:ext>
            </a:extLst>
          </p:cNvPr>
          <p:cNvSpPr>
            <a:spLocks noGrp="1"/>
          </p:cNvSpPr>
          <p:nvPr>
            <p:ph type="ftr" sz="quarter" idx="11"/>
          </p:nvPr>
        </p:nvSpPr>
        <p:spPr/>
        <p:txBody>
          <a:bodyPr/>
          <a:lstStyle/>
          <a:p>
            <a:r>
              <a:rPr lang="en-GB"/>
              <a:t>www.lindenplazabk.com</a:t>
            </a:r>
            <a:endParaRPr lang="en-US"/>
          </a:p>
        </p:txBody>
      </p:sp>
      <p:sp>
        <p:nvSpPr>
          <p:cNvPr id="14" name="Content Placeholder 28">
            <a:extLst>
              <a:ext uri="{FF2B5EF4-FFF2-40B4-BE49-F238E27FC236}">
                <a16:creationId xmlns:a16="http://schemas.microsoft.com/office/drawing/2014/main" id="{CFF66CA3-6E05-1935-6AC3-42D503FD1AC9}"/>
              </a:ext>
            </a:extLst>
          </p:cNvPr>
          <p:cNvSpPr txBox="1">
            <a:spLocks/>
          </p:cNvSpPr>
          <p:nvPr/>
        </p:nvSpPr>
        <p:spPr>
          <a:xfrm>
            <a:off x="6410226" y="2879117"/>
            <a:ext cx="1809946" cy="6155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None/>
              <a:defRPr/>
            </a:pPr>
            <a:endParaRPr lang="en-GB" sz="2600" b="1">
              <a:solidFill>
                <a:prstClr val="black"/>
              </a:solidFill>
              <a:highlight>
                <a:srgbClr val="FFFF00"/>
              </a:highlight>
              <a:latin typeface="Calibri Light" panose="020F0302020204030204"/>
              <a:cs typeface="Times New Roman"/>
            </a:endParaRPr>
          </a:p>
        </p:txBody>
      </p:sp>
      <p:sp>
        <p:nvSpPr>
          <p:cNvPr id="12" name="Content Placeholder 28">
            <a:extLst>
              <a:ext uri="{FF2B5EF4-FFF2-40B4-BE49-F238E27FC236}">
                <a16:creationId xmlns:a16="http://schemas.microsoft.com/office/drawing/2014/main" id="{0720F520-0934-3706-D829-C7C5CACDF513}"/>
              </a:ext>
            </a:extLst>
          </p:cNvPr>
          <p:cNvSpPr txBox="1">
            <a:spLocks/>
          </p:cNvSpPr>
          <p:nvPr/>
        </p:nvSpPr>
        <p:spPr>
          <a:xfrm>
            <a:off x="6581677" y="2829199"/>
            <a:ext cx="1809946" cy="6155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None/>
              <a:defRPr/>
            </a:pPr>
            <a:endParaRPr lang="en-GB" sz="2600" b="1">
              <a:solidFill>
                <a:prstClr val="black"/>
              </a:solidFill>
              <a:highlight>
                <a:srgbClr val="FFFF00"/>
              </a:highlight>
              <a:latin typeface="Calibri Light" panose="020F0302020204030204"/>
              <a:cs typeface="Times New Roman"/>
            </a:endParaRPr>
          </a:p>
        </p:txBody>
      </p:sp>
    </p:spTree>
    <p:extLst>
      <p:ext uri="{BB962C8B-B14F-4D97-AF65-F5344CB8AC3E}">
        <p14:creationId xmlns:p14="http://schemas.microsoft.com/office/powerpoint/2010/main" val="1606888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A9F9A-BA93-14D8-0E79-1C16BE29BD2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0F21F3-E422-C31A-E6F1-A02DB5BDC173}"/>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21</a:t>
            </a:fld>
            <a:endParaRPr lang="en-US"/>
          </a:p>
        </p:txBody>
      </p:sp>
      <p:sp>
        <p:nvSpPr>
          <p:cNvPr id="29" name="Content Placeholder 28">
            <a:extLst>
              <a:ext uri="{FF2B5EF4-FFF2-40B4-BE49-F238E27FC236}">
                <a16:creationId xmlns:a16="http://schemas.microsoft.com/office/drawing/2014/main" id="{337AEF1F-50A0-795D-867E-A3F1CCC32C73}"/>
              </a:ext>
            </a:extLst>
          </p:cNvPr>
          <p:cNvSpPr>
            <a:spLocks noGrp="1"/>
          </p:cNvSpPr>
          <p:nvPr>
            <p:ph idx="1"/>
          </p:nvPr>
        </p:nvSpPr>
        <p:spPr>
          <a:xfrm>
            <a:off x="481009" y="2366600"/>
            <a:ext cx="6726036" cy="2234897"/>
          </a:xfrm>
        </p:spPr>
        <p:txBody>
          <a:bodyPr>
            <a:normAutofit/>
          </a:bodyPr>
          <a:lstStyle/>
          <a:p>
            <a:pPr marL="457200" lvl="1" indent="0">
              <a:buNone/>
              <a:defRPr/>
            </a:pPr>
            <a:endParaRPr lang="en-US" sz="1600">
              <a:solidFill>
                <a:prstClr val="black"/>
              </a:solidFill>
              <a:latin typeface="Calibri Light" panose="020F0302020204030204"/>
              <a:cs typeface="Times New Roman" panose="02020603050405020304" pitchFamily="18" charset="0"/>
            </a:endParaRPr>
          </a:p>
        </p:txBody>
      </p:sp>
      <p:sp>
        <p:nvSpPr>
          <p:cNvPr id="2" name="object 4">
            <a:extLst>
              <a:ext uri="{FF2B5EF4-FFF2-40B4-BE49-F238E27FC236}">
                <a16:creationId xmlns:a16="http://schemas.microsoft.com/office/drawing/2014/main" id="{3086B9E1-CF31-BFD6-13F5-83357111AB5C}"/>
              </a:ext>
            </a:extLst>
          </p:cNvPr>
          <p:cNvSpPr/>
          <p:nvPr/>
        </p:nvSpPr>
        <p:spPr>
          <a:xfrm>
            <a:off x="0" y="2366601"/>
            <a:ext cx="9144000" cy="1537580"/>
          </a:xfrm>
          <a:custGeom>
            <a:avLst/>
            <a:gdLst/>
            <a:ahLst/>
            <a:cxnLst/>
            <a:rect l="l" t="t" r="r" b="b"/>
            <a:pathLst>
              <a:path w="18284190" h="1628775">
                <a:moveTo>
                  <a:pt x="0" y="1628774"/>
                </a:moveTo>
                <a:lnTo>
                  <a:pt x="0" y="0"/>
                </a:lnTo>
                <a:lnTo>
                  <a:pt x="18283571" y="0"/>
                </a:lnTo>
                <a:lnTo>
                  <a:pt x="18283571" y="1628774"/>
                </a:lnTo>
                <a:lnTo>
                  <a:pt x="0" y="1628774"/>
                </a:lnTo>
                <a:close/>
              </a:path>
            </a:pathLst>
          </a:custGeom>
          <a:solidFill>
            <a:srgbClr val="001B41"/>
          </a:solidFill>
        </p:spPr>
        <p:txBody>
          <a:bodyPr wrap="square" lIns="0" tIns="0" rIns="0" bIns="0" rtlCol="0"/>
          <a:lstStyle/>
          <a:p>
            <a:endParaRPr/>
          </a:p>
        </p:txBody>
      </p:sp>
      <p:sp>
        <p:nvSpPr>
          <p:cNvPr id="4" name="object 5">
            <a:extLst>
              <a:ext uri="{FF2B5EF4-FFF2-40B4-BE49-F238E27FC236}">
                <a16:creationId xmlns:a16="http://schemas.microsoft.com/office/drawing/2014/main" id="{BE7E39D0-5D31-3DCD-E7F4-8405F9C6C1D2}"/>
              </a:ext>
            </a:extLst>
          </p:cNvPr>
          <p:cNvSpPr txBox="1">
            <a:spLocks noGrp="1"/>
          </p:cNvSpPr>
          <p:nvPr>
            <p:ph type="title"/>
          </p:nvPr>
        </p:nvSpPr>
        <p:spPr>
          <a:xfrm>
            <a:off x="123033" y="2790425"/>
            <a:ext cx="9144000" cy="689932"/>
          </a:xfrm>
          <a:prstGeom prst="rect">
            <a:avLst/>
          </a:prstGeom>
        </p:spPr>
        <p:txBody>
          <a:bodyPr vert="horz" wrap="square" lIns="0" tIns="12700" rIns="0" bIns="0" rtlCol="0">
            <a:spAutoFit/>
          </a:bodyPr>
          <a:lstStyle/>
          <a:p>
            <a:pPr marL="12700">
              <a:lnSpc>
                <a:spcPct val="100000"/>
              </a:lnSpc>
              <a:spcBef>
                <a:spcPts val="100"/>
              </a:spcBef>
            </a:pPr>
            <a:r>
              <a:rPr lang="en-US" b="1" spc="270" dirty="0">
                <a:solidFill>
                  <a:schemeClr val="bg1"/>
                </a:solidFill>
              </a:rPr>
              <a:t>5</a:t>
            </a:r>
            <a:r>
              <a:rPr b="1" spc="270" dirty="0">
                <a:solidFill>
                  <a:schemeClr val="bg1"/>
                </a:solidFill>
              </a:rPr>
              <a:t>:</a:t>
            </a:r>
            <a:r>
              <a:rPr b="1" spc="280" dirty="0">
                <a:solidFill>
                  <a:schemeClr val="bg1"/>
                </a:solidFill>
              </a:rPr>
              <a:t> </a:t>
            </a:r>
            <a:r>
              <a:rPr lang="en-GB" b="1" spc="280" dirty="0">
                <a:solidFill>
                  <a:schemeClr val="bg1"/>
                </a:solidFill>
              </a:rPr>
              <a:t>Parking</a:t>
            </a:r>
            <a:endParaRPr b="1" spc="170" dirty="0">
              <a:solidFill>
                <a:schemeClr val="bg1"/>
              </a:solidFill>
            </a:endParaRPr>
          </a:p>
        </p:txBody>
      </p:sp>
      <p:sp>
        <p:nvSpPr>
          <p:cNvPr id="5" name="Footer Placeholder 4">
            <a:extLst>
              <a:ext uri="{FF2B5EF4-FFF2-40B4-BE49-F238E27FC236}">
                <a16:creationId xmlns:a16="http://schemas.microsoft.com/office/drawing/2014/main" id="{61D98F1D-529F-BB99-ADDC-89DE2AC6749C}"/>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4211354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58CE9-7984-CD45-4AB3-6C408218608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75CCB6-D372-BDBB-E441-EFDD2F6AAB3B}"/>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22</a:t>
            </a:fld>
            <a:endParaRPr lang="en-US"/>
          </a:p>
        </p:txBody>
      </p:sp>
      <p:sp>
        <p:nvSpPr>
          <p:cNvPr id="21" name="TextBox 20">
            <a:extLst>
              <a:ext uri="{FF2B5EF4-FFF2-40B4-BE49-F238E27FC236}">
                <a16:creationId xmlns:a16="http://schemas.microsoft.com/office/drawing/2014/main" id="{F12D9DB7-C42F-577A-9EC6-16C75AA265A6}"/>
              </a:ext>
            </a:extLst>
          </p:cNvPr>
          <p:cNvSpPr txBox="1"/>
          <p:nvPr/>
        </p:nvSpPr>
        <p:spPr>
          <a:xfrm>
            <a:off x="409941" y="49331"/>
            <a:ext cx="8324119" cy="615553"/>
          </a:xfrm>
          <a:prstGeom prst="rect">
            <a:avLst/>
          </a:prstGeom>
          <a:noFill/>
        </p:spPr>
        <p:txBody>
          <a:bodyPr wrap="square">
            <a:spAutoFit/>
          </a:bodyPr>
          <a:lstStyle/>
          <a:p>
            <a:r>
              <a:rPr lang="en-US" sz="3400" dirty="0">
                <a:solidFill>
                  <a:schemeClr val="accent4">
                    <a:lumMod val="75000"/>
                  </a:schemeClr>
                </a:solidFill>
                <a:latin typeface="Franklin Gothic Medium Cond" panose="020B0606030402020204" pitchFamily="34" charset="0"/>
              </a:rPr>
              <a:t>Parking at Linden Plaza</a:t>
            </a:r>
            <a:endParaRPr lang="en-US" sz="3400" dirty="0"/>
          </a:p>
        </p:txBody>
      </p:sp>
      <p:sp>
        <p:nvSpPr>
          <p:cNvPr id="2" name="Footer Placeholder 1">
            <a:extLst>
              <a:ext uri="{FF2B5EF4-FFF2-40B4-BE49-F238E27FC236}">
                <a16:creationId xmlns:a16="http://schemas.microsoft.com/office/drawing/2014/main" id="{6E63521B-2C93-64E4-BCEB-487BD72A5B59}"/>
              </a:ext>
            </a:extLst>
          </p:cNvPr>
          <p:cNvSpPr>
            <a:spLocks noGrp="1"/>
          </p:cNvSpPr>
          <p:nvPr>
            <p:ph type="ftr" sz="quarter" idx="11"/>
          </p:nvPr>
        </p:nvSpPr>
        <p:spPr/>
        <p:txBody>
          <a:bodyPr/>
          <a:lstStyle/>
          <a:p>
            <a:r>
              <a:rPr lang="en-GB"/>
              <a:t>www.lindenplazabk.com</a:t>
            </a:r>
            <a:endParaRPr lang="en-US"/>
          </a:p>
        </p:txBody>
      </p:sp>
      <p:sp>
        <p:nvSpPr>
          <p:cNvPr id="6" name="TextBox 5">
            <a:extLst>
              <a:ext uri="{FF2B5EF4-FFF2-40B4-BE49-F238E27FC236}">
                <a16:creationId xmlns:a16="http://schemas.microsoft.com/office/drawing/2014/main" id="{683EE126-D8FA-2C2E-2095-967F5DC0B4DD}"/>
              </a:ext>
            </a:extLst>
          </p:cNvPr>
          <p:cNvSpPr txBox="1"/>
          <p:nvPr/>
        </p:nvSpPr>
        <p:spPr>
          <a:xfrm>
            <a:off x="190500" y="1116961"/>
            <a:ext cx="8543560" cy="5635389"/>
          </a:xfrm>
          <a:prstGeom prst="rect">
            <a:avLst/>
          </a:prstGeom>
          <a:noFill/>
        </p:spPr>
        <p:txBody>
          <a:bodyPr wrap="square">
            <a:spAutoFit/>
          </a:bodyPr>
          <a:lstStyle/>
          <a:p>
            <a:pPr marL="742950" lvl="1" indent="-285750" defTabSz="914400">
              <a:lnSpc>
                <a:spcPct val="90000"/>
              </a:lnSpc>
              <a:spcBef>
                <a:spcPts val="500"/>
              </a:spcBef>
              <a:buFont typeface="Wingdings" panose="05000000000000000000" pitchFamily="2" charset="2"/>
              <a:buChar char="§"/>
              <a:defRPr/>
            </a:pPr>
            <a:r>
              <a:rPr lang="en-US" sz="2800" dirty="0">
                <a:solidFill>
                  <a:prstClr val="black"/>
                </a:solidFill>
                <a:latin typeface="Calibri Light" panose="020F0302020204030204"/>
                <a:cs typeface="Times New Roman"/>
              </a:rPr>
              <a:t>LAZ Parking will be the parking garage operator</a:t>
            </a:r>
          </a:p>
          <a:p>
            <a:pPr marL="742950" lvl="1" indent="-285750" defTabSz="914400">
              <a:lnSpc>
                <a:spcPct val="90000"/>
              </a:lnSpc>
              <a:spcBef>
                <a:spcPts val="500"/>
              </a:spcBef>
              <a:buFont typeface="Wingdings" panose="05000000000000000000" pitchFamily="2" charset="2"/>
              <a:buChar char="§"/>
              <a:defRPr/>
            </a:pPr>
            <a:r>
              <a:rPr lang="en-US" sz="2800" dirty="0">
                <a:solidFill>
                  <a:prstClr val="black"/>
                </a:solidFill>
                <a:latin typeface="Calibri Light" panose="020F0302020204030204"/>
                <a:cs typeface="Times New Roman"/>
              </a:rPr>
              <a:t>Priority parking at Linden Plaza is for </a:t>
            </a:r>
            <a:r>
              <a:rPr lang="en-US" sz="2800" b="1" dirty="0">
                <a:solidFill>
                  <a:prstClr val="black"/>
                </a:solidFill>
                <a:latin typeface="Calibri Light" panose="020F0302020204030204"/>
                <a:cs typeface="Times New Roman"/>
              </a:rPr>
              <a:t>Linden Plaza residents. </a:t>
            </a:r>
            <a:r>
              <a:rPr lang="en-US" sz="2800" dirty="0">
                <a:solidFill>
                  <a:prstClr val="black"/>
                </a:solidFill>
                <a:latin typeface="Calibri Light" panose="020F0302020204030204"/>
                <a:cs typeface="Times New Roman"/>
              </a:rPr>
              <a:t>Beginning in April, any parked car that is not registered with management will be towed.</a:t>
            </a:r>
          </a:p>
          <a:p>
            <a:pPr marL="742950" lvl="1" indent="-285750" defTabSz="914400">
              <a:lnSpc>
                <a:spcPct val="90000"/>
              </a:lnSpc>
              <a:spcBef>
                <a:spcPts val="500"/>
              </a:spcBef>
              <a:buFont typeface="Wingdings" panose="05000000000000000000" pitchFamily="2" charset="2"/>
              <a:buChar char="§"/>
              <a:defRPr/>
            </a:pPr>
            <a:r>
              <a:rPr lang="en-US" sz="2800" dirty="0">
                <a:solidFill>
                  <a:prstClr val="black"/>
                </a:solidFill>
                <a:latin typeface="Calibri Light" panose="020F0302020204030204"/>
                <a:cs typeface="Times New Roman"/>
              </a:rPr>
              <a:t>To apply for parking please reach out to </a:t>
            </a:r>
            <a:r>
              <a:rPr lang="en-US" sz="2800" dirty="0">
                <a:solidFill>
                  <a:prstClr val="black"/>
                </a:solidFill>
                <a:latin typeface="Calibri Light" panose="020F0302020204030204"/>
                <a:cs typeface="Times New Roman"/>
                <a:hlinkClick r:id="rId2"/>
              </a:rPr>
              <a:t>LindenPlaza@LAZParking.com</a:t>
            </a:r>
            <a:r>
              <a:rPr lang="en-US" sz="2800" dirty="0">
                <a:solidFill>
                  <a:prstClr val="black"/>
                </a:solidFill>
                <a:latin typeface="Calibri Light" panose="020F0302020204030204"/>
                <a:cs typeface="Times New Roman"/>
              </a:rPr>
              <a:t> or 646-908-2230. Applicants will need to have:</a:t>
            </a:r>
          </a:p>
          <a:p>
            <a:pPr marL="1200150" lvl="2" indent="-285750" defTabSz="914400">
              <a:lnSpc>
                <a:spcPct val="90000"/>
              </a:lnSpc>
              <a:spcBef>
                <a:spcPts val="500"/>
              </a:spcBef>
              <a:buFont typeface="Wingdings" panose="05000000000000000000" pitchFamily="2" charset="2"/>
              <a:buChar char="§"/>
              <a:defRPr/>
            </a:pPr>
            <a:r>
              <a:rPr lang="en-US" sz="2800" dirty="0">
                <a:solidFill>
                  <a:prstClr val="black"/>
                </a:solidFill>
                <a:latin typeface="Calibri Light" panose="020F0302020204030204"/>
                <a:cs typeface="Times New Roman"/>
              </a:rPr>
              <a:t>A valid photo ID with a Linden Plaza address</a:t>
            </a:r>
          </a:p>
          <a:p>
            <a:pPr marL="1200150" lvl="2" indent="-285750" defTabSz="914400">
              <a:lnSpc>
                <a:spcPct val="90000"/>
              </a:lnSpc>
              <a:spcBef>
                <a:spcPts val="500"/>
              </a:spcBef>
              <a:buFont typeface="Wingdings" panose="05000000000000000000" pitchFamily="2" charset="2"/>
              <a:buChar char="§"/>
              <a:defRPr/>
            </a:pPr>
            <a:r>
              <a:rPr lang="en-US" sz="2800" dirty="0">
                <a:solidFill>
                  <a:prstClr val="black"/>
                </a:solidFill>
                <a:latin typeface="Calibri Light" panose="020F0302020204030204"/>
                <a:cs typeface="Times New Roman"/>
              </a:rPr>
              <a:t>Updated vehicle registration with Linden Plaza Address</a:t>
            </a:r>
          </a:p>
          <a:p>
            <a:pPr marL="1200150" lvl="2" indent="-285750" defTabSz="914400">
              <a:lnSpc>
                <a:spcPct val="90000"/>
              </a:lnSpc>
              <a:spcBef>
                <a:spcPts val="500"/>
              </a:spcBef>
              <a:buFont typeface="Wingdings" panose="05000000000000000000" pitchFamily="2" charset="2"/>
              <a:buChar char="§"/>
              <a:defRPr/>
            </a:pPr>
            <a:r>
              <a:rPr lang="en-US" sz="2800" dirty="0">
                <a:solidFill>
                  <a:prstClr val="black"/>
                </a:solidFill>
                <a:latin typeface="Calibri Light" panose="020F0302020204030204"/>
                <a:cs typeface="Times New Roman"/>
              </a:rPr>
              <a:t>Vehicle Insurance</a:t>
            </a:r>
          </a:p>
          <a:p>
            <a:pPr marL="742950" lvl="1" indent="-285750" defTabSz="914400">
              <a:lnSpc>
                <a:spcPct val="90000"/>
              </a:lnSpc>
              <a:spcBef>
                <a:spcPts val="500"/>
              </a:spcBef>
              <a:buFont typeface="Wingdings" panose="05000000000000000000" pitchFamily="2" charset="2"/>
              <a:buChar char="§"/>
              <a:defRPr/>
            </a:pPr>
            <a:endParaRPr lang="en-US" sz="3000" b="1" dirty="0">
              <a:solidFill>
                <a:prstClr val="black"/>
              </a:solidFill>
              <a:latin typeface="Calibri Light" panose="020F0302020204030204"/>
              <a:cs typeface="Times New Roman"/>
            </a:endParaRPr>
          </a:p>
          <a:p>
            <a:pPr marR="0" lvl="0" algn="l" defTabSz="570586" rtl="0" eaLnBrk="1" fontAlgn="auto" latinLnBrk="0" hangingPunct="1">
              <a:lnSpc>
                <a:spcPct val="100000"/>
              </a:lnSpc>
              <a:spcBef>
                <a:spcPts val="600"/>
              </a:spcBef>
              <a:spcAft>
                <a:spcPts val="0"/>
              </a:spcAft>
              <a:buClrTx/>
              <a:buSzTx/>
              <a:tabLst/>
              <a:defRPr/>
            </a:pPr>
            <a:endParaRPr kumimoji="0" lang="en-US" sz="2600" b="0" i="0" u="none" strike="noStrike" kern="1200" cap="none" spc="-3" normalizeH="0" baseline="0" noProof="0" dirty="0">
              <a:ln>
                <a:noFill/>
              </a:ln>
              <a:effectLst/>
              <a:uLnTx/>
              <a:uFillTx/>
              <a:latin typeface="+mj-lt"/>
              <a:ea typeface="+mn-ea"/>
              <a:cs typeface="Arial" panose="020B0604020202020204" pitchFamily="34" charset="0"/>
            </a:endParaRPr>
          </a:p>
        </p:txBody>
      </p:sp>
    </p:spTree>
    <p:extLst>
      <p:ext uri="{BB962C8B-B14F-4D97-AF65-F5344CB8AC3E}">
        <p14:creationId xmlns:p14="http://schemas.microsoft.com/office/powerpoint/2010/main" val="2306486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E111C-3200-B074-DAD6-FA7A568A975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C590E4-3D68-AB81-D764-03C19D95FAD9}"/>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23</a:t>
            </a:fld>
            <a:endParaRPr lang="en-US"/>
          </a:p>
        </p:txBody>
      </p:sp>
      <p:sp>
        <p:nvSpPr>
          <p:cNvPr id="21" name="TextBox 20">
            <a:extLst>
              <a:ext uri="{FF2B5EF4-FFF2-40B4-BE49-F238E27FC236}">
                <a16:creationId xmlns:a16="http://schemas.microsoft.com/office/drawing/2014/main" id="{74779073-B04C-3BC8-47F3-989D66C817E4}"/>
              </a:ext>
            </a:extLst>
          </p:cNvPr>
          <p:cNvSpPr txBox="1"/>
          <p:nvPr/>
        </p:nvSpPr>
        <p:spPr>
          <a:xfrm>
            <a:off x="409941" y="49331"/>
            <a:ext cx="8324119" cy="615553"/>
          </a:xfrm>
          <a:prstGeom prst="rect">
            <a:avLst/>
          </a:prstGeom>
          <a:noFill/>
        </p:spPr>
        <p:txBody>
          <a:bodyPr wrap="square">
            <a:spAutoFit/>
          </a:bodyPr>
          <a:lstStyle/>
          <a:p>
            <a:r>
              <a:rPr lang="en-US" sz="3400">
                <a:solidFill>
                  <a:schemeClr val="accent4">
                    <a:lumMod val="75000"/>
                  </a:schemeClr>
                </a:solidFill>
                <a:latin typeface="Franklin Gothic Medium Cond" panose="020B0606030402020204" pitchFamily="34" charset="0"/>
              </a:rPr>
              <a:t>Temporary Parking Lot Closures </a:t>
            </a:r>
            <a:endParaRPr lang="en-US" sz="3400"/>
          </a:p>
        </p:txBody>
      </p:sp>
      <p:sp>
        <p:nvSpPr>
          <p:cNvPr id="2" name="Footer Placeholder 1">
            <a:extLst>
              <a:ext uri="{FF2B5EF4-FFF2-40B4-BE49-F238E27FC236}">
                <a16:creationId xmlns:a16="http://schemas.microsoft.com/office/drawing/2014/main" id="{968190E1-9BD0-CC81-1AE7-E43EF97B5ECC}"/>
              </a:ext>
            </a:extLst>
          </p:cNvPr>
          <p:cNvSpPr>
            <a:spLocks noGrp="1"/>
          </p:cNvSpPr>
          <p:nvPr>
            <p:ph type="ftr" sz="quarter" idx="11"/>
          </p:nvPr>
        </p:nvSpPr>
        <p:spPr/>
        <p:txBody>
          <a:bodyPr/>
          <a:lstStyle/>
          <a:p>
            <a:r>
              <a:rPr lang="en-GB"/>
              <a:t>www.lindenplazabk.com</a:t>
            </a:r>
            <a:endParaRPr lang="en-US"/>
          </a:p>
        </p:txBody>
      </p:sp>
      <p:sp>
        <p:nvSpPr>
          <p:cNvPr id="6" name="TextBox 5">
            <a:extLst>
              <a:ext uri="{FF2B5EF4-FFF2-40B4-BE49-F238E27FC236}">
                <a16:creationId xmlns:a16="http://schemas.microsoft.com/office/drawing/2014/main" id="{1BB2C07D-3422-6CF7-570B-A821D3BAB870}"/>
              </a:ext>
            </a:extLst>
          </p:cNvPr>
          <p:cNvSpPr txBox="1"/>
          <p:nvPr/>
        </p:nvSpPr>
        <p:spPr>
          <a:xfrm>
            <a:off x="190500" y="1116961"/>
            <a:ext cx="8543560" cy="3965701"/>
          </a:xfrm>
          <a:prstGeom prst="rect">
            <a:avLst/>
          </a:prstGeom>
          <a:noFill/>
        </p:spPr>
        <p:txBody>
          <a:bodyPr wrap="square">
            <a:spAutoFit/>
          </a:bodyPr>
          <a:lstStyle/>
          <a:p>
            <a:pPr marL="742950" lvl="1" indent="-285750" defTabSz="914400">
              <a:lnSpc>
                <a:spcPct val="90000"/>
              </a:lnSpc>
              <a:spcBef>
                <a:spcPts val="500"/>
              </a:spcBef>
              <a:spcAft>
                <a:spcPts val="1200"/>
              </a:spcAft>
              <a:buFont typeface="Wingdings" panose="05000000000000000000" pitchFamily="2" charset="2"/>
              <a:buChar char="§"/>
              <a:defRPr/>
            </a:pPr>
            <a:r>
              <a:rPr lang="en-US" sz="2800" dirty="0">
                <a:solidFill>
                  <a:prstClr val="black"/>
                </a:solidFill>
                <a:latin typeface="Calibri Light" panose="020F0302020204030204"/>
                <a:cs typeface="Times New Roman"/>
              </a:rPr>
              <a:t>During construction, there will be lots that are closed for critical repairs, starting with the L-shaped Lot #5</a:t>
            </a:r>
          </a:p>
          <a:p>
            <a:pPr marL="742950" lvl="1" indent="-285750" defTabSz="914400">
              <a:lnSpc>
                <a:spcPct val="90000"/>
              </a:lnSpc>
              <a:spcBef>
                <a:spcPts val="500"/>
              </a:spcBef>
              <a:spcAft>
                <a:spcPts val="1200"/>
              </a:spcAft>
              <a:buFont typeface="Wingdings" panose="05000000000000000000" pitchFamily="2" charset="2"/>
              <a:buChar char="§"/>
              <a:defRPr/>
            </a:pPr>
            <a:r>
              <a:rPr lang="en-US" sz="2800" dirty="0">
                <a:solidFill>
                  <a:prstClr val="black"/>
                </a:solidFill>
                <a:latin typeface="Calibri Light" panose="020F0302020204030204"/>
                <a:cs typeface="Times New Roman"/>
              </a:rPr>
              <a:t>Alternative parking will be provided to residents on a first come first served basis. </a:t>
            </a:r>
          </a:p>
          <a:p>
            <a:pPr marL="742950" lvl="1" indent="-285750" defTabSz="914400">
              <a:lnSpc>
                <a:spcPct val="90000"/>
              </a:lnSpc>
              <a:spcBef>
                <a:spcPts val="500"/>
              </a:spcBef>
              <a:spcAft>
                <a:spcPts val="1200"/>
              </a:spcAft>
              <a:buFont typeface="Wingdings" panose="05000000000000000000" pitchFamily="2" charset="2"/>
              <a:buChar char="§"/>
              <a:defRPr/>
            </a:pPr>
            <a:r>
              <a:rPr lang="en-US" sz="2800" b="1" dirty="0">
                <a:solidFill>
                  <a:prstClr val="black"/>
                </a:solidFill>
                <a:latin typeface="Calibri Light" panose="020F0302020204030204"/>
                <a:cs typeface="Times New Roman"/>
              </a:rPr>
              <a:t>Lot 5 (the lot in front of 675 Lincoln Avenue) will be closed starting on April 10</a:t>
            </a:r>
            <a:r>
              <a:rPr lang="en-US" sz="2800" b="1" baseline="30000" dirty="0">
                <a:solidFill>
                  <a:prstClr val="black"/>
                </a:solidFill>
                <a:latin typeface="Calibri Light" panose="020F0302020204030204"/>
                <a:cs typeface="Times New Roman"/>
              </a:rPr>
              <a:t>th</a:t>
            </a:r>
            <a:endParaRPr lang="en-US" sz="2800" b="1" dirty="0">
              <a:solidFill>
                <a:prstClr val="black"/>
              </a:solidFill>
              <a:latin typeface="Calibri Light" panose="020F0302020204030204"/>
              <a:cs typeface="Times New Roman"/>
            </a:endParaRPr>
          </a:p>
          <a:p>
            <a:pPr marL="742950" lvl="1" indent="-285750" defTabSz="914400">
              <a:lnSpc>
                <a:spcPct val="90000"/>
              </a:lnSpc>
              <a:spcBef>
                <a:spcPts val="500"/>
              </a:spcBef>
              <a:buFont typeface="Wingdings" panose="05000000000000000000" pitchFamily="2" charset="2"/>
              <a:buChar char="§"/>
              <a:defRPr/>
            </a:pPr>
            <a:endParaRPr lang="en-US" sz="3000" b="1" dirty="0">
              <a:solidFill>
                <a:prstClr val="black"/>
              </a:solidFill>
              <a:latin typeface="Calibri Light" panose="020F0302020204030204"/>
              <a:cs typeface="Times New Roman"/>
            </a:endParaRPr>
          </a:p>
          <a:p>
            <a:pPr marR="0" lvl="0" algn="l" defTabSz="570586" rtl="0" eaLnBrk="1" fontAlgn="auto" latinLnBrk="0" hangingPunct="1">
              <a:lnSpc>
                <a:spcPct val="100000"/>
              </a:lnSpc>
              <a:spcBef>
                <a:spcPts val="600"/>
              </a:spcBef>
              <a:spcAft>
                <a:spcPts val="0"/>
              </a:spcAft>
              <a:buClrTx/>
              <a:buSzTx/>
              <a:tabLst/>
              <a:defRPr/>
            </a:pPr>
            <a:endParaRPr kumimoji="0" lang="en-US" sz="2600" b="0" i="0" u="none" strike="noStrike" kern="1200" cap="none" spc="-3" normalizeH="0" baseline="0" noProof="0" dirty="0">
              <a:ln>
                <a:noFill/>
              </a:ln>
              <a:effectLst/>
              <a:uLnTx/>
              <a:uFillTx/>
              <a:latin typeface="+mj-lt"/>
              <a:ea typeface="+mn-ea"/>
              <a:cs typeface="Arial" panose="020B0604020202020204" pitchFamily="34" charset="0"/>
            </a:endParaRPr>
          </a:p>
        </p:txBody>
      </p:sp>
    </p:spTree>
    <p:extLst>
      <p:ext uri="{BB962C8B-B14F-4D97-AF65-F5344CB8AC3E}">
        <p14:creationId xmlns:p14="http://schemas.microsoft.com/office/powerpoint/2010/main" val="3315727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E56FB-3145-D3F7-4BE5-0B280C66FF0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B2F8C7-AB41-5D92-5842-627F69B8E72A}"/>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24</a:t>
            </a:fld>
            <a:endParaRPr lang="en-US"/>
          </a:p>
        </p:txBody>
      </p:sp>
      <p:sp>
        <p:nvSpPr>
          <p:cNvPr id="29" name="Content Placeholder 28">
            <a:extLst>
              <a:ext uri="{FF2B5EF4-FFF2-40B4-BE49-F238E27FC236}">
                <a16:creationId xmlns:a16="http://schemas.microsoft.com/office/drawing/2014/main" id="{74B46036-A7DD-46E8-ED49-0E14CBB76200}"/>
              </a:ext>
            </a:extLst>
          </p:cNvPr>
          <p:cNvSpPr>
            <a:spLocks noGrp="1"/>
          </p:cNvSpPr>
          <p:nvPr>
            <p:ph idx="1"/>
          </p:nvPr>
        </p:nvSpPr>
        <p:spPr>
          <a:xfrm>
            <a:off x="481009" y="2366600"/>
            <a:ext cx="6726036" cy="2234897"/>
          </a:xfrm>
        </p:spPr>
        <p:txBody>
          <a:bodyPr>
            <a:normAutofit/>
          </a:bodyPr>
          <a:lstStyle/>
          <a:p>
            <a:pPr marL="457200" lvl="1" indent="0">
              <a:buNone/>
              <a:defRPr/>
            </a:pPr>
            <a:endParaRPr lang="en-US" sz="1600">
              <a:solidFill>
                <a:prstClr val="black"/>
              </a:solidFill>
              <a:latin typeface="Calibri Light" panose="020F0302020204030204"/>
              <a:cs typeface="Times New Roman" panose="02020603050405020304" pitchFamily="18" charset="0"/>
            </a:endParaRPr>
          </a:p>
        </p:txBody>
      </p:sp>
      <p:sp>
        <p:nvSpPr>
          <p:cNvPr id="2" name="object 4">
            <a:extLst>
              <a:ext uri="{FF2B5EF4-FFF2-40B4-BE49-F238E27FC236}">
                <a16:creationId xmlns:a16="http://schemas.microsoft.com/office/drawing/2014/main" id="{6F9E7539-B605-444A-EDE0-D793536B1A4E}"/>
              </a:ext>
            </a:extLst>
          </p:cNvPr>
          <p:cNvSpPr/>
          <p:nvPr/>
        </p:nvSpPr>
        <p:spPr>
          <a:xfrm>
            <a:off x="0" y="2366601"/>
            <a:ext cx="9144000" cy="1537580"/>
          </a:xfrm>
          <a:custGeom>
            <a:avLst/>
            <a:gdLst/>
            <a:ahLst/>
            <a:cxnLst/>
            <a:rect l="l" t="t" r="r" b="b"/>
            <a:pathLst>
              <a:path w="18284190" h="1628775">
                <a:moveTo>
                  <a:pt x="0" y="1628774"/>
                </a:moveTo>
                <a:lnTo>
                  <a:pt x="0" y="0"/>
                </a:lnTo>
                <a:lnTo>
                  <a:pt x="18283571" y="0"/>
                </a:lnTo>
                <a:lnTo>
                  <a:pt x="18283571" y="1628774"/>
                </a:lnTo>
                <a:lnTo>
                  <a:pt x="0" y="1628774"/>
                </a:lnTo>
                <a:close/>
              </a:path>
            </a:pathLst>
          </a:custGeom>
          <a:solidFill>
            <a:srgbClr val="001B41"/>
          </a:solidFill>
        </p:spPr>
        <p:txBody>
          <a:bodyPr wrap="square" lIns="0" tIns="0" rIns="0" bIns="0" rtlCol="0"/>
          <a:lstStyle/>
          <a:p>
            <a:endParaRPr/>
          </a:p>
        </p:txBody>
      </p:sp>
      <p:sp>
        <p:nvSpPr>
          <p:cNvPr id="4" name="object 5">
            <a:extLst>
              <a:ext uri="{FF2B5EF4-FFF2-40B4-BE49-F238E27FC236}">
                <a16:creationId xmlns:a16="http://schemas.microsoft.com/office/drawing/2014/main" id="{6D0C96F5-B2AA-B7E6-E516-E599F30945AB}"/>
              </a:ext>
            </a:extLst>
          </p:cNvPr>
          <p:cNvSpPr txBox="1">
            <a:spLocks noGrp="1"/>
          </p:cNvSpPr>
          <p:nvPr>
            <p:ph type="title"/>
          </p:nvPr>
        </p:nvSpPr>
        <p:spPr>
          <a:xfrm>
            <a:off x="123033" y="2790425"/>
            <a:ext cx="9144000" cy="689932"/>
          </a:xfrm>
          <a:prstGeom prst="rect">
            <a:avLst/>
          </a:prstGeom>
        </p:spPr>
        <p:txBody>
          <a:bodyPr vert="horz" wrap="square" lIns="0" tIns="12700" rIns="0" bIns="0" rtlCol="0">
            <a:spAutoFit/>
          </a:bodyPr>
          <a:lstStyle/>
          <a:p>
            <a:pPr marL="12700">
              <a:lnSpc>
                <a:spcPct val="100000"/>
              </a:lnSpc>
              <a:spcBef>
                <a:spcPts val="100"/>
              </a:spcBef>
            </a:pPr>
            <a:r>
              <a:rPr lang="en-US" b="1" spc="270" dirty="0">
                <a:solidFill>
                  <a:schemeClr val="bg1"/>
                </a:solidFill>
              </a:rPr>
              <a:t>6</a:t>
            </a:r>
            <a:r>
              <a:rPr b="1" spc="270" dirty="0">
                <a:solidFill>
                  <a:schemeClr val="bg1"/>
                </a:solidFill>
              </a:rPr>
              <a:t>:</a:t>
            </a:r>
            <a:r>
              <a:rPr b="1" spc="280" dirty="0">
                <a:solidFill>
                  <a:schemeClr val="bg1"/>
                </a:solidFill>
              </a:rPr>
              <a:t> </a:t>
            </a:r>
            <a:r>
              <a:rPr lang="en-GB" b="1" spc="280" dirty="0">
                <a:solidFill>
                  <a:schemeClr val="bg1"/>
                </a:solidFill>
              </a:rPr>
              <a:t>Construction Update</a:t>
            </a:r>
            <a:endParaRPr b="1" spc="170" dirty="0">
              <a:solidFill>
                <a:schemeClr val="bg1"/>
              </a:solidFill>
            </a:endParaRPr>
          </a:p>
        </p:txBody>
      </p:sp>
      <p:sp>
        <p:nvSpPr>
          <p:cNvPr id="5" name="Footer Placeholder 4">
            <a:extLst>
              <a:ext uri="{FF2B5EF4-FFF2-40B4-BE49-F238E27FC236}">
                <a16:creationId xmlns:a16="http://schemas.microsoft.com/office/drawing/2014/main" id="{0CA56CAD-BC1E-F7F9-C959-03C25D136FAD}"/>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2689754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91" y="63637"/>
            <a:ext cx="8465392" cy="894198"/>
          </a:xfrm>
        </p:spPr>
        <p:txBody>
          <a:bodyPr>
            <a:normAutofit/>
          </a:bodyPr>
          <a:lstStyle/>
          <a:p>
            <a:r>
              <a:rPr lang="en-US" sz="3400">
                <a:solidFill>
                  <a:schemeClr val="accent4">
                    <a:lumMod val="75000"/>
                  </a:schemeClr>
                </a:solidFill>
                <a:latin typeface="Franklin Gothic Medium Cond" panose="020B0606030402020204" pitchFamily="34" charset="0"/>
              </a:rPr>
              <a:t>Renovations: Proposed Scope of Work</a:t>
            </a:r>
          </a:p>
        </p:txBody>
      </p:sp>
      <p:sp>
        <p:nvSpPr>
          <p:cNvPr id="19" name="Content Placeholder 2"/>
          <p:cNvSpPr>
            <a:spLocks noGrp="1"/>
          </p:cNvSpPr>
          <p:nvPr>
            <p:ph sz="half" idx="1"/>
          </p:nvPr>
        </p:nvSpPr>
        <p:spPr>
          <a:xfrm>
            <a:off x="628650" y="1401079"/>
            <a:ext cx="3886200" cy="4351338"/>
          </a:xfrm>
        </p:spPr>
        <p:txBody>
          <a:bodyPr>
            <a:normAutofit/>
          </a:bodyPr>
          <a:lstStyle/>
          <a:p>
            <a:pPr marL="742950" lvl="1" indent="-285750">
              <a:buFont typeface="Wingdings" panose="05000000000000000000" pitchFamily="2" charset="2"/>
              <a:buChar char="§"/>
            </a:pPr>
            <a:endParaRPr lang="en-US" sz="1600">
              <a:latin typeface="+mj-lt"/>
            </a:endParaRPr>
          </a:p>
          <a:p>
            <a:pPr marL="0" indent="0">
              <a:buNone/>
            </a:pPr>
            <a:endParaRPr lang="en-US" sz="1600">
              <a:latin typeface="+mj-lt"/>
            </a:endParaRPr>
          </a:p>
          <a:p>
            <a:pPr marL="285750" indent="-285750">
              <a:buFont typeface="Wingdings" panose="05000000000000000000" pitchFamily="2" charset="2"/>
              <a:buChar char="§"/>
            </a:pPr>
            <a:endParaRPr lang="en-US" sz="1600">
              <a:latin typeface="+mj-lt"/>
            </a:endParaRPr>
          </a:p>
        </p:txBody>
      </p:sp>
      <p:sp>
        <p:nvSpPr>
          <p:cNvPr id="3" name="Content Placeholder 2">
            <a:extLst>
              <a:ext uri="{FF2B5EF4-FFF2-40B4-BE49-F238E27FC236}">
                <a16:creationId xmlns:a16="http://schemas.microsoft.com/office/drawing/2014/main" id="{05955B38-F587-43C0-8B51-527ED12D4FE4}"/>
              </a:ext>
            </a:extLst>
          </p:cNvPr>
          <p:cNvSpPr>
            <a:spLocks noGrp="1"/>
          </p:cNvSpPr>
          <p:nvPr>
            <p:ph sz="half" idx="2"/>
          </p:nvPr>
        </p:nvSpPr>
        <p:spPr>
          <a:xfrm>
            <a:off x="525991" y="840584"/>
            <a:ext cx="4589278" cy="5563731"/>
          </a:xfrm>
        </p:spPr>
        <p:txBody>
          <a:bodyPr>
            <a:noAutofit/>
          </a:bodyPr>
          <a:lstStyle/>
          <a:p>
            <a:pPr marL="0" marR="0" lvl="0" indent="0">
              <a:spcBef>
                <a:spcPts val="600"/>
              </a:spcBef>
              <a:spcAft>
                <a:spcPts val="0"/>
              </a:spcAft>
              <a:buNone/>
            </a:pPr>
            <a:r>
              <a:rPr lang="en-US" sz="2200" b="1">
                <a:effectLst/>
                <a:latin typeface="Calibri Light" panose="020F0302020204030204" pitchFamily="34" charset="0"/>
                <a:ea typeface="Calibri Light" panose="020F0302020204030204" pitchFamily="34" charset="0"/>
                <a:cs typeface="Calibri Light" panose="020F0302020204030204" pitchFamily="34" charset="0"/>
              </a:rPr>
              <a:t>Comprehensive scope of work will provide long-lasting cures to decades-old conditions</a:t>
            </a:r>
          </a:p>
          <a:p>
            <a:pPr marR="0" lvl="0">
              <a:spcBef>
                <a:spcPts val="600"/>
              </a:spcBef>
              <a:spcAft>
                <a:spcPts val="0"/>
              </a:spcAft>
              <a:buFont typeface="Wingdings" panose="05000000000000000000" pitchFamily="2" charset="2"/>
              <a:buChar char="§"/>
            </a:pPr>
            <a:r>
              <a:rPr lang="en-US" sz="2000" b="1">
                <a:effectLst/>
                <a:latin typeface="Calibri Light" panose="020F0302020204030204" pitchFamily="34" charset="0"/>
                <a:ea typeface="Calibri Light" panose="020F0302020204030204" pitchFamily="34" charset="0"/>
                <a:cs typeface="Calibri Light" panose="020F0302020204030204" pitchFamily="34" charset="0"/>
              </a:rPr>
              <a:t>In-unit renovations:</a:t>
            </a:r>
            <a:r>
              <a:rPr lang="en-US" sz="2000">
                <a:effectLst/>
                <a:latin typeface="Calibri Light" panose="020F0302020204030204" pitchFamily="34" charset="0"/>
                <a:ea typeface="Calibri Light" panose="020F0302020204030204" pitchFamily="34" charset="0"/>
                <a:cs typeface="Calibri Light" panose="020F0302020204030204" pitchFamily="34" charset="0"/>
              </a:rPr>
              <a:t> New Kitchen, New Bathroom, New Flooring, and Painting</a:t>
            </a:r>
          </a:p>
          <a:p>
            <a:pPr marR="0" lvl="0">
              <a:spcBef>
                <a:spcPts val="600"/>
              </a:spcBef>
              <a:spcAft>
                <a:spcPts val="0"/>
              </a:spcAft>
              <a:buFont typeface="Wingdings" panose="05000000000000000000" pitchFamily="2" charset="2"/>
              <a:buChar char="§"/>
            </a:pPr>
            <a:r>
              <a:rPr lang="en-US" sz="2000" b="1">
                <a:effectLst/>
                <a:latin typeface="Calibri Light" panose="020F0302020204030204" pitchFamily="34" charset="0"/>
                <a:ea typeface="Calibri Light" panose="020F0302020204030204" pitchFamily="34" charset="0"/>
                <a:cs typeface="Calibri Light" panose="020F0302020204030204" pitchFamily="34" charset="0"/>
              </a:rPr>
              <a:t>Building Envelope: </a:t>
            </a:r>
            <a:r>
              <a:rPr lang="en-US" sz="2000">
                <a:latin typeface="Calibri Light" panose="020F0302020204030204" pitchFamily="34" charset="0"/>
                <a:ea typeface="Calibri Light" panose="020F0302020204030204" pitchFamily="34" charset="0"/>
                <a:cs typeface="Calibri Light" panose="020F0302020204030204" pitchFamily="34" charset="0"/>
              </a:rPr>
              <a:t>R</a:t>
            </a:r>
            <a:r>
              <a:rPr lang="en-US" sz="2000">
                <a:effectLst/>
                <a:latin typeface="Calibri Light" panose="020F0302020204030204" pitchFamily="34" charset="0"/>
                <a:ea typeface="Calibri Light" panose="020F0302020204030204" pitchFamily="34" charset="0"/>
                <a:cs typeface="Calibri Light" panose="020F0302020204030204" pitchFamily="34" charset="0"/>
              </a:rPr>
              <a:t>epairs to façade, roof and areas of water infiltration</a:t>
            </a:r>
          </a:p>
          <a:p>
            <a:pPr marR="0" lvl="0">
              <a:spcBef>
                <a:spcPts val="600"/>
              </a:spcBef>
              <a:spcAft>
                <a:spcPts val="0"/>
              </a:spcAft>
              <a:buFont typeface="Wingdings" panose="05000000000000000000" pitchFamily="2" charset="2"/>
              <a:buChar char="§"/>
            </a:pPr>
            <a:r>
              <a:rPr lang="en-US" sz="2000" b="1">
                <a:effectLst/>
                <a:latin typeface="Calibri Light" panose="020F0302020204030204" pitchFamily="34" charset="0"/>
                <a:ea typeface="Calibri Light" panose="020F0302020204030204" pitchFamily="34" charset="0"/>
                <a:cs typeface="Calibri Light" panose="020F0302020204030204" pitchFamily="34" charset="0"/>
              </a:rPr>
              <a:t>Balconies: </a:t>
            </a:r>
            <a:r>
              <a:rPr lang="en-US" sz="2000">
                <a:effectLst/>
                <a:latin typeface="Calibri Light" panose="020F0302020204030204" pitchFamily="34" charset="0"/>
                <a:ea typeface="Calibri Light" panose="020F0302020204030204" pitchFamily="34" charset="0"/>
                <a:cs typeface="Calibri Light" panose="020F0302020204030204" pitchFamily="34" charset="0"/>
              </a:rPr>
              <a:t>Railing and divider repairs, waterproof concrete</a:t>
            </a:r>
          </a:p>
          <a:p>
            <a:pPr marR="0" lvl="0">
              <a:spcBef>
                <a:spcPts val="600"/>
              </a:spcBef>
              <a:spcAft>
                <a:spcPts val="0"/>
              </a:spcAft>
              <a:buFont typeface="Wingdings" panose="05000000000000000000" pitchFamily="2" charset="2"/>
              <a:buChar char="§"/>
            </a:pPr>
            <a:r>
              <a:rPr lang="en-US" sz="2000" b="1">
                <a:effectLst/>
                <a:latin typeface="Calibri Light" panose="020F0302020204030204" pitchFamily="34" charset="0"/>
                <a:ea typeface="Calibri Light" panose="020F0302020204030204" pitchFamily="34" charset="0"/>
                <a:cs typeface="Calibri Light" panose="020F0302020204030204" pitchFamily="34" charset="0"/>
              </a:rPr>
              <a:t>Plumbing: </a:t>
            </a:r>
            <a:r>
              <a:rPr lang="en-US" sz="2000">
                <a:effectLst/>
                <a:latin typeface="Calibri Light" panose="020F0302020204030204" pitchFamily="34" charset="0"/>
                <a:ea typeface="Calibri Light" panose="020F0302020204030204" pitchFamily="34" charset="0"/>
                <a:cs typeface="Calibri Light" panose="020F0302020204030204" pitchFamily="34" charset="0"/>
              </a:rPr>
              <a:t>Full replacement of risers to prevent future leaks and mold</a:t>
            </a:r>
          </a:p>
          <a:p>
            <a:pPr marR="0" lvl="0">
              <a:spcBef>
                <a:spcPts val="600"/>
              </a:spcBef>
              <a:spcAft>
                <a:spcPts val="0"/>
              </a:spcAft>
              <a:buFont typeface="Wingdings" panose="05000000000000000000" pitchFamily="2" charset="2"/>
              <a:buChar char="§"/>
            </a:pPr>
            <a:r>
              <a:rPr lang="en-US" sz="2000" b="1">
                <a:effectLst/>
                <a:latin typeface="Calibri Light" panose="020F0302020204030204" pitchFamily="34" charset="0"/>
                <a:ea typeface="Calibri Light" panose="020F0302020204030204" pitchFamily="34" charset="0"/>
                <a:cs typeface="Calibri Light" panose="020F0302020204030204" pitchFamily="34" charset="0"/>
              </a:rPr>
              <a:t>Heating: </a:t>
            </a:r>
            <a:r>
              <a:rPr lang="en-US" sz="2000">
                <a:effectLst/>
                <a:latin typeface="Calibri Light" panose="020F0302020204030204" pitchFamily="34" charset="0"/>
                <a:ea typeface="Calibri Light" panose="020F0302020204030204" pitchFamily="34" charset="0"/>
                <a:cs typeface="Calibri Light" panose="020F0302020204030204" pitchFamily="34" charset="0"/>
              </a:rPr>
              <a:t>Repairs to heat plant and distribution</a:t>
            </a:r>
          </a:p>
          <a:p>
            <a:pPr marR="0" lvl="0">
              <a:spcBef>
                <a:spcPts val="600"/>
              </a:spcBef>
              <a:spcAft>
                <a:spcPts val="0"/>
              </a:spcAft>
              <a:buFont typeface="Wingdings" panose="05000000000000000000" pitchFamily="2" charset="2"/>
              <a:buChar char="§"/>
            </a:pPr>
            <a:r>
              <a:rPr lang="en-US" sz="2000" b="1">
                <a:effectLst/>
                <a:latin typeface="Calibri Light" panose="020F0302020204030204" pitchFamily="34" charset="0"/>
                <a:ea typeface="Calibri Light" panose="020F0302020204030204" pitchFamily="34" charset="0"/>
                <a:cs typeface="Calibri Light" panose="020F0302020204030204" pitchFamily="34" charset="0"/>
              </a:rPr>
              <a:t>Structure:</a:t>
            </a:r>
            <a:r>
              <a:rPr lang="en-US" sz="2000">
                <a:effectLst/>
                <a:latin typeface="Calibri Light" panose="020F0302020204030204" pitchFamily="34" charset="0"/>
                <a:ea typeface="Calibri Light" panose="020F0302020204030204" pitchFamily="34" charset="0"/>
                <a:cs typeface="Calibri Light" panose="020F0302020204030204" pitchFamily="34" charset="0"/>
              </a:rPr>
              <a:t> Repairs to concrete </a:t>
            </a:r>
          </a:p>
          <a:p>
            <a:pPr marR="0" lvl="0">
              <a:spcBef>
                <a:spcPts val="600"/>
              </a:spcBef>
              <a:spcAft>
                <a:spcPts val="0"/>
              </a:spcAft>
              <a:buFont typeface="Wingdings" panose="05000000000000000000" pitchFamily="2" charset="2"/>
              <a:buChar char="§"/>
            </a:pPr>
            <a:r>
              <a:rPr lang="en-US" sz="2000" b="1">
                <a:latin typeface="Calibri Light" panose="020F0302020204030204" pitchFamily="34" charset="0"/>
                <a:ea typeface="Calibri Light" panose="020F0302020204030204" pitchFamily="34" charset="0"/>
                <a:cs typeface="Calibri Light" panose="020F0302020204030204" pitchFamily="34" charset="0"/>
              </a:rPr>
              <a:t>Section 504: </a:t>
            </a:r>
            <a:r>
              <a:rPr lang="en-US" sz="2000">
                <a:latin typeface="Calibri Light" panose="020F0302020204030204" pitchFamily="34" charset="0"/>
                <a:ea typeface="Calibri Light" panose="020F0302020204030204" pitchFamily="34" charset="0"/>
                <a:cs typeface="Calibri Light" panose="020F0302020204030204" pitchFamily="34" charset="0"/>
              </a:rPr>
              <a:t>Improve accessibility conditions for disabled residents and allow seniors to age-in-place</a:t>
            </a:r>
            <a:endParaRPr lang="en-US" sz="2000">
              <a:highlight>
                <a:srgbClr val="FFFF00"/>
              </a:highlight>
              <a:latin typeface="+mj-lt"/>
              <a:cs typeface="Times New Roman" panose="02020603050405020304" pitchFamily="18" charset="0"/>
            </a:endParaRPr>
          </a:p>
          <a:p>
            <a:pPr lvl="1">
              <a:buFont typeface="Wingdings" panose="05000000000000000000" pitchFamily="2" charset="2"/>
              <a:buChar char="§"/>
            </a:pPr>
            <a:endParaRPr lang="en-US" sz="2000">
              <a:latin typeface="+mj-lt"/>
              <a:cs typeface="Times New Roman" panose="02020603050405020304" pitchFamily="18" charset="0"/>
            </a:endParaRPr>
          </a:p>
          <a:p>
            <a:pPr lvl="1">
              <a:buFont typeface="Wingdings" panose="05000000000000000000" pitchFamily="2" charset="2"/>
              <a:buChar char="§"/>
            </a:pPr>
            <a:endParaRPr lang="en-US" sz="2000">
              <a:latin typeface="+mj-lt"/>
              <a:cs typeface="Times New Roman" panose="02020603050405020304" pitchFamily="18" charset="0"/>
            </a:endParaRPr>
          </a:p>
        </p:txBody>
      </p:sp>
      <p:sp>
        <p:nvSpPr>
          <p:cNvPr id="5" name="Slide Number Placeholder 4">
            <a:extLst>
              <a:ext uri="{FF2B5EF4-FFF2-40B4-BE49-F238E27FC236}">
                <a16:creationId xmlns:a16="http://schemas.microsoft.com/office/drawing/2014/main" id="{E1001397-E39E-4304-B868-C4EE5C62005B}"/>
              </a:ext>
            </a:extLst>
          </p:cNvPr>
          <p:cNvSpPr>
            <a:spLocks noGrp="1"/>
          </p:cNvSpPr>
          <p:nvPr>
            <p:ph type="sldNum" sz="quarter" idx="12"/>
          </p:nvPr>
        </p:nvSpPr>
        <p:spPr/>
        <p:txBody>
          <a:bodyPr/>
          <a:lstStyle/>
          <a:p>
            <a:fld id="{DC350BA9-05F5-4766-A5AF-710493189013}" type="slidenum">
              <a:rPr lang="en-US" smtClean="0"/>
              <a:t>25</a:t>
            </a:fld>
            <a:endParaRPr lang="en-US"/>
          </a:p>
        </p:txBody>
      </p:sp>
      <p:pic>
        <p:nvPicPr>
          <p:cNvPr id="6" name="Picture 5" descr="A street with cars and a tall building&#10;&#10;Description automatically generated">
            <a:extLst>
              <a:ext uri="{FF2B5EF4-FFF2-40B4-BE49-F238E27FC236}">
                <a16:creationId xmlns:a16="http://schemas.microsoft.com/office/drawing/2014/main" id="{27BA2483-E06D-EB04-FAC4-6D3306C22F0F}"/>
              </a:ext>
            </a:extLst>
          </p:cNvPr>
          <p:cNvPicPr>
            <a:picLocks noChangeAspect="1"/>
          </p:cNvPicPr>
          <p:nvPr/>
        </p:nvPicPr>
        <p:blipFill rotWithShape="1">
          <a:blip r:embed="rId3">
            <a:extLst>
              <a:ext uri="{28A0092B-C50C-407E-A947-70E740481C1C}">
                <a14:useLocalDpi xmlns:a14="http://schemas.microsoft.com/office/drawing/2010/main" val="0"/>
              </a:ext>
            </a:extLst>
          </a:blip>
          <a:srcRect l="8890" t="23656" r="32567" b="16079"/>
          <a:stretch/>
        </p:blipFill>
        <p:spPr>
          <a:xfrm rot="5400000">
            <a:off x="4677335" y="1745871"/>
            <a:ext cx="4742940" cy="3661753"/>
          </a:xfrm>
          <a:prstGeom prst="rect">
            <a:avLst/>
          </a:prstGeom>
          <a:ln>
            <a:solidFill>
              <a:schemeClr val="bg1">
                <a:lumMod val="50000"/>
              </a:schemeClr>
            </a:solidFill>
          </a:ln>
        </p:spPr>
      </p:pic>
      <p:sp>
        <p:nvSpPr>
          <p:cNvPr id="4" name="Footer Placeholder 3">
            <a:extLst>
              <a:ext uri="{FF2B5EF4-FFF2-40B4-BE49-F238E27FC236}">
                <a16:creationId xmlns:a16="http://schemas.microsoft.com/office/drawing/2014/main" id="{572088EA-29C1-27D0-5448-240E1729B838}"/>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3600925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8CECA-1137-67AC-87AD-ADE92887E0D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12557D-A23F-929A-6604-5BC652DDF7F3}"/>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26</a:t>
            </a:fld>
            <a:endParaRPr lang="en-US"/>
          </a:p>
        </p:txBody>
      </p:sp>
      <p:sp>
        <p:nvSpPr>
          <p:cNvPr id="21" name="TextBox 20">
            <a:extLst>
              <a:ext uri="{FF2B5EF4-FFF2-40B4-BE49-F238E27FC236}">
                <a16:creationId xmlns:a16="http://schemas.microsoft.com/office/drawing/2014/main" id="{EE84D28C-AAF2-328C-1EB8-44EAA5DD9CF3}"/>
              </a:ext>
            </a:extLst>
          </p:cNvPr>
          <p:cNvSpPr txBox="1"/>
          <p:nvPr/>
        </p:nvSpPr>
        <p:spPr>
          <a:xfrm>
            <a:off x="409941" y="49331"/>
            <a:ext cx="8324119" cy="615553"/>
          </a:xfrm>
          <a:prstGeom prst="rect">
            <a:avLst/>
          </a:prstGeom>
          <a:noFill/>
        </p:spPr>
        <p:txBody>
          <a:bodyPr wrap="square">
            <a:spAutoFit/>
          </a:bodyPr>
          <a:lstStyle/>
          <a:p>
            <a:r>
              <a:rPr lang="en-US" sz="3400">
                <a:solidFill>
                  <a:schemeClr val="accent4">
                    <a:lumMod val="75000"/>
                  </a:schemeClr>
                </a:solidFill>
                <a:latin typeface="Franklin Gothic Medium Cond" panose="020B0606030402020204" pitchFamily="34" charset="0"/>
              </a:rPr>
              <a:t>What to Expect During Construction?</a:t>
            </a:r>
            <a:endParaRPr lang="en-US" sz="3400"/>
          </a:p>
        </p:txBody>
      </p:sp>
      <p:sp>
        <p:nvSpPr>
          <p:cNvPr id="2" name="Footer Placeholder 1">
            <a:extLst>
              <a:ext uri="{FF2B5EF4-FFF2-40B4-BE49-F238E27FC236}">
                <a16:creationId xmlns:a16="http://schemas.microsoft.com/office/drawing/2014/main" id="{6BD546CD-E148-8455-D5C4-0798630B77EC}"/>
              </a:ext>
            </a:extLst>
          </p:cNvPr>
          <p:cNvSpPr>
            <a:spLocks noGrp="1"/>
          </p:cNvSpPr>
          <p:nvPr>
            <p:ph type="ftr" sz="quarter" idx="11"/>
          </p:nvPr>
        </p:nvSpPr>
        <p:spPr/>
        <p:txBody>
          <a:bodyPr/>
          <a:lstStyle/>
          <a:p>
            <a:r>
              <a:rPr lang="en-GB"/>
              <a:t>www.lindenplazabk.com</a:t>
            </a:r>
            <a:endParaRPr lang="en-US"/>
          </a:p>
        </p:txBody>
      </p:sp>
      <p:sp>
        <p:nvSpPr>
          <p:cNvPr id="6" name="TextBox 5">
            <a:extLst>
              <a:ext uri="{FF2B5EF4-FFF2-40B4-BE49-F238E27FC236}">
                <a16:creationId xmlns:a16="http://schemas.microsoft.com/office/drawing/2014/main" id="{EA871157-173E-27E0-A7AA-BED0D2A0AB40}"/>
              </a:ext>
            </a:extLst>
          </p:cNvPr>
          <p:cNvSpPr txBox="1"/>
          <p:nvPr/>
        </p:nvSpPr>
        <p:spPr>
          <a:xfrm>
            <a:off x="190500" y="1116961"/>
            <a:ext cx="8543560" cy="4285789"/>
          </a:xfrm>
          <a:prstGeom prst="rect">
            <a:avLst/>
          </a:prstGeom>
          <a:noFill/>
        </p:spPr>
        <p:txBody>
          <a:bodyPr wrap="square">
            <a:spAutoFit/>
          </a:bodyPr>
          <a:lstStyle/>
          <a:p>
            <a:pPr marL="742950" lvl="1" indent="-285750" defTabSz="914400">
              <a:lnSpc>
                <a:spcPct val="90000"/>
              </a:lnSpc>
              <a:spcBef>
                <a:spcPts val="500"/>
              </a:spcBef>
              <a:spcAft>
                <a:spcPts val="1200"/>
              </a:spcAft>
              <a:buFont typeface="Wingdings" panose="05000000000000000000" pitchFamily="2" charset="2"/>
              <a:buChar char="§"/>
              <a:defRPr/>
            </a:pPr>
            <a:r>
              <a:rPr lang="en-US" sz="3000" dirty="0">
                <a:solidFill>
                  <a:prstClr val="black"/>
                </a:solidFill>
                <a:latin typeface="Calibri Light" panose="020F0302020204030204"/>
                <a:cs typeface="Times New Roman"/>
              </a:rPr>
              <a:t>Increased activity across the property, starting in building 5</a:t>
            </a:r>
          </a:p>
          <a:p>
            <a:pPr marL="742950" lvl="1" indent="-285750" defTabSz="914400">
              <a:lnSpc>
                <a:spcPct val="90000"/>
              </a:lnSpc>
              <a:spcBef>
                <a:spcPts val="500"/>
              </a:spcBef>
              <a:spcAft>
                <a:spcPts val="1200"/>
              </a:spcAft>
              <a:buFont typeface="Wingdings" panose="05000000000000000000" pitchFamily="2" charset="2"/>
              <a:buChar char="§"/>
              <a:defRPr/>
            </a:pPr>
            <a:r>
              <a:rPr lang="en-US" sz="3000" dirty="0">
                <a:solidFill>
                  <a:prstClr val="black"/>
                </a:solidFill>
                <a:latin typeface="Calibri Light" panose="020F0302020204030204"/>
                <a:cs typeface="Times New Roman"/>
              </a:rPr>
              <a:t>Elevator delays and shutdowns</a:t>
            </a:r>
          </a:p>
          <a:p>
            <a:pPr marL="742950" lvl="1" indent="-285750" defTabSz="914400">
              <a:lnSpc>
                <a:spcPct val="90000"/>
              </a:lnSpc>
              <a:spcBef>
                <a:spcPts val="500"/>
              </a:spcBef>
              <a:spcAft>
                <a:spcPts val="1200"/>
              </a:spcAft>
              <a:buFont typeface="Wingdings" panose="05000000000000000000" pitchFamily="2" charset="2"/>
              <a:buChar char="§"/>
              <a:defRPr/>
            </a:pPr>
            <a:r>
              <a:rPr lang="en-US" sz="3000" dirty="0">
                <a:solidFill>
                  <a:prstClr val="black"/>
                </a:solidFill>
                <a:latin typeface="Calibri Light" panose="020F0302020204030204"/>
                <a:cs typeface="Times New Roman"/>
              </a:rPr>
              <a:t>Safety protocols put in place to keep residents and workers safe</a:t>
            </a:r>
          </a:p>
          <a:p>
            <a:pPr marL="742950" lvl="1" indent="-285750" defTabSz="914400">
              <a:lnSpc>
                <a:spcPct val="90000"/>
              </a:lnSpc>
              <a:spcBef>
                <a:spcPts val="500"/>
              </a:spcBef>
              <a:spcAft>
                <a:spcPts val="1200"/>
              </a:spcAft>
              <a:buFont typeface="Wingdings" panose="05000000000000000000" pitchFamily="2" charset="2"/>
              <a:buChar char="§"/>
              <a:defRPr/>
            </a:pPr>
            <a:r>
              <a:rPr lang="en-US" sz="3000" dirty="0">
                <a:solidFill>
                  <a:prstClr val="black"/>
                </a:solidFill>
                <a:latin typeface="Calibri Light" panose="020F0302020204030204"/>
                <a:cs typeface="Times New Roman"/>
              </a:rPr>
              <a:t>If there are any concerns during please reach out to property management</a:t>
            </a:r>
          </a:p>
          <a:p>
            <a:pPr marR="0" lvl="0" algn="l" defTabSz="570586" rtl="0" eaLnBrk="1" fontAlgn="auto" latinLnBrk="0" hangingPunct="1">
              <a:lnSpc>
                <a:spcPct val="100000"/>
              </a:lnSpc>
              <a:spcBef>
                <a:spcPts val="600"/>
              </a:spcBef>
              <a:spcAft>
                <a:spcPts val="0"/>
              </a:spcAft>
              <a:buClrTx/>
              <a:buSzTx/>
              <a:tabLst/>
              <a:defRPr/>
            </a:pPr>
            <a:endParaRPr kumimoji="0" lang="en-US" sz="2600" b="0" i="0" u="none" strike="noStrike" kern="1200" cap="none" spc="-3" normalizeH="0" baseline="0" noProof="0" dirty="0">
              <a:ln>
                <a:noFill/>
              </a:ln>
              <a:effectLst/>
              <a:uLnTx/>
              <a:uFillTx/>
              <a:latin typeface="+mj-lt"/>
              <a:ea typeface="+mn-ea"/>
              <a:cs typeface="Arial" panose="020B0604020202020204" pitchFamily="34" charset="0"/>
            </a:endParaRPr>
          </a:p>
        </p:txBody>
      </p:sp>
    </p:spTree>
    <p:extLst>
      <p:ext uri="{BB962C8B-B14F-4D97-AF65-F5344CB8AC3E}">
        <p14:creationId xmlns:p14="http://schemas.microsoft.com/office/powerpoint/2010/main" val="1289418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1071A-0ECF-CB8B-99EF-BE0830A6C36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101021-4BAD-1CE4-8C67-8C6DBB68EAB8}"/>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27</a:t>
            </a:fld>
            <a:endParaRPr lang="en-US"/>
          </a:p>
        </p:txBody>
      </p:sp>
      <p:sp>
        <p:nvSpPr>
          <p:cNvPr id="21" name="TextBox 20">
            <a:extLst>
              <a:ext uri="{FF2B5EF4-FFF2-40B4-BE49-F238E27FC236}">
                <a16:creationId xmlns:a16="http://schemas.microsoft.com/office/drawing/2014/main" id="{9D618CC7-E3A9-00C9-3512-33F933C89237}"/>
              </a:ext>
            </a:extLst>
          </p:cNvPr>
          <p:cNvSpPr txBox="1"/>
          <p:nvPr/>
        </p:nvSpPr>
        <p:spPr>
          <a:xfrm>
            <a:off x="409941" y="49331"/>
            <a:ext cx="8324119" cy="615553"/>
          </a:xfrm>
          <a:prstGeom prst="rect">
            <a:avLst/>
          </a:prstGeom>
          <a:noFill/>
        </p:spPr>
        <p:txBody>
          <a:bodyPr wrap="square">
            <a:spAutoFit/>
          </a:bodyPr>
          <a:lstStyle/>
          <a:p>
            <a:r>
              <a:rPr lang="en-US" sz="3400" dirty="0">
                <a:solidFill>
                  <a:schemeClr val="accent4">
                    <a:lumMod val="75000"/>
                  </a:schemeClr>
                </a:solidFill>
                <a:latin typeface="Franklin Gothic Medium Cond" panose="020B0606030402020204" pitchFamily="34" charset="0"/>
              </a:rPr>
              <a:t>When will the construction work begin?</a:t>
            </a:r>
            <a:endParaRPr lang="en-US" sz="3400" dirty="0"/>
          </a:p>
        </p:txBody>
      </p:sp>
      <p:sp>
        <p:nvSpPr>
          <p:cNvPr id="2" name="Footer Placeholder 1">
            <a:extLst>
              <a:ext uri="{FF2B5EF4-FFF2-40B4-BE49-F238E27FC236}">
                <a16:creationId xmlns:a16="http://schemas.microsoft.com/office/drawing/2014/main" id="{A25365F1-363F-348E-6947-4DB87DC272F2}"/>
              </a:ext>
            </a:extLst>
          </p:cNvPr>
          <p:cNvSpPr>
            <a:spLocks noGrp="1"/>
          </p:cNvSpPr>
          <p:nvPr>
            <p:ph type="ftr" sz="quarter" idx="11"/>
          </p:nvPr>
        </p:nvSpPr>
        <p:spPr/>
        <p:txBody>
          <a:bodyPr/>
          <a:lstStyle/>
          <a:p>
            <a:r>
              <a:rPr lang="en-GB"/>
              <a:t>www.lindenplazabk.com</a:t>
            </a:r>
            <a:endParaRPr lang="en-US"/>
          </a:p>
        </p:txBody>
      </p:sp>
      <p:sp>
        <p:nvSpPr>
          <p:cNvPr id="6" name="TextBox 5">
            <a:extLst>
              <a:ext uri="{FF2B5EF4-FFF2-40B4-BE49-F238E27FC236}">
                <a16:creationId xmlns:a16="http://schemas.microsoft.com/office/drawing/2014/main" id="{F25ABFCE-B529-79E2-E76C-74DC00A4888A}"/>
              </a:ext>
            </a:extLst>
          </p:cNvPr>
          <p:cNvSpPr txBox="1"/>
          <p:nvPr/>
        </p:nvSpPr>
        <p:spPr>
          <a:xfrm>
            <a:off x="190500" y="1116961"/>
            <a:ext cx="8543560" cy="5870838"/>
          </a:xfrm>
          <a:prstGeom prst="rect">
            <a:avLst/>
          </a:prstGeom>
          <a:noFill/>
        </p:spPr>
        <p:txBody>
          <a:bodyPr wrap="square">
            <a:spAutoFit/>
          </a:bodyPr>
          <a:lstStyle/>
          <a:p>
            <a:pPr marL="452438" lvl="1" indent="-285750" defTabSz="914400">
              <a:lnSpc>
                <a:spcPct val="90000"/>
              </a:lnSpc>
              <a:spcBef>
                <a:spcPts val="500"/>
              </a:spcBef>
              <a:spcAft>
                <a:spcPts val="1200"/>
              </a:spcAft>
              <a:buFont typeface="Wingdings" panose="05000000000000000000" pitchFamily="2" charset="2"/>
              <a:buChar char="§"/>
              <a:defRPr/>
            </a:pPr>
            <a:r>
              <a:rPr lang="en-US" sz="3000" dirty="0">
                <a:solidFill>
                  <a:prstClr val="black"/>
                </a:solidFill>
                <a:latin typeface="Calibri Light" panose="020F0302020204030204"/>
                <a:cs typeface="Times New Roman"/>
              </a:rPr>
              <a:t>Work in Building 5 boiler room is underway</a:t>
            </a:r>
          </a:p>
          <a:p>
            <a:pPr marL="452438" lvl="1" indent="-285750" defTabSz="914400">
              <a:lnSpc>
                <a:spcPct val="90000"/>
              </a:lnSpc>
              <a:spcBef>
                <a:spcPts val="500"/>
              </a:spcBef>
              <a:spcAft>
                <a:spcPts val="1200"/>
              </a:spcAft>
              <a:buFont typeface="Wingdings" panose="05000000000000000000" pitchFamily="2" charset="2"/>
              <a:buChar char="§"/>
              <a:defRPr/>
            </a:pPr>
            <a:r>
              <a:rPr lang="en-US" sz="3000" dirty="0">
                <a:solidFill>
                  <a:prstClr val="black"/>
                </a:solidFill>
                <a:latin typeface="Calibri Light" panose="020F0302020204030204"/>
                <a:cs typeface="Times New Roman"/>
              </a:rPr>
              <a:t>Unit work will commence in April for units that have successfully relocated to temporary units</a:t>
            </a:r>
          </a:p>
          <a:p>
            <a:pPr marL="452438" lvl="1" indent="-285750" defTabSz="914400">
              <a:lnSpc>
                <a:spcPct val="90000"/>
              </a:lnSpc>
              <a:spcBef>
                <a:spcPts val="500"/>
              </a:spcBef>
              <a:spcAft>
                <a:spcPts val="1200"/>
              </a:spcAft>
              <a:buFont typeface="Wingdings" panose="05000000000000000000" pitchFamily="2" charset="2"/>
              <a:buChar char="§"/>
              <a:defRPr/>
            </a:pPr>
            <a:r>
              <a:rPr lang="en-US" sz="3000" dirty="0">
                <a:solidFill>
                  <a:prstClr val="black"/>
                </a:solidFill>
                <a:latin typeface="Calibri Light" panose="020F0302020204030204"/>
                <a:cs typeface="Times New Roman"/>
              </a:rPr>
              <a:t>Relocation is imperative for the succuss of the project. </a:t>
            </a:r>
            <a:r>
              <a:rPr lang="en-US" sz="3000" b="1" dirty="0">
                <a:solidFill>
                  <a:prstClr val="black"/>
                </a:solidFill>
                <a:latin typeface="Calibri Light" panose="020F0302020204030204"/>
                <a:cs typeface="Times New Roman"/>
              </a:rPr>
              <a:t>We are in this together</a:t>
            </a:r>
          </a:p>
          <a:p>
            <a:pPr marL="461645" lvl="1" indent="-285750">
              <a:spcAft>
                <a:spcPts val="1200"/>
              </a:spcAft>
              <a:buFont typeface="Wingdings" panose="05000000000000000000" pitchFamily="2" charset="2"/>
              <a:buChar char="§"/>
              <a:defRPr/>
            </a:pPr>
            <a:r>
              <a:rPr lang="en-US" sz="3000" dirty="0">
                <a:solidFill>
                  <a:prstClr val="black"/>
                </a:solidFill>
                <a:latin typeface="Calibri Light" panose="020F0302020204030204"/>
                <a:cs typeface="Times New Roman"/>
              </a:rPr>
              <a:t>If you have questions about moving, please contact Housing Opportunities (HOU).</a:t>
            </a:r>
          </a:p>
          <a:p>
            <a:pPr marL="461645" lvl="1" indent="-285750">
              <a:spcAft>
                <a:spcPts val="1200"/>
              </a:spcAft>
              <a:buFont typeface="Wingdings" panose="05000000000000000000" pitchFamily="2" charset="2"/>
              <a:buChar char="§"/>
              <a:defRPr/>
            </a:pPr>
            <a:r>
              <a:rPr lang="en-US" sz="3000" dirty="0">
                <a:solidFill>
                  <a:prstClr val="black"/>
                </a:solidFill>
                <a:latin typeface="Calibri Light" panose="020F0302020204030204"/>
                <a:cs typeface="Times New Roman"/>
              </a:rPr>
              <a:t>Each building will have their own move meeting. Look out for announcements!</a:t>
            </a:r>
          </a:p>
          <a:p>
            <a:pPr marL="742950" lvl="1" indent="-285750" defTabSz="914400">
              <a:lnSpc>
                <a:spcPct val="90000"/>
              </a:lnSpc>
              <a:spcBef>
                <a:spcPts val="500"/>
              </a:spcBef>
              <a:buFont typeface="Wingdings" panose="05000000000000000000" pitchFamily="2" charset="2"/>
              <a:buChar char="§"/>
              <a:defRPr/>
            </a:pPr>
            <a:endParaRPr lang="en-US" sz="3000" b="1" dirty="0">
              <a:solidFill>
                <a:prstClr val="black"/>
              </a:solidFill>
              <a:latin typeface="Calibri Light" panose="020F0302020204030204"/>
              <a:cs typeface="Times New Roman"/>
            </a:endParaRPr>
          </a:p>
          <a:p>
            <a:pPr marR="0" lvl="0" algn="l" defTabSz="570586" rtl="0" eaLnBrk="1" fontAlgn="auto" latinLnBrk="0" hangingPunct="1">
              <a:lnSpc>
                <a:spcPct val="100000"/>
              </a:lnSpc>
              <a:spcBef>
                <a:spcPts val="600"/>
              </a:spcBef>
              <a:spcAft>
                <a:spcPts val="0"/>
              </a:spcAft>
              <a:buClrTx/>
              <a:buSzTx/>
              <a:tabLst/>
              <a:defRPr/>
            </a:pPr>
            <a:endParaRPr kumimoji="0" lang="en-US" sz="2600" b="0" i="0" u="none" strike="noStrike" kern="1200" cap="none" spc="-3" normalizeH="0" baseline="0" noProof="0" dirty="0">
              <a:ln>
                <a:noFill/>
              </a:ln>
              <a:effectLst/>
              <a:uLnTx/>
              <a:uFillTx/>
              <a:latin typeface="+mj-lt"/>
              <a:ea typeface="+mn-ea"/>
              <a:cs typeface="Arial" panose="020B0604020202020204" pitchFamily="34" charset="0"/>
            </a:endParaRPr>
          </a:p>
        </p:txBody>
      </p:sp>
    </p:spTree>
    <p:extLst>
      <p:ext uri="{BB962C8B-B14F-4D97-AF65-F5344CB8AC3E}">
        <p14:creationId xmlns:p14="http://schemas.microsoft.com/office/powerpoint/2010/main" val="2362418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A9135-49A4-6E94-31D5-3E5DE18EE7E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43E137-1453-B9C3-C7A9-329AF853A99E}"/>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28</a:t>
            </a:fld>
            <a:endParaRPr lang="en-US"/>
          </a:p>
        </p:txBody>
      </p:sp>
      <p:sp>
        <p:nvSpPr>
          <p:cNvPr id="2" name="object 4">
            <a:extLst>
              <a:ext uri="{FF2B5EF4-FFF2-40B4-BE49-F238E27FC236}">
                <a16:creationId xmlns:a16="http://schemas.microsoft.com/office/drawing/2014/main" id="{1DA4FB25-8B3D-57E2-96EC-5BBE9DA65BCE}"/>
              </a:ext>
            </a:extLst>
          </p:cNvPr>
          <p:cNvSpPr/>
          <p:nvPr/>
        </p:nvSpPr>
        <p:spPr>
          <a:xfrm>
            <a:off x="0" y="2366601"/>
            <a:ext cx="9144000" cy="1537580"/>
          </a:xfrm>
          <a:custGeom>
            <a:avLst/>
            <a:gdLst/>
            <a:ahLst/>
            <a:cxnLst/>
            <a:rect l="l" t="t" r="r" b="b"/>
            <a:pathLst>
              <a:path w="18284190" h="1628775">
                <a:moveTo>
                  <a:pt x="0" y="1628774"/>
                </a:moveTo>
                <a:lnTo>
                  <a:pt x="0" y="0"/>
                </a:lnTo>
                <a:lnTo>
                  <a:pt x="18283571" y="0"/>
                </a:lnTo>
                <a:lnTo>
                  <a:pt x="18283571" y="1628774"/>
                </a:lnTo>
                <a:lnTo>
                  <a:pt x="0" y="1628774"/>
                </a:lnTo>
                <a:close/>
              </a:path>
            </a:pathLst>
          </a:custGeom>
          <a:solidFill>
            <a:srgbClr val="001B41"/>
          </a:solidFill>
        </p:spPr>
        <p:txBody>
          <a:bodyPr wrap="square" lIns="0" tIns="0" rIns="0" bIns="0" rtlCol="0"/>
          <a:lstStyle/>
          <a:p>
            <a:endParaRPr/>
          </a:p>
        </p:txBody>
      </p:sp>
      <p:sp>
        <p:nvSpPr>
          <p:cNvPr id="4" name="object 5">
            <a:extLst>
              <a:ext uri="{FF2B5EF4-FFF2-40B4-BE49-F238E27FC236}">
                <a16:creationId xmlns:a16="http://schemas.microsoft.com/office/drawing/2014/main" id="{7ADE754D-C101-DC14-9391-21690D26EB1F}"/>
              </a:ext>
            </a:extLst>
          </p:cNvPr>
          <p:cNvSpPr txBox="1">
            <a:spLocks noGrp="1"/>
          </p:cNvSpPr>
          <p:nvPr>
            <p:ph type="title"/>
          </p:nvPr>
        </p:nvSpPr>
        <p:spPr>
          <a:xfrm>
            <a:off x="123033" y="2513425"/>
            <a:ext cx="9144000" cy="1243930"/>
          </a:xfrm>
          <a:prstGeom prst="rect">
            <a:avLst/>
          </a:prstGeom>
        </p:spPr>
        <p:txBody>
          <a:bodyPr vert="horz" wrap="square" lIns="0" tIns="12700" rIns="0" bIns="0" rtlCol="0">
            <a:spAutoFit/>
          </a:bodyPr>
          <a:lstStyle/>
          <a:p>
            <a:pPr marL="12700">
              <a:lnSpc>
                <a:spcPct val="100000"/>
              </a:lnSpc>
              <a:spcBef>
                <a:spcPts val="100"/>
              </a:spcBef>
            </a:pPr>
            <a:r>
              <a:rPr lang="en-GB" sz="4000" b="1" spc="270" dirty="0">
                <a:solidFill>
                  <a:schemeClr val="bg1"/>
                </a:solidFill>
              </a:rPr>
              <a:t>7. PBVs Are Still Available for Qualifying Households</a:t>
            </a:r>
          </a:p>
        </p:txBody>
      </p:sp>
      <p:sp>
        <p:nvSpPr>
          <p:cNvPr id="5" name="Footer Placeholder 4">
            <a:extLst>
              <a:ext uri="{FF2B5EF4-FFF2-40B4-BE49-F238E27FC236}">
                <a16:creationId xmlns:a16="http://schemas.microsoft.com/office/drawing/2014/main" id="{C2F8CE60-E369-C2DD-7EA1-8DE02D8CE80B}"/>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3364345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989EA5-7EAC-4EFD-B28D-AC2C5DA3194E}"/>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29</a:t>
            </a:fld>
            <a:endParaRPr lang="en-US"/>
          </a:p>
        </p:txBody>
      </p:sp>
      <p:sp>
        <p:nvSpPr>
          <p:cNvPr id="21" name="TextBox 20">
            <a:extLst>
              <a:ext uri="{FF2B5EF4-FFF2-40B4-BE49-F238E27FC236}">
                <a16:creationId xmlns:a16="http://schemas.microsoft.com/office/drawing/2014/main" id="{1C407046-1FEA-85D5-1D09-212012C0B758}"/>
              </a:ext>
            </a:extLst>
          </p:cNvPr>
          <p:cNvSpPr txBox="1"/>
          <p:nvPr/>
        </p:nvSpPr>
        <p:spPr>
          <a:xfrm>
            <a:off x="372408" y="251986"/>
            <a:ext cx="8324119" cy="615553"/>
          </a:xfrm>
          <a:prstGeom prst="rect">
            <a:avLst/>
          </a:prstGeom>
          <a:noFill/>
        </p:spPr>
        <p:txBody>
          <a:bodyPr wrap="square">
            <a:spAutoFit/>
          </a:bodyPr>
          <a:lstStyle/>
          <a:p>
            <a:r>
              <a:rPr lang="en-US" sz="3400">
                <a:solidFill>
                  <a:schemeClr val="accent4">
                    <a:lumMod val="75000"/>
                  </a:schemeClr>
                </a:solidFill>
                <a:latin typeface="Franklin Gothic Medium Cond" panose="020B0606030402020204" pitchFamily="34" charset="0"/>
              </a:rPr>
              <a:t>Project-Based Vouchers (PBVs)</a:t>
            </a:r>
          </a:p>
        </p:txBody>
      </p:sp>
      <p:sp>
        <p:nvSpPr>
          <p:cNvPr id="2" name="Content Placeholder 28">
            <a:extLst>
              <a:ext uri="{FF2B5EF4-FFF2-40B4-BE49-F238E27FC236}">
                <a16:creationId xmlns:a16="http://schemas.microsoft.com/office/drawing/2014/main" id="{2F5A8DD2-D85B-02BC-D3EA-89308A7FCA00}"/>
              </a:ext>
            </a:extLst>
          </p:cNvPr>
          <p:cNvSpPr>
            <a:spLocks noGrp="1"/>
          </p:cNvSpPr>
          <p:nvPr>
            <p:ph idx="1"/>
          </p:nvPr>
        </p:nvSpPr>
        <p:spPr>
          <a:xfrm>
            <a:off x="372407" y="1186821"/>
            <a:ext cx="8324119" cy="4851122"/>
          </a:xfrm>
        </p:spPr>
        <p:txBody>
          <a:bodyPr vert="horz" lIns="91440" tIns="45720" rIns="91440" bIns="45720" rtlCol="0" anchor="t">
            <a:normAutofit lnSpcReduction="10000"/>
          </a:bodyPr>
          <a:lstStyle/>
          <a:p>
            <a:pPr marL="461645" lvl="1" indent="-285750">
              <a:buFont typeface="Wingdings" panose="05000000000000000000" pitchFamily="2" charset="2"/>
              <a:buChar char="§"/>
              <a:defRPr/>
            </a:pPr>
            <a:r>
              <a:rPr lang="en-US" sz="2600" b="1" dirty="0">
                <a:solidFill>
                  <a:prstClr val="black"/>
                </a:solidFill>
                <a:latin typeface="Calibri Light" panose="020F0302020204030204"/>
                <a:cs typeface="Times New Roman"/>
              </a:rPr>
              <a:t>A limited amount of new Project-Based Section 8 Vouchers </a:t>
            </a:r>
            <a:r>
              <a:rPr lang="en-US" sz="2600" dirty="0">
                <a:solidFill>
                  <a:prstClr val="black"/>
                </a:solidFill>
                <a:latin typeface="Calibri Light" panose="020F0302020204030204"/>
                <a:cs typeface="Times New Roman"/>
              </a:rPr>
              <a:t>(PBVs) will be offered.</a:t>
            </a:r>
            <a:endParaRPr lang="en-US" sz="2600" dirty="0">
              <a:solidFill>
                <a:prstClr val="black"/>
              </a:solidFill>
              <a:latin typeface="Calibri Light"/>
              <a:ea typeface="Calibri Light"/>
              <a:cs typeface="Times New Roman"/>
            </a:endParaRPr>
          </a:p>
          <a:p>
            <a:pPr marL="461645" lvl="1" indent="-285750">
              <a:buFont typeface="Wingdings" panose="05000000000000000000" pitchFamily="2" charset="2"/>
              <a:buChar char="§"/>
              <a:defRPr/>
            </a:pPr>
            <a:r>
              <a:rPr lang="en-US" sz="2600" dirty="0">
                <a:solidFill>
                  <a:prstClr val="black"/>
                </a:solidFill>
                <a:latin typeface="Calibri Light" panose="020F0302020204030204"/>
                <a:cs typeface="Times New Roman"/>
              </a:rPr>
              <a:t>Linden Plaza residents who qualify </a:t>
            </a:r>
            <a:r>
              <a:rPr lang="en-US" sz="2600" b="1" dirty="0">
                <a:solidFill>
                  <a:prstClr val="black"/>
                </a:solidFill>
                <a:latin typeface="Calibri Light" panose="020F0302020204030204"/>
                <a:cs typeface="Times New Roman"/>
              </a:rPr>
              <a:t>will pay the lesser of 30% of their adjusted gross household income or the existing Mitchell-Lama rent for your unit </a:t>
            </a:r>
            <a:r>
              <a:rPr lang="en-US" sz="2600" dirty="0">
                <a:solidFill>
                  <a:prstClr val="black"/>
                </a:solidFill>
                <a:latin typeface="Calibri Light" panose="020F0302020204030204"/>
                <a:cs typeface="Times New Roman"/>
              </a:rPr>
              <a:t>towards rent.</a:t>
            </a:r>
            <a:endParaRPr lang="en-US" sz="2600" dirty="0">
              <a:solidFill>
                <a:prstClr val="black"/>
              </a:solidFill>
              <a:latin typeface="Calibri Light" panose="020F0302020204030204"/>
              <a:ea typeface="Calibri Light"/>
              <a:cs typeface="Times New Roman"/>
            </a:endParaRPr>
          </a:p>
          <a:p>
            <a:pPr marL="461645" lvl="1" indent="-285750">
              <a:buFont typeface="Wingdings" panose="05000000000000000000" pitchFamily="2" charset="2"/>
              <a:buChar char="§"/>
              <a:defRPr/>
            </a:pPr>
            <a:r>
              <a:rPr lang="en-US" sz="2600" dirty="0">
                <a:solidFill>
                  <a:prstClr val="black"/>
                </a:solidFill>
                <a:latin typeface="Calibri Light" panose="020F0302020204030204"/>
                <a:cs typeface="Times New Roman"/>
              </a:rPr>
              <a:t>Benefits Include: </a:t>
            </a:r>
            <a:endParaRPr lang="en-US" sz="2600" dirty="0">
              <a:solidFill>
                <a:prstClr val="black"/>
              </a:solidFill>
              <a:latin typeface="Calibri Light" panose="020F0302020204030204"/>
              <a:ea typeface="Calibri Light"/>
              <a:cs typeface="Times New Roman" panose="02020603050405020304" pitchFamily="18" charset="0"/>
            </a:endParaRPr>
          </a:p>
          <a:p>
            <a:pPr marL="918845" lvl="2" indent="-285750">
              <a:buFont typeface="Wingdings" panose="05000000000000000000" pitchFamily="2" charset="2"/>
              <a:buChar char="§"/>
              <a:defRPr/>
            </a:pPr>
            <a:r>
              <a:rPr lang="en-US" sz="2400" dirty="0">
                <a:solidFill>
                  <a:prstClr val="black"/>
                </a:solidFill>
                <a:latin typeface="Calibri Light" panose="020F0302020204030204"/>
                <a:cs typeface="Times New Roman"/>
              </a:rPr>
              <a:t>Rent payments sized on </a:t>
            </a:r>
            <a:r>
              <a:rPr lang="en-US" sz="2400" b="1" dirty="0">
                <a:solidFill>
                  <a:prstClr val="black"/>
                </a:solidFill>
                <a:latin typeface="Calibri Light" panose="020F0302020204030204"/>
                <a:cs typeface="Times New Roman"/>
              </a:rPr>
              <a:t>30% of your income on rent</a:t>
            </a:r>
            <a:r>
              <a:rPr lang="en-US" sz="2400" dirty="0">
                <a:solidFill>
                  <a:prstClr val="black"/>
                </a:solidFill>
                <a:latin typeface="Calibri Light" panose="020F0302020204030204"/>
                <a:cs typeface="Times New Roman"/>
              </a:rPr>
              <a:t>.</a:t>
            </a:r>
            <a:endParaRPr lang="en-US" sz="2400" dirty="0">
              <a:solidFill>
                <a:prstClr val="black"/>
              </a:solidFill>
              <a:latin typeface="Calibri Light" panose="020F0302020204030204"/>
              <a:ea typeface="Calibri Light"/>
              <a:cs typeface="Times New Roman"/>
            </a:endParaRPr>
          </a:p>
          <a:p>
            <a:pPr marL="918845" lvl="2" indent="-285750">
              <a:buFont typeface="Wingdings" panose="05000000000000000000" pitchFamily="2" charset="2"/>
              <a:buChar char="§"/>
              <a:defRPr/>
            </a:pPr>
            <a:r>
              <a:rPr lang="en-US" sz="2400" dirty="0">
                <a:solidFill>
                  <a:prstClr val="black"/>
                </a:solidFill>
                <a:latin typeface="Calibri Light" panose="020F0302020204030204"/>
                <a:cs typeface="Times New Roman"/>
              </a:rPr>
              <a:t>If you decide to move after 1 year, you can apply for a portable housing voucher.</a:t>
            </a:r>
            <a:endParaRPr lang="en-US" sz="2400" dirty="0">
              <a:solidFill>
                <a:prstClr val="black"/>
              </a:solidFill>
              <a:latin typeface="Calibri Light" panose="020F0302020204030204"/>
              <a:ea typeface="Calibri Light"/>
              <a:cs typeface="Times New Roman"/>
            </a:endParaRPr>
          </a:p>
          <a:p>
            <a:pPr marL="918845" lvl="2" indent="-285750">
              <a:buFont typeface="Wingdings" panose="05000000000000000000" pitchFamily="2" charset="2"/>
              <a:buChar char="§"/>
              <a:defRPr/>
            </a:pPr>
            <a:r>
              <a:rPr lang="en-US" sz="2400" dirty="0">
                <a:solidFill>
                  <a:prstClr val="black"/>
                </a:solidFill>
                <a:latin typeface="Calibri Light" panose="020F0302020204030204"/>
                <a:cs typeface="Times New Roman"/>
              </a:rPr>
              <a:t>Unit will undergo </a:t>
            </a:r>
            <a:r>
              <a:rPr lang="en-US" sz="2400" b="1" dirty="0">
                <a:solidFill>
                  <a:prstClr val="black"/>
                </a:solidFill>
                <a:latin typeface="Calibri Light" panose="020F0302020204030204"/>
                <a:cs typeface="Times New Roman"/>
              </a:rPr>
              <a:t>HQS repairs </a:t>
            </a:r>
            <a:r>
              <a:rPr lang="en-US" sz="2400" dirty="0">
                <a:solidFill>
                  <a:prstClr val="black"/>
                </a:solidFill>
                <a:latin typeface="Calibri Light" panose="020F0302020204030204"/>
                <a:cs typeface="Times New Roman"/>
              </a:rPr>
              <a:t>and inspection prior to subsidy starting.</a:t>
            </a:r>
          </a:p>
          <a:p>
            <a:pPr marL="1376045" lvl="3" indent="-285750">
              <a:buFont typeface="Wingdings" panose="05000000000000000000" pitchFamily="2" charset="2"/>
              <a:buChar char="§"/>
              <a:defRPr/>
            </a:pPr>
            <a:r>
              <a:rPr lang="en-US" sz="2200" dirty="0">
                <a:solidFill>
                  <a:prstClr val="black"/>
                </a:solidFill>
                <a:latin typeface="Calibri Light" panose="020F0302020204030204"/>
                <a:ea typeface="Calibri Light"/>
                <a:cs typeface="Times New Roman"/>
              </a:rPr>
              <a:t>HQS repairs can provide immediate benefits to your apartment before the eventual renovations (especially if you are not in the first phase). </a:t>
            </a:r>
          </a:p>
          <a:p>
            <a:pPr marL="233045" lvl="1" indent="0">
              <a:buNone/>
              <a:defRPr/>
            </a:pPr>
            <a:endParaRPr lang="en-US" sz="2600" dirty="0">
              <a:solidFill>
                <a:prstClr val="black"/>
              </a:solidFill>
              <a:latin typeface="Calibri Light" panose="020F0302020204030204"/>
              <a:ea typeface="Calibri Light" panose="020F0302020204030204"/>
              <a:cs typeface="Times New Roman" panose="02020603050405020304" pitchFamily="18" charset="0"/>
            </a:endParaRPr>
          </a:p>
        </p:txBody>
      </p:sp>
      <p:sp>
        <p:nvSpPr>
          <p:cNvPr id="4" name="Footer Placeholder 3">
            <a:extLst>
              <a:ext uri="{FF2B5EF4-FFF2-40B4-BE49-F238E27FC236}">
                <a16:creationId xmlns:a16="http://schemas.microsoft.com/office/drawing/2014/main" id="{5DE793F3-B0A7-C936-6462-E43D1748E6FB}"/>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188545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989EA5-7EAC-4EFD-B28D-AC2C5DA3194E}"/>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3</a:t>
            </a:fld>
            <a:endParaRPr lang="en-US"/>
          </a:p>
        </p:txBody>
      </p:sp>
      <p:sp>
        <p:nvSpPr>
          <p:cNvPr id="29" name="Content Placeholder 28">
            <a:extLst>
              <a:ext uri="{FF2B5EF4-FFF2-40B4-BE49-F238E27FC236}">
                <a16:creationId xmlns:a16="http://schemas.microsoft.com/office/drawing/2014/main" id="{7A2B4D09-B47A-393B-D5BE-2103A63A326E}"/>
              </a:ext>
            </a:extLst>
          </p:cNvPr>
          <p:cNvSpPr>
            <a:spLocks noGrp="1"/>
          </p:cNvSpPr>
          <p:nvPr>
            <p:ph idx="1"/>
          </p:nvPr>
        </p:nvSpPr>
        <p:spPr>
          <a:xfrm>
            <a:off x="481009" y="2366600"/>
            <a:ext cx="6726036" cy="2234897"/>
          </a:xfrm>
        </p:spPr>
        <p:txBody>
          <a:bodyPr>
            <a:normAutofit/>
          </a:bodyPr>
          <a:lstStyle/>
          <a:p>
            <a:pPr marL="457200" lvl="1" indent="0">
              <a:buNone/>
              <a:defRPr/>
            </a:pPr>
            <a:endParaRPr lang="en-US" sz="1600">
              <a:solidFill>
                <a:prstClr val="black"/>
              </a:solidFill>
              <a:latin typeface="Calibri Light" panose="020F0302020204030204"/>
              <a:cs typeface="Times New Roman" panose="02020603050405020304" pitchFamily="18" charset="0"/>
            </a:endParaRPr>
          </a:p>
        </p:txBody>
      </p:sp>
      <p:sp>
        <p:nvSpPr>
          <p:cNvPr id="2" name="object 4">
            <a:extLst>
              <a:ext uri="{FF2B5EF4-FFF2-40B4-BE49-F238E27FC236}">
                <a16:creationId xmlns:a16="http://schemas.microsoft.com/office/drawing/2014/main" id="{8509310D-2BCC-54F4-10A9-9D7B769E517F}"/>
              </a:ext>
            </a:extLst>
          </p:cNvPr>
          <p:cNvSpPr/>
          <p:nvPr/>
        </p:nvSpPr>
        <p:spPr>
          <a:xfrm>
            <a:off x="0" y="2366601"/>
            <a:ext cx="9144000" cy="1537580"/>
          </a:xfrm>
          <a:custGeom>
            <a:avLst/>
            <a:gdLst/>
            <a:ahLst/>
            <a:cxnLst/>
            <a:rect l="l" t="t" r="r" b="b"/>
            <a:pathLst>
              <a:path w="18284190" h="1628775">
                <a:moveTo>
                  <a:pt x="0" y="1628774"/>
                </a:moveTo>
                <a:lnTo>
                  <a:pt x="0" y="0"/>
                </a:lnTo>
                <a:lnTo>
                  <a:pt x="18283571" y="0"/>
                </a:lnTo>
                <a:lnTo>
                  <a:pt x="18283571" y="1628774"/>
                </a:lnTo>
                <a:lnTo>
                  <a:pt x="0" y="1628774"/>
                </a:lnTo>
                <a:close/>
              </a:path>
            </a:pathLst>
          </a:custGeom>
          <a:solidFill>
            <a:srgbClr val="001B41"/>
          </a:solidFill>
        </p:spPr>
        <p:txBody>
          <a:bodyPr wrap="square" lIns="0" tIns="0" rIns="0" bIns="0" rtlCol="0"/>
          <a:lstStyle/>
          <a:p>
            <a:endParaRPr/>
          </a:p>
        </p:txBody>
      </p:sp>
      <p:sp>
        <p:nvSpPr>
          <p:cNvPr id="4" name="object 5">
            <a:extLst>
              <a:ext uri="{FF2B5EF4-FFF2-40B4-BE49-F238E27FC236}">
                <a16:creationId xmlns:a16="http://schemas.microsoft.com/office/drawing/2014/main" id="{8E5500D9-BC67-A6C2-962D-8C6585667BA7}"/>
              </a:ext>
            </a:extLst>
          </p:cNvPr>
          <p:cNvSpPr txBox="1">
            <a:spLocks noGrp="1"/>
          </p:cNvSpPr>
          <p:nvPr>
            <p:ph type="title"/>
          </p:nvPr>
        </p:nvSpPr>
        <p:spPr>
          <a:xfrm>
            <a:off x="194305" y="2366599"/>
            <a:ext cx="9144000" cy="2044149"/>
          </a:xfrm>
          <a:prstGeom prst="rect">
            <a:avLst/>
          </a:prstGeom>
        </p:spPr>
        <p:txBody>
          <a:bodyPr vert="horz" wrap="square" lIns="0" tIns="12700" rIns="0" bIns="0" rtlCol="0">
            <a:spAutoFit/>
          </a:bodyPr>
          <a:lstStyle/>
          <a:p>
            <a:pPr marL="12700">
              <a:lnSpc>
                <a:spcPct val="100000"/>
              </a:lnSpc>
              <a:spcBef>
                <a:spcPts val="100"/>
              </a:spcBef>
            </a:pPr>
            <a:r>
              <a:rPr lang="en-US" b="1" spc="270" dirty="0">
                <a:solidFill>
                  <a:schemeClr val="bg1"/>
                </a:solidFill>
              </a:rPr>
              <a:t>1:</a:t>
            </a:r>
            <a:r>
              <a:rPr lang="en-US" b="1" spc="280" dirty="0">
                <a:solidFill>
                  <a:schemeClr val="bg1"/>
                </a:solidFill>
              </a:rPr>
              <a:t> </a:t>
            </a:r>
            <a:r>
              <a:rPr lang="en-GB" b="1" spc="280" dirty="0">
                <a:solidFill>
                  <a:schemeClr val="bg1"/>
                </a:solidFill>
              </a:rPr>
              <a:t>Ownership &amp; Management Introduction</a:t>
            </a:r>
            <a:br>
              <a:rPr lang="en-GB" b="1" spc="280" dirty="0">
                <a:solidFill>
                  <a:schemeClr val="bg1"/>
                </a:solidFill>
              </a:rPr>
            </a:br>
            <a:endParaRPr lang="en-US" b="1" spc="170" dirty="0">
              <a:solidFill>
                <a:schemeClr val="bg1"/>
              </a:solidFill>
            </a:endParaRPr>
          </a:p>
        </p:txBody>
      </p:sp>
      <p:sp>
        <p:nvSpPr>
          <p:cNvPr id="5" name="Footer Placeholder 4">
            <a:extLst>
              <a:ext uri="{FF2B5EF4-FFF2-40B4-BE49-F238E27FC236}">
                <a16:creationId xmlns:a16="http://schemas.microsoft.com/office/drawing/2014/main" id="{92ADF021-5A8E-545E-F520-9D2989100E42}"/>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3569134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989EA5-7EAC-4EFD-B28D-AC2C5DA3194E}"/>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30</a:t>
            </a:fld>
            <a:endParaRPr lang="en-US"/>
          </a:p>
        </p:txBody>
      </p:sp>
      <p:sp>
        <p:nvSpPr>
          <p:cNvPr id="21" name="TextBox 20">
            <a:extLst>
              <a:ext uri="{FF2B5EF4-FFF2-40B4-BE49-F238E27FC236}">
                <a16:creationId xmlns:a16="http://schemas.microsoft.com/office/drawing/2014/main" id="{1C407046-1FEA-85D5-1D09-212012C0B758}"/>
              </a:ext>
            </a:extLst>
          </p:cNvPr>
          <p:cNvSpPr txBox="1"/>
          <p:nvPr/>
        </p:nvSpPr>
        <p:spPr>
          <a:xfrm>
            <a:off x="409940" y="271004"/>
            <a:ext cx="8324119" cy="615553"/>
          </a:xfrm>
          <a:prstGeom prst="rect">
            <a:avLst/>
          </a:prstGeom>
          <a:noFill/>
        </p:spPr>
        <p:txBody>
          <a:bodyPr wrap="square" lIns="91440" tIns="45720" rIns="91440" bIns="45720" anchor="t">
            <a:spAutoFit/>
          </a:bodyPr>
          <a:lstStyle/>
          <a:p>
            <a:r>
              <a:rPr lang="en-US" sz="3400">
                <a:solidFill>
                  <a:schemeClr val="accent4">
                    <a:lumMod val="75000"/>
                  </a:schemeClr>
                </a:solidFill>
                <a:latin typeface="Franklin Gothic Medium Cond"/>
              </a:rPr>
              <a:t>Do You Qualify for Project-Based Vouchers?</a:t>
            </a:r>
          </a:p>
        </p:txBody>
      </p:sp>
      <p:sp>
        <p:nvSpPr>
          <p:cNvPr id="29" name="Content Placeholder 28">
            <a:extLst>
              <a:ext uri="{FF2B5EF4-FFF2-40B4-BE49-F238E27FC236}">
                <a16:creationId xmlns:a16="http://schemas.microsoft.com/office/drawing/2014/main" id="{7A2B4D09-B47A-393B-D5BE-2103A63A326E}"/>
              </a:ext>
            </a:extLst>
          </p:cNvPr>
          <p:cNvSpPr>
            <a:spLocks noGrp="1"/>
          </p:cNvSpPr>
          <p:nvPr>
            <p:ph idx="1"/>
          </p:nvPr>
        </p:nvSpPr>
        <p:spPr>
          <a:xfrm>
            <a:off x="446365" y="1562099"/>
            <a:ext cx="7402235" cy="4240729"/>
          </a:xfrm>
        </p:spPr>
        <p:txBody>
          <a:bodyPr vert="horz" lIns="91440" tIns="45720" rIns="91440" bIns="45720" rtlCol="0" anchor="t">
            <a:normAutofit/>
          </a:bodyPr>
          <a:lstStyle/>
          <a:p>
            <a:pPr marL="461645" lvl="1" indent="-285750">
              <a:buFont typeface="Wingdings" panose="05000000000000000000" pitchFamily="2" charset="2"/>
              <a:buChar char="§"/>
              <a:defRPr/>
            </a:pPr>
            <a:r>
              <a:rPr lang="en-US" sz="2600" dirty="0">
                <a:solidFill>
                  <a:prstClr val="black"/>
                </a:solidFill>
                <a:latin typeface="Calibri Light" panose="020F0302020204030204"/>
                <a:cs typeface="Times New Roman"/>
              </a:rPr>
              <a:t>To qualify for PBVs, households must:</a:t>
            </a:r>
            <a:endParaRPr lang="en-US" sz="2600" dirty="0">
              <a:solidFill>
                <a:prstClr val="black"/>
              </a:solidFill>
              <a:cs typeface="Times New Roman"/>
            </a:endParaRPr>
          </a:p>
          <a:p>
            <a:pPr marL="1147445" lvl="2" indent="-457200">
              <a:buFont typeface="+mj-lt"/>
              <a:buAutoNum type="arabicParenR"/>
              <a:defRPr/>
            </a:pPr>
            <a:r>
              <a:rPr lang="en-US" sz="2600" dirty="0">
                <a:solidFill>
                  <a:prstClr val="black"/>
                </a:solidFill>
                <a:latin typeface="Calibri Light" panose="020F0302020204030204"/>
                <a:cs typeface="Times New Roman"/>
              </a:rPr>
              <a:t>Income certify</a:t>
            </a:r>
            <a:endParaRPr lang="en-US" sz="2600" dirty="0">
              <a:solidFill>
                <a:prstClr val="black"/>
              </a:solidFill>
              <a:latin typeface="Calibri Light" panose="020F0302020204030204"/>
              <a:ea typeface="Calibri Light"/>
              <a:cs typeface="Times New Roman"/>
            </a:endParaRPr>
          </a:p>
          <a:p>
            <a:pPr marL="1147445" lvl="2" indent="-457200">
              <a:buFont typeface="+mj-lt"/>
              <a:buAutoNum type="arabicParenR"/>
              <a:defRPr/>
            </a:pPr>
            <a:r>
              <a:rPr lang="en-US" sz="2600" dirty="0">
                <a:solidFill>
                  <a:prstClr val="black"/>
                </a:solidFill>
                <a:latin typeface="Calibri Light" panose="020F0302020204030204"/>
                <a:cs typeface="Times New Roman"/>
              </a:rPr>
              <a:t>Pass Housing Quality Standards (HQS) physical inspections</a:t>
            </a:r>
            <a:endParaRPr lang="en-US" sz="2600" dirty="0">
              <a:solidFill>
                <a:prstClr val="black"/>
              </a:solidFill>
              <a:latin typeface="Calibri Light" panose="020F0302020204030204"/>
              <a:ea typeface="Calibri Light"/>
              <a:cs typeface="Times New Roman"/>
            </a:endParaRPr>
          </a:p>
          <a:p>
            <a:pPr marL="1147445" lvl="2" indent="-457200">
              <a:buFont typeface="+mj-lt"/>
              <a:buAutoNum type="arabicParenR"/>
              <a:defRPr/>
            </a:pPr>
            <a:r>
              <a:rPr lang="en-US" sz="2600" dirty="0">
                <a:solidFill>
                  <a:prstClr val="black"/>
                </a:solidFill>
                <a:latin typeface="Calibri Light" panose="020F0302020204030204"/>
                <a:cs typeface="Times New Roman"/>
              </a:rPr>
              <a:t>Maintain a rightsized unit per HUD standards</a:t>
            </a:r>
            <a:endParaRPr lang="en-US" sz="2600" dirty="0">
              <a:solidFill>
                <a:prstClr val="black"/>
              </a:solidFill>
              <a:latin typeface="Calibri Light" panose="020F0302020204030204"/>
              <a:ea typeface="Calibri Light"/>
              <a:cs typeface="Times New Roman"/>
            </a:endParaRPr>
          </a:p>
          <a:p>
            <a:pPr marL="0" marR="2540" lvl="0" indent="0" algn="ctr" defTabSz="628063" rtl="0" eaLnBrk="1" fontAlgn="auto" latinLnBrk="0" hangingPunct="1">
              <a:lnSpc>
                <a:spcPct val="100000"/>
              </a:lnSpc>
              <a:spcBef>
                <a:spcPts val="0"/>
              </a:spcBef>
              <a:spcAft>
                <a:spcPts val="0"/>
              </a:spcAft>
              <a:buClrTx/>
              <a:buSzTx/>
              <a:buFontTx/>
              <a:buNone/>
              <a:tabLst/>
              <a:defRPr/>
            </a:pPr>
            <a:endParaRPr lang="en-US" sz="2800" b="0" i="0" u="none" strike="noStrike" kern="1200" cap="none" spc="-2"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7F2C7DF1-9A79-7705-3A86-FCA9B3A65206}"/>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3766778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2221"/>
            <a:ext cx="6864970" cy="883361"/>
          </a:xfrm>
        </p:spPr>
        <p:txBody>
          <a:bodyPr>
            <a:normAutofit/>
          </a:bodyPr>
          <a:lstStyle/>
          <a:p>
            <a:r>
              <a:rPr lang="en-GB" sz="3400">
                <a:solidFill>
                  <a:schemeClr val="accent4">
                    <a:lumMod val="75000"/>
                  </a:schemeClr>
                </a:solidFill>
                <a:latin typeface="Franklin Gothic Medium Cond" panose="020B0606030402020204" pitchFamily="34" charset="0"/>
              </a:rPr>
              <a:t>For PBV Applicants: Rightsizing</a:t>
            </a:r>
            <a:endParaRPr lang="en-US" sz="3400">
              <a:solidFill>
                <a:schemeClr val="accent4">
                  <a:lumMod val="75000"/>
                </a:schemeClr>
              </a:solidFill>
              <a:latin typeface="Franklin Gothic Medium Cond" panose="020B0606030402020204" pitchFamily="34" charset="0"/>
            </a:endParaRPr>
          </a:p>
        </p:txBody>
      </p:sp>
      <p:sp>
        <p:nvSpPr>
          <p:cNvPr id="19" name="Content Placeholder 2"/>
          <p:cNvSpPr>
            <a:spLocks noGrp="1"/>
          </p:cNvSpPr>
          <p:nvPr>
            <p:ph sz="half" idx="1"/>
          </p:nvPr>
        </p:nvSpPr>
        <p:spPr>
          <a:xfrm>
            <a:off x="628650" y="1401079"/>
            <a:ext cx="3886200" cy="4351338"/>
          </a:xfrm>
        </p:spPr>
        <p:txBody>
          <a:bodyPr>
            <a:normAutofit/>
          </a:bodyPr>
          <a:lstStyle/>
          <a:p>
            <a:pPr marL="742950" lvl="1" indent="-285750">
              <a:buFont typeface="Wingdings" panose="05000000000000000000" pitchFamily="2" charset="2"/>
              <a:buChar char="§"/>
            </a:pPr>
            <a:endParaRPr lang="en-US" sz="1600">
              <a:latin typeface="+mj-lt"/>
            </a:endParaRPr>
          </a:p>
          <a:p>
            <a:pPr marL="0" indent="0">
              <a:buNone/>
            </a:pPr>
            <a:endParaRPr lang="en-US" sz="1600">
              <a:latin typeface="+mj-lt"/>
            </a:endParaRPr>
          </a:p>
          <a:p>
            <a:pPr marL="285750" indent="-285750">
              <a:buFont typeface="Wingdings" panose="05000000000000000000" pitchFamily="2" charset="2"/>
              <a:buChar char="§"/>
            </a:pPr>
            <a:endParaRPr lang="en-US" sz="1600">
              <a:latin typeface="+mj-lt"/>
            </a:endParaRPr>
          </a:p>
        </p:txBody>
      </p:sp>
      <p:sp>
        <p:nvSpPr>
          <p:cNvPr id="3" name="Content Placeholder 2">
            <a:extLst>
              <a:ext uri="{FF2B5EF4-FFF2-40B4-BE49-F238E27FC236}">
                <a16:creationId xmlns:a16="http://schemas.microsoft.com/office/drawing/2014/main" id="{05955B38-F587-43C0-8B51-527ED12D4FE4}"/>
              </a:ext>
            </a:extLst>
          </p:cNvPr>
          <p:cNvSpPr>
            <a:spLocks noGrp="1"/>
          </p:cNvSpPr>
          <p:nvPr>
            <p:ph sz="half" idx="2"/>
          </p:nvPr>
        </p:nvSpPr>
        <p:spPr>
          <a:xfrm>
            <a:off x="628650" y="903384"/>
            <a:ext cx="7620006" cy="4351338"/>
          </a:xfrm>
        </p:spPr>
        <p:txBody>
          <a:bodyPr>
            <a:normAutofit/>
          </a:bodyPr>
          <a:lstStyle/>
          <a:p>
            <a:pPr marL="0" marR="0" lvl="0" indent="0">
              <a:spcBef>
                <a:spcPts val="600"/>
              </a:spcBef>
              <a:spcAft>
                <a:spcPts val="0"/>
              </a:spcAft>
              <a:buNone/>
            </a:pPr>
            <a:r>
              <a:rPr lang="en-US" sz="2000" dirty="0">
                <a:solidFill>
                  <a:srgbClr val="000000"/>
                </a:solidFill>
                <a:latin typeface="+mj-lt"/>
              </a:rPr>
              <a:t>Y</a:t>
            </a:r>
            <a:r>
              <a:rPr lang="en-US" sz="2000" b="0" i="0" dirty="0">
                <a:solidFill>
                  <a:srgbClr val="000000"/>
                </a:solidFill>
                <a:effectLst/>
                <a:latin typeface="+mj-lt"/>
              </a:rPr>
              <a:t>our unit must also be rightsized. That means that your apartment’s household composition meets one of the breakdowns listed below. Note, if you are not currently rightsized, we can work with you to move you and your household into a correctly sized unit within Linden Plaza.</a:t>
            </a:r>
            <a:endParaRPr lang="en-US" b="1" dirty="0">
              <a:latin typeface="+mj-lt"/>
              <a:ea typeface="Calibri Light" panose="020F0302020204030204" pitchFamily="34" charset="0"/>
              <a:cs typeface="Calibri Light" panose="020F0302020204030204" pitchFamily="34" charset="0"/>
            </a:endParaRPr>
          </a:p>
        </p:txBody>
      </p:sp>
      <p:sp>
        <p:nvSpPr>
          <p:cNvPr id="5" name="Slide Number Placeholder 4">
            <a:extLst>
              <a:ext uri="{FF2B5EF4-FFF2-40B4-BE49-F238E27FC236}">
                <a16:creationId xmlns:a16="http://schemas.microsoft.com/office/drawing/2014/main" id="{E1001397-E39E-4304-B868-C4EE5C62005B}"/>
              </a:ext>
            </a:extLst>
          </p:cNvPr>
          <p:cNvSpPr>
            <a:spLocks noGrp="1"/>
          </p:cNvSpPr>
          <p:nvPr>
            <p:ph type="sldNum" sz="quarter" idx="12"/>
          </p:nvPr>
        </p:nvSpPr>
        <p:spPr/>
        <p:txBody>
          <a:bodyPr/>
          <a:lstStyle/>
          <a:p>
            <a:fld id="{DC350BA9-05F5-4766-A5AF-710493189013}" type="slidenum">
              <a:rPr lang="en-US" smtClean="0"/>
              <a:t>31</a:t>
            </a:fld>
            <a:endParaRPr lang="en-US"/>
          </a:p>
        </p:txBody>
      </p:sp>
      <p:sp>
        <p:nvSpPr>
          <p:cNvPr id="8" name="Footer Placeholder 7">
            <a:extLst>
              <a:ext uri="{FF2B5EF4-FFF2-40B4-BE49-F238E27FC236}">
                <a16:creationId xmlns:a16="http://schemas.microsoft.com/office/drawing/2014/main" id="{7D123BB8-115F-65E2-D7DE-9D70B73EFA00}"/>
              </a:ext>
            </a:extLst>
          </p:cNvPr>
          <p:cNvSpPr>
            <a:spLocks noGrp="1"/>
          </p:cNvSpPr>
          <p:nvPr>
            <p:ph type="ftr" sz="quarter" idx="11"/>
          </p:nvPr>
        </p:nvSpPr>
        <p:spPr/>
        <p:txBody>
          <a:bodyPr/>
          <a:lstStyle/>
          <a:p>
            <a:r>
              <a:rPr lang="en-GB"/>
              <a:t>www.lindenplazabk.com</a:t>
            </a:r>
            <a:endParaRPr lang="en-US"/>
          </a:p>
        </p:txBody>
      </p:sp>
      <p:pic>
        <p:nvPicPr>
          <p:cNvPr id="6" name="Picture 5">
            <a:extLst>
              <a:ext uri="{FF2B5EF4-FFF2-40B4-BE49-F238E27FC236}">
                <a16:creationId xmlns:a16="http://schemas.microsoft.com/office/drawing/2014/main" id="{B0A3CCD4-71D6-A59B-2839-92A87A1BC667}"/>
              </a:ext>
            </a:extLst>
          </p:cNvPr>
          <p:cNvPicPr>
            <a:picLocks noChangeAspect="1"/>
          </p:cNvPicPr>
          <p:nvPr/>
        </p:nvPicPr>
        <p:blipFill>
          <a:blip r:embed="rId3"/>
          <a:stretch>
            <a:fillRect/>
          </a:stretch>
        </p:blipFill>
        <p:spPr>
          <a:xfrm>
            <a:off x="1352550" y="2207211"/>
            <a:ext cx="6324600" cy="3962400"/>
          </a:xfrm>
          <a:prstGeom prst="rect">
            <a:avLst/>
          </a:prstGeom>
        </p:spPr>
      </p:pic>
    </p:spTree>
    <p:extLst>
      <p:ext uri="{BB962C8B-B14F-4D97-AF65-F5344CB8AC3E}">
        <p14:creationId xmlns:p14="http://schemas.microsoft.com/office/powerpoint/2010/main" val="257118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2221"/>
            <a:ext cx="6864970" cy="883361"/>
          </a:xfrm>
        </p:spPr>
        <p:txBody>
          <a:bodyPr>
            <a:normAutofit/>
          </a:bodyPr>
          <a:lstStyle/>
          <a:p>
            <a:r>
              <a:rPr lang="en-GB" sz="3400">
                <a:solidFill>
                  <a:schemeClr val="accent4">
                    <a:lumMod val="75000"/>
                  </a:schemeClr>
                </a:solidFill>
                <a:latin typeface="Franklin Gothic Medium Cond" panose="020B0606030402020204" pitchFamily="34" charset="0"/>
              </a:rPr>
              <a:t>For PBV Applicants: Income Qualifying</a:t>
            </a:r>
            <a:endParaRPr lang="en-US" sz="3400">
              <a:solidFill>
                <a:schemeClr val="accent4">
                  <a:lumMod val="75000"/>
                </a:schemeClr>
              </a:solidFill>
              <a:latin typeface="Franklin Gothic Medium Cond" panose="020B0606030402020204" pitchFamily="34" charset="0"/>
            </a:endParaRPr>
          </a:p>
        </p:txBody>
      </p:sp>
      <p:sp>
        <p:nvSpPr>
          <p:cNvPr id="19" name="Content Placeholder 2"/>
          <p:cNvSpPr>
            <a:spLocks noGrp="1"/>
          </p:cNvSpPr>
          <p:nvPr>
            <p:ph sz="half" idx="1"/>
          </p:nvPr>
        </p:nvSpPr>
        <p:spPr>
          <a:xfrm>
            <a:off x="149146" y="918103"/>
            <a:ext cx="8366204" cy="1581580"/>
          </a:xfrm>
        </p:spPr>
        <p:txBody>
          <a:bodyPr>
            <a:normAutofit/>
          </a:bodyPr>
          <a:lstStyle/>
          <a:p>
            <a:pPr marL="457200" lvl="1" indent="0">
              <a:buNone/>
            </a:pPr>
            <a:endParaRPr lang="en-US" sz="2000" b="0" i="0">
              <a:solidFill>
                <a:srgbClr val="000000"/>
              </a:solidFill>
              <a:effectLst/>
              <a:latin typeface="+mj-lt"/>
            </a:endParaRPr>
          </a:p>
          <a:p>
            <a:pPr marL="457200" lvl="1" indent="0">
              <a:buNone/>
            </a:pPr>
            <a:r>
              <a:rPr lang="en-US" sz="2000" b="0" i="0">
                <a:solidFill>
                  <a:srgbClr val="000000"/>
                </a:solidFill>
                <a:effectLst/>
                <a:latin typeface="+mj-lt"/>
              </a:rPr>
              <a:t>Your current income must be less than 50% of the Area Median Income (“AMI”). Your AMI varies based on the number of residents in your apartment. A breakdown of those AMI’s are below.</a:t>
            </a:r>
            <a:endParaRPr lang="en-US" sz="2800">
              <a:latin typeface="+mj-lt"/>
            </a:endParaRPr>
          </a:p>
          <a:p>
            <a:pPr marL="0" indent="0">
              <a:buNone/>
            </a:pPr>
            <a:endParaRPr lang="en-US" sz="1600">
              <a:latin typeface="+mj-lt"/>
            </a:endParaRPr>
          </a:p>
          <a:p>
            <a:pPr marL="285750" indent="-285750">
              <a:buFont typeface="Wingdings" panose="05000000000000000000" pitchFamily="2" charset="2"/>
              <a:buChar char="§"/>
            </a:pPr>
            <a:endParaRPr lang="en-US" sz="1600">
              <a:latin typeface="+mj-lt"/>
            </a:endParaRPr>
          </a:p>
        </p:txBody>
      </p:sp>
      <p:sp>
        <p:nvSpPr>
          <p:cNvPr id="5" name="Slide Number Placeholder 4">
            <a:extLst>
              <a:ext uri="{FF2B5EF4-FFF2-40B4-BE49-F238E27FC236}">
                <a16:creationId xmlns:a16="http://schemas.microsoft.com/office/drawing/2014/main" id="{E1001397-E39E-4304-B868-C4EE5C62005B}"/>
              </a:ext>
            </a:extLst>
          </p:cNvPr>
          <p:cNvSpPr>
            <a:spLocks noGrp="1"/>
          </p:cNvSpPr>
          <p:nvPr>
            <p:ph type="sldNum" sz="quarter" idx="12"/>
          </p:nvPr>
        </p:nvSpPr>
        <p:spPr/>
        <p:txBody>
          <a:bodyPr/>
          <a:lstStyle/>
          <a:p>
            <a:fld id="{DC350BA9-05F5-4766-A5AF-710493189013}" type="slidenum">
              <a:rPr lang="en-US" smtClean="0"/>
              <a:t>32</a:t>
            </a:fld>
            <a:endParaRPr lang="en-US"/>
          </a:p>
        </p:txBody>
      </p:sp>
      <p:sp>
        <p:nvSpPr>
          <p:cNvPr id="8" name="Footer Placeholder 7">
            <a:extLst>
              <a:ext uri="{FF2B5EF4-FFF2-40B4-BE49-F238E27FC236}">
                <a16:creationId xmlns:a16="http://schemas.microsoft.com/office/drawing/2014/main" id="{7D123BB8-115F-65E2-D7DE-9D70B73EFA00}"/>
              </a:ext>
            </a:extLst>
          </p:cNvPr>
          <p:cNvSpPr>
            <a:spLocks noGrp="1"/>
          </p:cNvSpPr>
          <p:nvPr>
            <p:ph type="ftr" sz="quarter" idx="11"/>
          </p:nvPr>
        </p:nvSpPr>
        <p:spPr/>
        <p:txBody>
          <a:bodyPr/>
          <a:lstStyle/>
          <a:p>
            <a:r>
              <a:rPr lang="en-GB"/>
              <a:t>www.lindenplazabk.com</a:t>
            </a:r>
            <a:endParaRPr lang="en-US"/>
          </a:p>
        </p:txBody>
      </p:sp>
      <p:pic>
        <p:nvPicPr>
          <p:cNvPr id="9" name="Picture 8">
            <a:extLst>
              <a:ext uri="{FF2B5EF4-FFF2-40B4-BE49-F238E27FC236}">
                <a16:creationId xmlns:a16="http://schemas.microsoft.com/office/drawing/2014/main" id="{84699871-710B-ADAA-D78A-FB3254891605}"/>
              </a:ext>
            </a:extLst>
          </p:cNvPr>
          <p:cNvPicPr>
            <a:picLocks noChangeAspect="1"/>
          </p:cNvPicPr>
          <p:nvPr/>
        </p:nvPicPr>
        <p:blipFill>
          <a:blip r:embed="rId3"/>
          <a:stretch>
            <a:fillRect/>
          </a:stretch>
        </p:blipFill>
        <p:spPr>
          <a:xfrm>
            <a:off x="836342" y="2591605"/>
            <a:ext cx="7181385" cy="1999321"/>
          </a:xfrm>
          <a:prstGeom prst="rect">
            <a:avLst/>
          </a:prstGeom>
        </p:spPr>
      </p:pic>
    </p:spTree>
    <p:extLst>
      <p:ext uri="{BB962C8B-B14F-4D97-AF65-F5344CB8AC3E}">
        <p14:creationId xmlns:p14="http://schemas.microsoft.com/office/powerpoint/2010/main" val="2199059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762EF-37E6-4C85-DFDA-AF823301EBB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4F7750-1FF9-E682-BA30-36B49FDDC83C}"/>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33</a:t>
            </a:fld>
            <a:endParaRPr lang="en-US"/>
          </a:p>
        </p:txBody>
      </p:sp>
      <p:sp>
        <p:nvSpPr>
          <p:cNvPr id="21" name="TextBox 20">
            <a:extLst>
              <a:ext uri="{FF2B5EF4-FFF2-40B4-BE49-F238E27FC236}">
                <a16:creationId xmlns:a16="http://schemas.microsoft.com/office/drawing/2014/main" id="{D4C06508-6368-16C6-9AE7-464427A991A6}"/>
              </a:ext>
            </a:extLst>
          </p:cNvPr>
          <p:cNvSpPr txBox="1"/>
          <p:nvPr/>
        </p:nvSpPr>
        <p:spPr>
          <a:xfrm>
            <a:off x="409940" y="271004"/>
            <a:ext cx="8324119" cy="615553"/>
          </a:xfrm>
          <a:prstGeom prst="rect">
            <a:avLst/>
          </a:prstGeom>
          <a:noFill/>
        </p:spPr>
        <p:txBody>
          <a:bodyPr wrap="square" lIns="91440" tIns="45720" rIns="91440" bIns="45720" anchor="t">
            <a:spAutoFit/>
          </a:bodyPr>
          <a:lstStyle/>
          <a:p>
            <a:r>
              <a:rPr lang="en-US" sz="3400">
                <a:solidFill>
                  <a:schemeClr val="accent4">
                    <a:lumMod val="75000"/>
                  </a:schemeClr>
                </a:solidFill>
                <a:latin typeface="Franklin Gothic Medium Cond"/>
              </a:rPr>
              <a:t>Unsure if you qualify?</a:t>
            </a:r>
          </a:p>
        </p:txBody>
      </p:sp>
      <p:sp>
        <p:nvSpPr>
          <p:cNvPr id="29" name="Content Placeholder 28">
            <a:extLst>
              <a:ext uri="{FF2B5EF4-FFF2-40B4-BE49-F238E27FC236}">
                <a16:creationId xmlns:a16="http://schemas.microsoft.com/office/drawing/2014/main" id="{107945FD-74AE-0860-CF36-367C9119ED6C}"/>
              </a:ext>
            </a:extLst>
          </p:cNvPr>
          <p:cNvSpPr>
            <a:spLocks noGrp="1"/>
          </p:cNvSpPr>
          <p:nvPr>
            <p:ph idx="1"/>
          </p:nvPr>
        </p:nvSpPr>
        <p:spPr>
          <a:xfrm>
            <a:off x="446365" y="1562099"/>
            <a:ext cx="7402235" cy="4240729"/>
          </a:xfrm>
        </p:spPr>
        <p:txBody>
          <a:bodyPr vert="horz" lIns="91440" tIns="45720" rIns="91440" bIns="45720" rtlCol="0" anchor="t">
            <a:normAutofit/>
          </a:bodyPr>
          <a:lstStyle/>
          <a:p>
            <a:pPr marL="461645" lvl="1" indent="-285750">
              <a:buFont typeface="Wingdings" panose="05000000000000000000" pitchFamily="2" charset="2"/>
              <a:buChar char="§"/>
              <a:defRPr/>
            </a:pPr>
            <a:r>
              <a:rPr lang="en-US" sz="2600">
                <a:solidFill>
                  <a:prstClr val="black"/>
                </a:solidFill>
                <a:latin typeface="Calibri Light" panose="020F0302020204030204"/>
                <a:cs typeface="Times New Roman"/>
              </a:rPr>
              <a:t>Talk to the compliance team, who are attending today’s meeting, to see if you qualify! They can answer any questions you may have about the program. </a:t>
            </a:r>
            <a:endParaRPr lang="en-US" sz="2600">
              <a:solidFill>
                <a:prstClr val="black"/>
              </a:solidFill>
              <a:latin typeface="Calibri Light" panose="020F0302020204030204"/>
              <a:ea typeface="Calibri Light"/>
              <a:cs typeface="Times New Roman"/>
            </a:endParaRPr>
          </a:p>
          <a:p>
            <a:pPr marL="0" marR="2540" lvl="0" indent="0" algn="ctr" defTabSz="628063" rtl="0" eaLnBrk="1" fontAlgn="auto" latinLnBrk="0" hangingPunct="1">
              <a:lnSpc>
                <a:spcPct val="100000"/>
              </a:lnSpc>
              <a:spcBef>
                <a:spcPts val="0"/>
              </a:spcBef>
              <a:spcAft>
                <a:spcPts val="0"/>
              </a:spcAft>
              <a:buClrTx/>
              <a:buSzTx/>
              <a:buFontTx/>
              <a:buNone/>
              <a:tabLst/>
              <a:defRPr/>
            </a:pPr>
            <a:endParaRPr lang="en-US" sz="2800" b="0" i="0" u="none" strike="noStrike" kern="1200" cap="none" spc="-2" normalizeH="0" baseline="0" noProof="0">
              <a:ln>
                <a:noFill/>
              </a:ln>
              <a:solidFill>
                <a:prstClr val="black"/>
              </a:solidFill>
              <a:effectLst/>
              <a:highlight>
                <a:srgbClr val="FFFF00"/>
              </a:highlight>
              <a:uLnTx/>
              <a:uFillTx/>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7FB1DA79-F1AC-BDC8-04DD-3AEA78111640}"/>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4172601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66C5F-117F-0910-F17D-D1676E98B8C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518618-F3F4-0968-5FE7-8CD09A01971B}"/>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34</a:t>
            </a:fld>
            <a:endParaRPr lang="en-US"/>
          </a:p>
        </p:txBody>
      </p:sp>
      <p:sp>
        <p:nvSpPr>
          <p:cNvPr id="29" name="Content Placeholder 28">
            <a:extLst>
              <a:ext uri="{FF2B5EF4-FFF2-40B4-BE49-F238E27FC236}">
                <a16:creationId xmlns:a16="http://schemas.microsoft.com/office/drawing/2014/main" id="{CC4B7276-4549-F166-E73A-8F744A65CFCF}"/>
              </a:ext>
            </a:extLst>
          </p:cNvPr>
          <p:cNvSpPr>
            <a:spLocks noGrp="1"/>
          </p:cNvSpPr>
          <p:nvPr>
            <p:ph idx="1"/>
          </p:nvPr>
        </p:nvSpPr>
        <p:spPr>
          <a:xfrm>
            <a:off x="481009" y="2366600"/>
            <a:ext cx="6726036" cy="2234897"/>
          </a:xfrm>
        </p:spPr>
        <p:txBody>
          <a:bodyPr>
            <a:normAutofit/>
          </a:bodyPr>
          <a:lstStyle/>
          <a:p>
            <a:pPr marL="457200" lvl="1" indent="0">
              <a:buNone/>
              <a:defRPr/>
            </a:pPr>
            <a:endParaRPr lang="en-US" sz="1600">
              <a:solidFill>
                <a:prstClr val="black"/>
              </a:solidFill>
              <a:latin typeface="Calibri Light" panose="020F0302020204030204"/>
              <a:cs typeface="Times New Roman" panose="02020603050405020304" pitchFamily="18" charset="0"/>
            </a:endParaRPr>
          </a:p>
        </p:txBody>
      </p:sp>
      <p:sp>
        <p:nvSpPr>
          <p:cNvPr id="2" name="object 4">
            <a:extLst>
              <a:ext uri="{FF2B5EF4-FFF2-40B4-BE49-F238E27FC236}">
                <a16:creationId xmlns:a16="http://schemas.microsoft.com/office/drawing/2014/main" id="{A72D6906-B2D9-219D-4134-340AA8FE31A7}"/>
              </a:ext>
            </a:extLst>
          </p:cNvPr>
          <p:cNvSpPr/>
          <p:nvPr/>
        </p:nvSpPr>
        <p:spPr>
          <a:xfrm>
            <a:off x="0" y="2366601"/>
            <a:ext cx="9144000" cy="1537580"/>
          </a:xfrm>
          <a:custGeom>
            <a:avLst/>
            <a:gdLst/>
            <a:ahLst/>
            <a:cxnLst/>
            <a:rect l="l" t="t" r="r" b="b"/>
            <a:pathLst>
              <a:path w="18284190" h="1628775">
                <a:moveTo>
                  <a:pt x="0" y="1628774"/>
                </a:moveTo>
                <a:lnTo>
                  <a:pt x="0" y="0"/>
                </a:lnTo>
                <a:lnTo>
                  <a:pt x="18283571" y="0"/>
                </a:lnTo>
                <a:lnTo>
                  <a:pt x="18283571" y="1628774"/>
                </a:lnTo>
                <a:lnTo>
                  <a:pt x="0" y="1628774"/>
                </a:lnTo>
                <a:close/>
              </a:path>
            </a:pathLst>
          </a:custGeom>
          <a:solidFill>
            <a:srgbClr val="001B41"/>
          </a:solidFill>
        </p:spPr>
        <p:txBody>
          <a:bodyPr wrap="square" lIns="0" tIns="0" rIns="0" bIns="0" rtlCol="0"/>
          <a:lstStyle/>
          <a:p>
            <a:endParaRPr/>
          </a:p>
        </p:txBody>
      </p:sp>
      <p:sp>
        <p:nvSpPr>
          <p:cNvPr id="4" name="object 5">
            <a:extLst>
              <a:ext uri="{FF2B5EF4-FFF2-40B4-BE49-F238E27FC236}">
                <a16:creationId xmlns:a16="http://schemas.microsoft.com/office/drawing/2014/main" id="{8129DEFF-F2B3-29BA-1D69-BADC8A653678}"/>
              </a:ext>
            </a:extLst>
          </p:cNvPr>
          <p:cNvSpPr txBox="1">
            <a:spLocks noGrp="1"/>
          </p:cNvSpPr>
          <p:nvPr>
            <p:ph type="title"/>
          </p:nvPr>
        </p:nvSpPr>
        <p:spPr>
          <a:xfrm>
            <a:off x="123033" y="2790425"/>
            <a:ext cx="9144000" cy="689932"/>
          </a:xfrm>
          <a:prstGeom prst="rect">
            <a:avLst/>
          </a:prstGeom>
        </p:spPr>
        <p:txBody>
          <a:bodyPr vert="horz" wrap="square" lIns="0" tIns="12700" rIns="0" bIns="0" rtlCol="0">
            <a:spAutoFit/>
          </a:bodyPr>
          <a:lstStyle/>
          <a:p>
            <a:pPr marL="12700">
              <a:lnSpc>
                <a:spcPct val="100000"/>
              </a:lnSpc>
              <a:spcBef>
                <a:spcPts val="100"/>
              </a:spcBef>
            </a:pPr>
            <a:r>
              <a:rPr lang="en-US" b="1" spc="270" dirty="0">
                <a:solidFill>
                  <a:schemeClr val="bg1"/>
                </a:solidFill>
              </a:rPr>
              <a:t>8</a:t>
            </a:r>
            <a:r>
              <a:rPr b="1" spc="270" dirty="0">
                <a:solidFill>
                  <a:schemeClr val="bg1"/>
                </a:solidFill>
              </a:rPr>
              <a:t>:</a:t>
            </a:r>
            <a:r>
              <a:rPr b="1" spc="280" dirty="0">
                <a:solidFill>
                  <a:schemeClr val="bg1"/>
                </a:solidFill>
              </a:rPr>
              <a:t> </a:t>
            </a:r>
            <a:r>
              <a:rPr lang="en-US" b="1" spc="80" dirty="0">
                <a:solidFill>
                  <a:schemeClr val="bg1"/>
                </a:solidFill>
              </a:rPr>
              <a:t>Next Steps</a:t>
            </a:r>
            <a:endParaRPr b="1" spc="170" dirty="0">
              <a:solidFill>
                <a:schemeClr val="bg1"/>
              </a:solidFill>
            </a:endParaRPr>
          </a:p>
        </p:txBody>
      </p:sp>
      <p:sp>
        <p:nvSpPr>
          <p:cNvPr id="5" name="Footer Placeholder 4">
            <a:extLst>
              <a:ext uri="{FF2B5EF4-FFF2-40B4-BE49-F238E27FC236}">
                <a16:creationId xmlns:a16="http://schemas.microsoft.com/office/drawing/2014/main" id="{860B6811-281A-8DF7-0CF3-24A63335D039}"/>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2767026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2222"/>
            <a:ext cx="3678945" cy="681162"/>
          </a:xfrm>
        </p:spPr>
        <p:txBody>
          <a:bodyPr>
            <a:normAutofit/>
          </a:bodyPr>
          <a:lstStyle/>
          <a:p>
            <a:r>
              <a:rPr lang="en-US" sz="3400">
                <a:solidFill>
                  <a:schemeClr val="accent4">
                    <a:lumMod val="75000"/>
                  </a:schemeClr>
                </a:solidFill>
                <a:latin typeface="Franklin Gothic Medium Cond" panose="020B0606030402020204" pitchFamily="34" charset="0"/>
              </a:rPr>
              <a:t>Next Steps</a:t>
            </a:r>
          </a:p>
        </p:txBody>
      </p:sp>
      <p:sp>
        <p:nvSpPr>
          <p:cNvPr id="19" name="Content Placeholder 2"/>
          <p:cNvSpPr>
            <a:spLocks noGrp="1"/>
          </p:cNvSpPr>
          <p:nvPr>
            <p:ph sz="half" idx="1"/>
          </p:nvPr>
        </p:nvSpPr>
        <p:spPr>
          <a:xfrm>
            <a:off x="628650" y="1401079"/>
            <a:ext cx="3886200" cy="4351338"/>
          </a:xfrm>
        </p:spPr>
        <p:txBody>
          <a:bodyPr>
            <a:normAutofit/>
          </a:bodyPr>
          <a:lstStyle/>
          <a:p>
            <a:pPr marL="742950" lvl="1" indent="-285750">
              <a:buFont typeface="Wingdings" panose="05000000000000000000" pitchFamily="2" charset="2"/>
              <a:buChar char="§"/>
            </a:pPr>
            <a:endParaRPr lang="en-US" sz="1600">
              <a:latin typeface="+mj-lt"/>
            </a:endParaRPr>
          </a:p>
          <a:p>
            <a:pPr marL="0" indent="0">
              <a:buNone/>
            </a:pPr>
            <a:endParaRPr lang="en-US" sz="1600">
              <a:latin typeface="+mj-lt"/>
            </a:endParaRPr>
          </a:p>
          <a:p>
            <a:pPr marL="285750" indent="-285750">
              <a:buFont typeface="Wingdings" panose="05000000000000000000" pitchFamily="2" charset="2"/>
              <a:buChar char="§"/>
            </a:pPr>
            <a:endParaRPr lang="en-US" sz="1600">
              <a:latin typeface="+mj-lt"/>
            </a:endParaRPr>
          </a:p>
        </p:txBody>
      </p:sp>
      <p:sp>
        <p:nvSpPr>
          <p:cNvPr id="3" name="Content Placeholder 2">
            <a:extLst>
              <a:ext uri="{FF2B5EF4-FFF2-40B4-BE49-F238E27FC236}">
                <a16:creationId xmlns:a16="http://schemas.microsoft.com/office/drawing/2014/main" id="{05955B38-F587-43C0-8B51-527ED12D4FE4}"/>
              </a:ext>
            </a:extLst>
          </p:cNvPr>
          <p:cNvSpPr>
            <a:spLocks noGrp="1"/>
          </p:cNvSpPr>
          <p:nvPr>
            <p:ph sz="half" idx="2"/>
          </p:nvPr>
        </p:nvSpPr>
        <p:spPr>
          <a:xfrm>
            <a:off x="706822" y="1105583"/>
            <a:ext cx="4424646" cy="4646834"/>
          </a:xfrm>
        </p:spPr>
        <p:txBody>
          <a:bodyPr>
            <a:normAutofit/>
          </a:bodyPr>
          <a:lstStyle/>
          <a:p>
            <a:pPr marR="0" lvl="0">
              <a:spcBef>
                <a:spcPts val="600"/>
              </a:spcBef>
              <a:spcAft>
                <a:spcPts val="0"/>
              </a:spcAft>
              <a:buFont typeface="Wingdings" panose="05000000000000000000" pitchFamily="2" charset="2"/>
              <a:buChar char="§"/>
            </a:pPr>
            <a:r>
              <a:rPr lang="en-US" sz="2200" dirty="0">
                <a:effectLst/>
                <a:latin typeface="Calibri Light" panose="020F0302020204030204" pitchFamily="34" charset="0"/>
                <a:ea typeface="Calibri Light" panose="020F0302020204030204" pitchFamily="34" charset="0"/>
                <a:cs typeface="Calibri Light" panose="020F0302020204030204" pitchFamily="34" charset="0"/>
              </a:rPr>
              <a:t>Begin construction in building 5 (675 Lincoln Ave)</a:t>
            </a:r>
          </a:p>
          <a:p>
            <a:pPr>
              <a:spcBef>
                <a:spcPts val="600"/>
              </a:spcBef>
              <a:buFont typeface="Wingdings" panose="05000000000000000000" pitchFamily="2" charset="2"/>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Continue PBV unit conversions with HQS and certifications</a:t>
            </a:r>
            <a:endParaRPr lang="en-US" sz="2200" dirty="0">
              <a:effectLst/>
              <a:latin typeface="Calibri Light" panose="020F0302020204030204" pitchFamily="34" charset="0"/>
              <a:ea typeface="Calibri Light" panose="020F0302020204030204" pitchFamily="34" charset="0"/>
              <a:cs typeface="Calibri Light" panose="020F0302020204030204" pitchFamily="34" charset="0"/>
            </a:endParaRPr>
          </a:p>
          <a:p>
            <a:pPr marR="0" lvl="0">
              <a:spcBef>
                <a:spcPts val="600"/>
              </a:spcBef>
              <a:spcAft>
                <a:spcPts val="0"/>
              </a:spcAft>
              <a:buFont typeface="Wingdings" panose="05000000000000000000" pitchFamily="2" charset="2"/>
              <a:buChar char="§"/>
            </a:pPr>
            <a:r>
              <a:rPr lang="en-US" sz="2200" dirty="0">
                <a:effectLst/>
                <a:latin typeface="Calibri Light" panose="020F0302020204030204" pitchFamily="34" charset="0"/>
                <a:ea typeface="Calibri Light" panose="020F0302020204030204" pitchFamily="34" charset="0"/>
                <a:cs typeface="Calibri Light" panose="020F0302020204030204" pitchFamily="34" charset="0"/>
              </a:rPr>
              <a:t>Look for the Rent Concession Agreement and other compliance documents in the mail</a:t>
            </a:r>
          </a:p>
          <a:p>
            <a:pPr marR="0" lvl="0">
              <a:spcBef>
                <a:spcPts val="600"/>
              </a:spcBef>
              <a:spcAft>
                <a:spcPts val="0"/>
              </a:spcAft>
              <a:buFont typeface="Wingdings" panose="05000000000000000000" pitchFamily="2" charset="2"/>
              <a:buChar char="§"/>
            </a:pPr>
            <a:r>
              <a:rPr lang="en-US" sz="2200" dirty="0">
                <a:effectLst/>
                <a:latin typeface="Calibri Light" panose="020F0302020204030204" pitchFamily="34" charset="0"/>
                <a:ea typeface="Calibri Light" panose="020F0302020204030204" pitchFamily="34" charset="0"/>
                <a:cs typeface="Calibri Light" panose="020F0302020204030204" pitchFamily="34" charset="0"/>
              </a:rPr>
              <a:t>Sign the Rent Concession Agreement after review</a:t>
            </a:r>
          </a:p>
          <a:p>
            <a:pPr marR="0" lvl="0">
              <a:spcBef>
                <a:spcPts val="600"/>
              </a:spcBef>
              <a:spcAft>
                <a:spcPts val="0"/>
              </a:spcAft>
              <a:buFont typeface="Wingdings" panose="05000000000000000000" pitchFamily="2" charset="2"/>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Reach out to us with any questions</a:t>
            </a:r>
          </a:p>
          <a:p>
            <a:pPr marR="0" lvl="0">
              <a:spcBef>
                <a:spcPts val="600"/>
              </a:spcBef>
              <a:spcAft>
                <a:spcPts val="0"/>
              </a:spcAft>
              <a:buFont typeface="Wingdings" panose="05000000000000000000" pitchFamily="2" charset="2"/>
              <a:buChar char="§"/>
            </a:pPr>
            <a:r>
              <a:rPr lang="en-US" sz="2200" dirty="0">
                <a:effectLst/>
                <a:latin typeface="Calibri Light" panose="020F0302020204030204" pitchFamily="34" charset="0"/>
                <a:ea typeface="Calibri Light" panose="020F0302020204030204" pitchFamily="34" charset="0"/>
                <a:cs typeface="Calibri Light" panose="020F0302020204030204" pitchFamily="34" charset="0"/>
              </a:rPr>
              <a:t>If you think you are eligible for a PBV, reach out to us</a:t>
            </a:r>
          </a:p>
          <a:p>
            <a:pPr marR="0" lvl="0">
              <a:spcBef>
                <a:spcPts val="600"/>
              </a:spcBef>
              <a:spcAft>
                <a:spcPts val="0"/>
              </a:spcAft>
              <a:buFont typeface="Wingdings" panose="05000000000000000000" pitchFamily="2" charset="2"/>
              <a:buChar char="§"/>
            </a:pPr>
            <a:endParaRPr lang="en-US" sz="2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Slide Number Placeholder 4">
            <a:extLst>
              <a:ext uri="{FF2B5EF4-FFF2-40B4-BE49-F238E27FC236}">
                <a16:creationId xmlns:a16="http://schemas.microsoft.com/office/drawing/2014/main" id="{E1001397-E39E-4304-B868-C4EE5C62005B}"/>
              </a:ext>
            </a:extLst>
          </p:cNvPr>
          <p:cNvSpPr>
            <a:spLocks noGrp="1"/>
          </p:cNvSpPr>
          <p:nvPr>
            <p:ph type="sldNum" sz="quarter" idx="12"/>
          </p:nvPr>
        </p:nvSpPr>
        <p:spPr/>
        <p:txBody>
          <a:bodyPr/>
          <a:lstStyle/>
          <a:p>
            <a:fld id="{DC350BA9-05F5-4766-A5AF-710493189013}" type="slidenum">
              <a:rPr lang="en-US" smtClean="0"/>
              <a:t>35</a:t>
            </a:fld>
            <a:endParaRPr lang="en-US"/>
          </a:p>
        </p:txBody>
      </p:sp>
      <p:sp>
        <p:nvSpPr>
          <p:cNvPr id="6" name="Footer Placeholder 5">
            <a:extLst>
              <a:ext uri="{FF2B5EF4-FFF2-40B4-BE49-F238E27FC236}">
                <a16:creationId xmlns:a16="http://schemas.microsoft.com/office/drawing/2014/main" id="{C1FB8CEF-0629-FC00-312C-5BEBE7A1B719}"/>
              </a:ext>
            </a:extLst>
          </p:cNvPr>
          <p:cNvSpPr>
            <a:spLocks noGrp="1"/>
          </p:cNvSpPr>
          <p:nvPr>
            <p:ph type="ftr" sz="quarter" idx="11"/>
          </p:nvPr>
        </p:nvSpPr>
        <p:spPr/>
        <p:txBody>
          <a:bodyPr/>
          <a:lstStyle/>
          <a:p>
            <a:r>
              <a:rPr lang="en-GB"/>
              <a:t>www.lindenplazabk.com</a:t>
            </a:r>
            <a:endParaRPr lang="en-US"/>
          </a:p>
        </p:txBody>
      </p:sp>
      <p:pic>
        <p:nvPicPr>
          <p:cNvPr id="8" name="Picture 7" descr="A group of people sitting in chairs in a classroom&#10;&#10;Description automatically generated">
            <a:extLst>
              <a:ext uri="{FF2B5EF4-FFF2-40B4-BE49-F238E27FC236}">
                <a16:creationId xmlns:a16="http://schemas.microsoft.com/office/drawing/2014/main" id="{679C76B8-2872-FF6B-53BC-BDEC244D7E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9244" y="1401079"/>
            <a:ext cx="3657600" cy="2743200"/>
          </a:xfrm>
          <a:prstGeom prst="rect">
            <a:avLst/>
          </a:prstGeom>
          <a:ln>
            <a:solidFill>
              <a:schemeClr val="bg1">
                <a:lumMod val="50000"/>
              </a:schemeClr>
            </a:solidFill>
          </a:ln>
        </p:spPr>
      </p:pic>
    </p:spTree>
    <p:extLst>
      <p:ext uri="{BB962C8B-B14F-4D97-AF65-F5344CB8AC3E}">
        <p14:creationId xmlns:p14="http://schemas.microsoft.com/office/powerpoint/2010/main" val="3003787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2222"/>
            <a:ext cx="3678945" cy="681162"/>
          </a:xfrm>
        </p:spPr>
        <p:txBody>
          <a:bodyPr>
            <a:normAutofit/>
          </a:bodyPr>
          <a:lstStyle/>
          <a:p>
            <a:r>
              <a:rPr lang="en-GB" sz="3400">
                <a:solidFill>
                  <a:schemeClr val="accent4">
                    <a:lumMod val="75000"/>
                  </a:schemeClr>
                </a:solidFill>
                <a:latin typeface="Franklin Gothic Medium Cond" panose="020B0606030402020204" pitchFamily="34" charset="0"/>
              </a:rPr>
              <a:t>Future Updates</a:t>
            </a:r>
            <a:endParaRPr lang="en-US" sz="3400">
              <a:solidFill>
                <a:schemeClr val="accent4">
                  <a:lumMod val="75000"/>
                </a:schemeClr>
              </a:solidFill>
              <a:latin typeface="Franklin Gothic Medium Cond" panose="020B0606030402020204" pitchFamily="34" charset="0"/>
            </a:endParaRPr>
          </a:p>
        </p:txBody>
      </p:sp>
      <p:sp>
        <p:nvSpPr>
          <p:cNvPr id="19" name="Content Placeholder 2"/>
          <p:cNvSpPr>
            <a:spLocks noGrp="1"/>
          </p:cNvSpPr>
          <p:nvPr>
            <p:ph sz="half" idx="1"/>
          </p:nvPr>
        </p:nvSpPr>
        <p:spPr>
          <a:xfrm>
            <a:off x="628650" y="1401079"/>
            <a:ext cx="3886200" cy="4351338"/>
          </a:xfrm>
        </p:spPr>
        <p:txBody>
          <a:bodyPr>
            <a:normAutofit/>
          </a:bodyPr>
          <a:lstStyle/>
          <a:p>
            <a:pPr marL="742950" lvl="1" indent="-285750">
              <a:buFont typeface="Wingdings" panose="05000000000000000000" pitchFamily="2" charset="2"/>
              <a:buChar char="§"/>
            </a:pPr>
            <a:endParaRPr lang="en-US" sz="1600">
              <a:latin typeface="+mj-lt"/>
            </a:endParaRPr>
          </a:p>
          <a:p>
            <a:pPr marL="0" indent="0">
              <a:buNone/>
            </a:pPr>
            <a:endParaRPr lang="en-US" sz="1600">
              <a:latin typeface="+mj-lt"/>
            </a:endParaRPr>
          </a:p>
          <a:p>
            <a:pPr marL="285750" indent="-285750">
              <a:buFont typeface="Wingdings" panose="05000000000000000000" pitchFamily="2" charset="2"/>
              <a:buChar char="§"/>
            </a:pPr>
            <a:endParaRPr lang="en-US" sz="1600">
              <a:latin typeface="+mj-lt"/>
            </a:endParaRPr>
          </a:p>
        </p:txBody>
      </p:sp>
      <p:sp>
        <p:nvSpPr>
          <p:cNvPr id="3" name="Content Placeholder 2">
            <a:extLst>
              <a:ext uri="{FF2B5EF4-FFF2-40B4-BE49-F238E27FC236}">
                <a16:creationId xmlns:a16="http://schemas.microsoft.com/office/drawing/2014/main" id="{05955B38-F587-43C0-8B51-527ED12D4FE4}"/>
              </a:ext>
            </a:extLst>
          </p:cNvPr>
          <p:cNvSpPr>
            <a:spLocks noGrp="1"/>
          </p:cNvSpPr>
          <p:nvPr>
            <p:ph sz="half" idx="2"/>
          </p:nvPr>
        </p:nvSpPr>
        <p:spPr>
          <a:xfrm>
            <a:off x="628650" y="903384"/>
            <a:ext cx="7620006" cy="4351338"/>
          </a:xfrm>
        </p:spPr>
        <p:txBody>
          <a:bodyPr>
            <a:normAutofit/>
          </a:bodyPr>
          <a:lstStyle/>
          <a:p>
            <a:pPr marR="0" lvl="0">
              <a:spcBef>
                <a:spcPts val="600"/>
              </a:spcBef>
              <a:spcAft>
                <a:spcPts val="0"/>
              </a:spcAft>
              <a:buFont typeface="Wingdings" panose="05000000000000000000" pitchFamily="2" charset="2"/>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Major project updates will be posted at: </a:t>
            </a:r>
            <a:r>
              <a:rPr lang="en-US" sz="2200" dirty="0">
                <a:latin typeface="Calibri Light" panose="020F0302020204030204" pitchFamily="34" charset="0"/>
                <a:ea typeface="Calibri Light" panose="020F0302020204030204" pitchFamily="34" charset="0"/>
                <a:cs typeface="Calibri Light" panose="020F0302020204030204" pitchFamily="34" charset="0"/>
                <a:hlinkClick r:id="rId3"/>
              </a:rPr>
              <a:t>www.lindenplazabk.com</a:t>
            </a:r>
            <a:endParaRPr lang="en-US" sz="1800" dirty="0">
              <a:latin typeface="Calibri Light" panose="020F0302020204030204" pitchFamily="34" charset="0"/>
              <a:ea typeface="Calibri Light" panose="020F0302020204030204" pitchFamily="34" charset="0"/>
              <a:cs typeface="Calibri Light" panose="020F0302020204030204" pitchFamily="34" charset="0"/>
            </a:endParaRPr>
          </a:p>
          <a:p>
            <a:pPr>
              <a:spcBef>
                <a:spcPts val="600"/>
              </a:spcBef>
              <a:buFont typeface="Wingdings" panose="05000000000000000000" pitchFamily="2" charset="2"/>
              <a:buChar char="§"/>
            </a:pPr>
            <a:r>
              <a:rPr lang="en-GB" sz="2200" dirty="0">
                <a:latin typeface="Calibri Light" panose="020F0302020204030204" pitchFamily="34" charset="0"/>
                <a:ea typeface="Calibri Light" panose="020F0302020204030204" pitchFamily="34" charset="0"/>
                <a:cs typeface="Calibri Light" panose="020F0302020204030204" pitchFamily="34" charset="0"/>
              </a:rPr>
              <a:t>If you are interested in learning more about the new Project-Based Section 8 program and the rehabilitation plan, use the below QR Code and enter your information on the form and we will contact you</a:t>
            </a:r>
            <a:endParaRPr lang="en-US" sz="2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Slide Number Placeholder 4">
            <a:extLst>
              <a:ext uri="{FF2B5EF4-FFF2-40B4-BE49-F238E27FC236}">
                <a16:creationId xmlns:a16="http://schemas.microsoft.com/office/drawing/2014/main" id="{E1001397-E39E-4304-B868-C4EE5C62005B}"/>
              </a:ext>
            </a:extLst>
          </p:cNvPr>
          <p:cNvSpPr>
            <a:spLocks noGrp="1"/>
          </p:cNvSpPr>
          <p:nvPr>
            <p:ph type="sldNum" sz="quarter" idx="12"/>
          </p:nvPr>
        </p:nvSpPr>
        <p:spPr/>
        <p:txBody>
          <a:bodyPr/>
          <a:lstStyle/>
          <a:p>
            <a:fld id="{DC350BA9-05F5-4766-A5AF-710493189013}" type="slidenum">
              <a:rPr lang="en-US" smtClean="0"/>
              <a:t>36</a:t>
            </a:fld>
            <a:endParaRPr lang="en-US"/>
          </a:p>
        </p:txBody>
      </p:sp>
      <p:pic>
        <p:nvPicPr>
          <p:cNvPr id="7" name="Picture 6" descr="A qr code with black squares&#10;&#10;Description automatically generated">
            <a:extLst>
              <a:ext uri="{FF2B5EF4-FFF2-40B4-BE49-F238E27FC236}">
                <a16:creationId xmlns:a16="http://schemas.microsoft.com/office/drawing/2014/main" id="{9871B3F8-1BE0-FA7F-CB0C-11D354E2A9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4329" y="3864807"/>
            <a:ext cx="2491544" cy="2491544"/>
          </a:xfrm>
          <a:prstGeom prst="rect">
            <a:avLst/>
          </a:prstGeom>
        </p:spPr>
      </p:pic>
      <p:sp>
        <p:nvSpPr>
          <p:cNvPr id="8" name="Footer Placeholder 7">
            <a:extLst>
              <a:ext uri="{FF2B5EF4-FFF2-40B4-BE49-F238E27FC236}">
                <a16:creationId xmlns:a16="http://schemas.microsoft.com/office/drawing/2014/main" id="{7D123BB8-115F-65E2-D7DE-9D70B73EFA00}"/>
              </a:ext>
            </a:extLst>
          </p:cNvPr>
          <p:cNvSpPr>
            <a:spLocks noGrp="1"/>
          </p:cNvSpPr>
          <p:nvPr>
            <p:ph type="ftr" sz="quarter" idx="11"/>
          </p:nvPr>
        </p:nvSpPr>
        <p:spPr/>
        <p:txBody>
          <a:bodyPr/>
          <a:lstStyle/>
          <a:p>
            <a:r>
              <a:rPr lang="en-GB"/>
              <a:t>www.lindenplazabk.com</a:t>
            </a:r>
            <a:endParaRPr lang="en-US"/>
          </a:p>
        </p:txBody>
      </p:sp>
      <p:sp>
        <p:nvSpPr>
          <p:cNvPr id="9" name="Rectangle: Rounded Corners 8">
            <a:extLst>
              <a:ext uri="{FF2B5EF4-FFF2-40B4-BE49-F238E27FC236}">
                <a16:creationId xmlns:a16="http://schemas.microsoft.com/office/drawing/2014/main" id="{25C0BECA-9C5A-E31A-62C8-C6D3AA879A6C}"/>
              </a:ext>
            </a:extLst>
          </p:cNvPr>
          <p:cNvSpPr/>
          <p:nvPr/>
        </p:nvSpPr>
        <p:spPr>
          <a:xfrm>
            <a:off x="4964628" y="3999508"/>
            <a:ext cx="3886200" cy="193637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Light" panose="020F0302020204030204"/>
                <a:cs typeface="Times New Roman"/>
                <a:hlinkClick r:id="rId5"/>
              </a:rPr>
              <a:t>hello@lindenplazabk.com</a:t>
            </a:r>
            <a:endParaRPr lang="en-US" sz="2400" dirty="0">
              <a:solidFill>
                <a:prstClr val="black"/>
              </a:solidFill>
              <a:latin typeface="Calibri Light" panose="020F0302020204030204"/>
              <a:cs typeface="Times New Roman"/>
            </a:endParaRPr>
          </a:p>
          <a:p>
            <a:pPr algn="ctr"/>
            <a:r>
              <a:rPr lang="en-US" sz="2400" dirty="0">
                <a:solidFill>
                  <a:prstClr val="black"/>
                </a:solidFill>
                <a:latin typeface="Calibri Light" panose="020F0302020204030204"/>
                <a:ea typeface="Calibri Light"/>
                <a:cs typeface="Times New Roman"/>
              </a:rPr>
              <a:t>718-540-4299</a:t>
            </a:r>
          </a:p>
          <a:p>
            <a:pPr algn="ctr"/>
            <a:endParaRPr lang="en-US" dirty="0"/>
          </a:p>
        </p:txBody>
      </p:sp>
    </p:spTree>
    <p:extLst>
      <p:ext uri="{BB962C8B-B14F-4D97-AF65-F5344CB8AC3E}">
        <p14:creationId xmlns:p14="http://schemas.microsoft.com/office/powerpoint/2010/main" val="1213689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99875-E452-296F-D346-4C9FFE314E9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982C70-97F7-FD10-98C1-611E95304757}"/>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37</a:t>
            </a:fld>
            <a:endParaRPr lang="en-US"/>
          </a:p>
        </p:txBody>
      </p:sp>
      <p:sp>
        <p:nvSpPr>
          <p:cNvPr id="21" name="TextBox 20">
            <a:extLst>
              <a:ext uri="{FF2B5EF4-FFF2-40B4-BE49-F238E27FC236}">
                <a16:creationId xmlns:a16="http://schemas.microsoft.com/office/drawing/2014/main" id="{9638B6A1-4D93-4780-F7D0-C1307A2CE55E}"/>
              </a:ext>
            </a:extLst>
          </p:cNvPr>
          <p:cNvSpPr txBox="1"/>
          <p:nvPr/>
        </p:nvSpPr>
        <p:spPr>
          <a:xfrm>
            <a:off x="372408" y="251986"/>
            <a:ext cx="8554776" cy="615553"/>
          </a:xfrm>
          <a:prstGeom prst="rect">
            <a:avLst/>
          </a:prstGeom>
          <a:noFill/>
        </p:spPr>
        <p:txBody>
          <a:bodyPr wrap="square">
            <a:spAutoFit/>
          </a:bodyPr>
          <a:lstStyle/>
          <a:p>
            <a:r>
              <a:rPr lang="en-GB" sz="3400" dirty="0">
                <a:solidFill>
                  <a:schemeClr val="accent4">
                    <a:lumMod val="75000"/>
                  </a:schemeClr>
                </a:solidFill>
                <a:latin typeface="Franklin Gothic Medium Cond" panose="020B0606030402020204" pitchFamily="34" charset="0"/>
              </a:rPr>
              <a:t>How to Contact Management</a:t>
            </a:r>
            <a:endParaRPr lang="en-US" sz="3400" dirty="0">
              <a:solidFill>
                <a:schemeClr val="accent4">
                  <a:lumMod val="75000"/>
                </a:schemeClr>
              </a:solidFill>
              <a:latin typeface="Franklin Gothic Medium Cond" panose="020B0606030402020204" pitchFamily="34" charset="0"/>
            </a:endParaRPr>
          </a:p>
        </p:txBody>
      </p:sp>
      <p:sp>
        <p:nvSpPr>
          <p:cNvPr id="2" name="Content Placeholder 28">
            <a:extLst>
              <a:ext uri="{FF2B5EF4-FFF2-40B4-BE49-F238E27FC236}">
                <a16:creationId xmlns:a16="http://schemas.microsoft.com/office/drawing/2014/main" id="{574C72AA-AD50-A101-04A4-5CFB87580809}"/>
              </a:ext>
            </a:extLst>
          </p:cNvPr>
          <p:cNvSpPr>
            <a:spLocks noGrp="1"/>
          </p:cNvSpPr>
          <p:nvPr>
            <p:ph idx="1"/>
          </p:nvPr>
        </p:nvSpPr>
        <p:spPr>
          <a:xfrm>
            <a:off x="4802657" y="3014798"/>
            <a:ext cx="4124527" cy="3043970"/>
          </a:xfrm>
        </p:spPr>
        <p:txBody>
          <a:bodyPr vert="horz" lIns="91440" tIns="45720" rIns="91440" bIns="45720" rtlCol="0" anchor="t">
            <a:normAutofit/>
          </a:bodyPr>
          <a:lstStyle/>
          <a:p>
            <a:pPr marL="461963" lvl="2" indent="-285750">
              <a:buFont typeface="Wingdings" panose="05000000000000000000" pitchFamily="2" charset="2"/>
              <a:buChar char="§"/>
              <a:defRPr/>
            </a:pPr>
            <a:r>
              <a:rPr lang="en-GB" dirty="0">
                <a:solidFill>
                  <a:prstClr val="black"/>
                </a:solidFill>
                <a:latin typeface="Calibri Light" panose="020F0302020204030204"/>
                <a:cs typeface="Times New Roman"/>
              </a:rPr>
              <a:t>The Property Management Office is located at 675 Lincoln Avenue on the ground floor. The office is open </a:t>
            </a:r>
            <a:r>
              <a:rPr lang="en-GB" b="1" u="sng" dirty="0">
                <a:solidFill>
                  <a:prstClr val="black"/>
                </a:solidFill>
                <a:latin typeface="Calibri Light" panose="020F0302020204030204"/>
                <a:cs typeface="Times New Roman"/>
              </a:rPr>
              <a:t>Monday – Friday (9:30am- 4pm) for walk ins.</a:t>
            </a:r>
            <a:r>
              <a:rPr lang="en-GB" dirty="0">
                <a:solidFill>
                  <a:prstClr val="black"/>
                </a:solidFill>
                <a:latin typeface="Calibri Light" panose="020F0302020204030204"/>
                <a:cs typeface="Times New Roman"/>
              </a:rPr>
              <a:t> Closed for lunch from 1pm-2pm</a:t>
            </a:r>
          </a:p>
          <a:p>
            <a:pPr marL="176213" lvl="2" indent="0">
              <a:buNone/>
              <a:defRPr/>
            </a:pPr>
            <a:endParaRPr lang="en-US" dirty="0">
              <a:solidFill>
                <a:prstClr val="black"/>
              </a:solidFill>
              <a:latin typeface="Calibri Light" panose="020F0302020204030204"/>
              <a:cs typeface="Times New Roman"/>
            </a:endParaRPr>
          </a:p>
          <a:p>
            <a:pPr marL="461963" lvl="2" indent="-285750">
              <a:buFont typeface="Wingdings" panose="05000000000000000000" pitchFamily="2" charset="2"/>
              <a:buChar char="§"/>
              <a:defRPr/>
            </a:pPr>
            <a:r>
              <a:rPr lang="en-US" dirty="0">
                <a:solidFill>
                  <a:prstClr val="black"/>
                </a:solidFill>
                <a:latin typeface="Calibri Light" panose="020F0302020204030204"/>
                <a:cs typeface="Times New Roman"/>
              </a:rPr>
              <a:t>Residents can use the </a:t>
            </a:r>
            <a:r>
              <a:rPr lang="en-US" b="1" dirty="0" err="1">
                <a:solidFill>
                  <a:prstClr val="black"/>
                </a:solidFill>
                <a:latin typeface="Calibri Light" panose="020F0302020204030204"/>
                <a:cs typeface="Times New Roman"/>
              </a:rPr>
              <a:t>RentCafe</a:t>
            </a:r>
            <a:r>
              <a:rPr lang="en-US" dirty="0">
                <a:solidFill>
                  <a:prstClr val="black"/>
                </a:solidFill>
                <a:latin typeface="Calibri Light" panose="020F0302020204030204"/>
                <a:cs typeface="Times New Roman"/>
              </a:rPr>
              <a:t> App to submit work orders</a:t>
            </a:r>
          </a:p>
        </p:txBody>
      </p:sp>
      <p:sp>
        <p:nvSpPr>
          <p:cNvPr id="4" name="Footer Placeholder 3">
            <a:extLst>
              <a:ext uri="{FF2B5EF4-FFF2-40B4-BE49-F238E27FC236}">
                <a16:creationId xmlns:a16="http://schemas.microsoft.com/office/drawing/2014/main" id="{E071AA0E-302C-AC60-E406-797C0290024F}"/>
              </a:ext>
            </a:extLst>
          </p:cNvPr>
          <p:cNvSpPr>
            <a:spLocks noGrp="1"/>
          </p:cNvSpPr>
          <p:nvPr>
            <p:ph type="ftr" sz="quarter" idx="11"/>
          </p:nvPr>
        </p:nvSpPr>
        <p:spPr/>
        <p:txBody>
          <a:bodyPr/>
          <a:lstStyle/>
          <a:p>
            <a:r>
              <a:rPr lang="en-GB"/>
              <a:t>www.lindenplazabk.com</a:t>
            </a:r>
            <a:endParaRPr lang="en-US"/>
          </a:p>
        </p:txBody>
      </p:sp>
      <p:sp>
        <p:nvSpPr>
          <p:cNvPr id="11" name="Content Placeholder 28">
            <a:extLst>
              <a:ext uri="{FF2B5EF4-FFF2-40B4-BE49-F238E27FC236}">
                <a16:creationId xmlns:a16="http://schemas.microsoft.com/office/drawing/2014/main" id="{C6A4DEE3-7AB8-5CEC-B40F-4F9DE2CF6AFA}"/>
              </a:ext>
            </a:extLst>
          </p:cNvPr>
          <p:cNvSpPr txBox="1">
            <a:spLocks/>
          </p:cNvSpPr>
          <p:nvPr/>
        </p:nvSpPr>
        <p:spPr>
          <a:xfrm>
            <a:off x="1839573" y="1004250"/>
            <a:ext cx="1809946" cy="6155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None/>
              <a:defRPr/>
            </a:pPr>
            <a:r>
              <a:rPr lang="en-GB" sz="2200" b="1" u="sng">
                <a:solidFill>
                  <a:prstClr val="black"/>
                </a:solidFill>
                <a:latin typeface="Calibri Light" panose="020F0302020204030204"/>
                <a:cs typeface="Times New Roman"/>
              </a:rPr>
              <a:t>Phone</a:t>
            </a:r>
            <a:endParaRPr lang="en-GB" sz="2600" b="1" u="sng">
              <a:solidFill>
                <a:prstClr val="black"/>
              </a:solidFill>
              <a:latin typeface="Calibri Light" panose="020F0302020204030204"/>
              <a:cs typeface="Times New Roman"/>
            </a:endParaRPr>
          </a:p>
        </p:txBody>
      </p:sp>
      <p:pic>
        <p:nvPicPr>
          <p:cNvPr id="13" name="Graphic 12" descr="Telephone with solid fill">
            <a:extLst>
              <a:ext uri="{FF2B5EF4-FFF2-40B4-BE49-F238E27FC236}">
                <a16:creationId xmlns:a16="http://schemas.microsoft.com/office/drawing/2014/main" id="{9748EDE9-04C6-CB62-0D46-27131C3566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7154" y="1495237"/>
            <a:ext cx="1154783" cy="1154783"/>
          </a:xfrm>
          <a:prstGeom prst="rect">
            <a:avLst/>
          </a:prstGeom>
        </p:spPr>
      </p:pic>
      <p:sp>
        <p:nvSpPr>
          <p:cNvPr id="14" name="Content Placeholder 28">
            <a:extLst>
              <a:ext uri="{FF2B5EF4-FFF2-40B4-BE49-F238E27FC236}">
                <a16:creationId xmlns:a16="http://schemas.microsoft.com/office/drawing/2014/main" id="{B6E219AF-6B61-745A-E6A6-D8D679E66FD4}"/>
              </a:ext>
            </a:extLst>
          </p:cNvPr>
          <p:cNvSpPr txBox="1">
            <a:spLocks/>
          </p:cNvSpPr>
          <p:nvPr/>
        </p:nvSpPr>
        <p:spPr>
          <a:xfrm>
            <a:off x="6410226" y="2879117"/>
            <a:ext cx="1809946" cy="6155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None/>
              <a:defRPr/>
            </a:pPr>
            <a:endParaRPr lang="en-GB" sz="2600" b="1">
              <a:solidFill>
                <a:prstClr val="black"/>
              </a:solidFill>
              <a:highlight>
                <a:srgbClr val="FFFF00"/>
              </a:highlight>
              <a:latin typeface="Calibri Light" panose="020F0302020204030204"/>
              <a:cs typeface="Times New Roman"/>
            </a:endParaRPr>
          </a:p>
        </p:txBody>
      </p:sp>
      <p:sp>
        <p:nvSpPr>
          <p:cNvPr id="15" name="Content Placeholder 28">
            <a:extLst>
              <a:ext uri="{FF2B5EF4-FFF2-40B4-BE49-F238E27FC236}">
                <a16:creationId xmlns:a16="http://schemas.microsoft.com/office/drawing/2014/main" id="{AAC72C35-9D63-A960-309E-F0B9256C7744}"/>
              </a:ext>
            </a:extLst>
          </p:cNvPr>
          <p:cNvSpPr txBox="1">
            <a:spLocks/>
          </p:cNvSpPr>
          <p:nvPr/>
        </p:nvSpPr>
        <p:spPr>
          <a:xfrm>
            <a:off x="5713148" y="1041869"/>
            <a:ext cx="2026764" cy="6155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None/>
              <a:defRPr/>
            </a:pPr>
            <a:r>
              <a:rPr lang="en-GB" sz="2200" b="1" u="sng">
                <a:solidFill>
                  <a:prstClr val="black"/>
                </a:solidFill>
                <a:latin typeface="Calibri Light" panose="020F0302020204030204"/>
                <a:cs typeface="Times New Roman"/>
              </a:rPr>
              <a:t>Email</a:t>
            </a:r>
            <a:endParaRPr lang="en-GB" sz="2600" b="1" u="sng">
              <a:solidFill>
                <a:prstClr val="black"/>
              </a:solidFill>
              <a:latin typeface="Calibri Light" panose="020F0302020204030204"/>
              <a:cs typeface="Times New Roman"/>
            </a:endParaRPr>
          </a:p>
        </p:txBody>
      </p:sp>
      <p:sp>
        <p:nvSpPr>
          <p:cNvPr id="12" name="Content Placeholder 28">
            <a:extLst>
              <a:ext uri="{FF2B5EF4-FFF2-40B4-BE49-F238E27FC236}">
                <a16:creationId xmlns:a16="http://schemas.microsoft.com/office/drawing/2014/main" id="{F5F94947-657E-18CE-DA0E-6A0CCC50996C}"/>
              </a:ext>
            </a:extLst>
          </p:cNvPr>
          <p:cNvSpPr txBox="1">
            <a:spLocks/>
          </p:cNvSpPr>
          <p:nvPr/>
        </p:nvSpPr>
        <p:spPr>
          <a:xfrm>
            <a:off x="6581677" y="2829199"/>
            <a:ext cx="1809946" cy="6155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None/>
              <a:defRPr/>
            </a:pPr>
            <a:endParaRPr lang="en-GB" sz="2600" b="1">
              <a:solidFill>
                <a:prstClr val="black"/>
              </a:solidFill>
              <a:highlight>
                <a:srgbClr val="FFFF00"/>
              </a:highlight>
              <a:latin typeface="Calibri Light" panose="020F0302020204030204"/>
              <a:cs typeface="Times New Roman"/>
            </a:endParaRPr>
          </a:p>
        </p:txBody>
      </p:sp>
      <p:sp>
        <p:nvSpPr>
          <p:cNvPr id="9" name="TextBox 8">
            <a:extLst>
              <a:ext uri="{FF2B5EF4-FFF2-40B4-BE49-F238E27FC236}">
                <a16:creationId xmlns:a16="http://schemas.microsoft.com/office/drawing/2014/main" id="{B49ABA5A-58C0-B690-DE31-264C0D261E54}"/>
              </a:ext>
            </a:extLst>
          </p:cNvPr>
          <p:cNvSpPr txBox="1"/>
          <p:nvPr/>
        </p:nvSpPr>
        <p:spPr>
          <a:xfrm>
            <a:off x="962966" y="2516185"/>
            <a:ext cx="3563155" cy="3144451"/>
          </a:xfrm>
          <a:prstGeom prst="rect">
            <a:avLst/>
          </a:prstGeom>
          <a:noFill/>
        </p:spPr>
        <p:txBody>
          <a:bodyPr wrap="none" rtlCol="0">
            <a:spAutoFit/>
          </a:bodyPr>
          <a:lstStyle/>
          <a:p>
            <a:pPr algn="ctr"/>
            <a:r>
              <a:rPr lang="en-US" sz="2600" b="1" dirty="0">
                <a:latin typeface="+mj-lt"/>
              </a:rPr>
              <a:t>718-540-4299</a:t>
            </a:r>
          </a:p>
          <a:p>
            <a:pPr algn="ctr"/>
            <a:endParaRPr lang="en-US" sz="700" b="1" dirty="0">
              <a:latin typeface="+mj-lt"/>
            </a:endParaRPr>
          </a:p>
          <a:p>
            <a:pPr marL="0" marR="0" fontAlgn="base">
              <a:spcAft>
                <a:spcPts val="800"/>
              </a:spcAft>
            </a:pPr>
            <a:r>
              <a:rPr lang="en-US" sz="2200" i="0" dirty="0">
                <a:solidFill>
                  <a:srgbClr val="000000"/>
                </a:solidFill>
                <a:effectLst/>
                <a:latin typeface="+mj-lt"/>
              </a:rPr>
              <a:t>Option 1: Maintenance</a:t>
            </a:r>
          </a:p>
          <a:p>
            <a:pPr marL="0" marR="0" fontAlgn="base">
              <a:spcAft>
                <a:spcPts val="800"/>
              </a:spcAft>
            </a:pPr>
            <a:r>
              <a:rPr lang="en-US" sz="2200" i="0" dirty="0">
                <a:solidFill>
                  <a:srgbClr val="000000"/>
                </a:solidFill>
                <a:effectLst/>
                <a:latin typeface="+mj-lt"/>
              </a:rPr>
              <a:t>Option 2: Management Office</a:t>
            </a:r>
          </a:p>
          <a:p>
            <a:pPr marL="0" marR="0" fontAlgn="base">
              <a:spcAft>
                <a:spcPts val="800"/>
              </a:spcAft>
            </a:pPr>
            <a:r>
              <a:rPr lang="en-US" sz="2200" i="0" dirty="0">
                <a:solidFill>
                  <a:srgbClr val="000000"/>
                </a:solidFill>
                <a:effectLst/>
                <a:latin typeface="+mj-lt"/>
              </a:rPr>
              <a:t>Option 3: Recertifications</a:t>
            </a:r>
          </a:p>
          <a:p>
            <a:pPr marL="0" marR="0" fontAlgn="base">
              <a:spcAft>
                <a:spcPts val="800"/>
              </a:spcAft>
            </a:pPr>
            <a:r>
              <a:rPr lang="en-US" sz="2200" i="0" dirty="0">
                <a:solidFill>
                  <a:srgbClr val="000000"/>
                </a:solidFill>
                <a:effectLst/>
                <a:latin typeface="+mj-lt"/>
              </a:rPr>
              <a:t>Option 4: Security</a:t>
            </a:r>
          </a:p>
          <a:p>
            <a:pPr marL="0" marR="0" fontAlgn="base">
              <a:spcAft>
                <a:spcPts val="800"/>
              </a:spcAft>
            </a:pPr>
            <a:r>
              <a:rPr lang="en-US" sz="2200" dirty="0">
                <a:solidFill>
                  <a:srgbClr val="000000"/>
                </a:solidFill>
                <a:latin typeface="+mj-lt"/>
              </a:rPr>
              <a:t>Option 5: </a:t>
            </a:r>
            <a:r>
              <a:rPr lang="en-US" sz="2200" i="0" dirty="0">
                <a:solidFill>
                  <a:srgbClr val="000000"/>
                </a:solidFill>
                <a:effectLst/>
                <a:latin typeface="+mj-lt"/>
              </a:rPr>
              <a:t>Relocation/HOU</a:t>
            </a:r>
          </a:p>
          <a:p>
            <a:pPr marL="0" marR="0" fontAlgn="base">
              <a:spcAft>
                <a:spcPts val="800"/>
              </a:spcAft>
            </a:pPr>
            <a:r>
              <a:rPr lang="en-US" sz="2200" i="0" dirty="0">
                <a:solidFill>
                  <a:srgbClr val="000000"/>
                </a:solidFill>
                <a:effectLst/>
                <a:latin typeface="+mj-lt"/>
              </a:rPr>
              <a:t>Option 6: General Questions</a:t>
            </a:r>
          </a:p>
        </p:txBody>
      </p:sp>
      <p:pic>
        <p:nvPicPr>
          <p:cNvPr id="6" name="Graphic 5" descr="Laptop outline">
            <a:extLst>
              <a:ext uri="{FF2B5EF4-FFF2-40B4-BE49-F238E27FC236}">
                <a16:creationId xmlns:a16="http://schemas.microsoft.com/office/drawing/2014/main" id="{05C20952-CE6E-22D2-5FE4-1B3924265E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66001" y="1384491"/>
            <a:ext cx="1321059" cy="1321059"/>
          </a:xfrm>
          <a:prstGeom prst="rect">
            <a:avLst/>
          </a:prstGeom>
        </p:spPr>
      </p:pic>
      <p:sp>
        <p:nvSpPr>
          <p:cNvPr id="7" name="TextBox 6">
            <a:extLst>
              <a:ext uri="{FF2B5EF4-FFF2-40B4-BE49-F238E27FC236}">
                <a16:creationId xmlns:a16="http://schemas.microsoft.com/office/drawing/2014/main" id="{C23CC8F2-08CB-0E46-CADF-2FED40082084}"/>
              </a:ext>
            </a:extLst>
          </p:cNvPr>
          <p:cNvSpPr txBox="1"/>
          <p:nvPr/>
        </p:nvSpPr>
        <p:spPr>
          <a:xfrm>
            <a:off x="5548451" y="2509785"/>
            <a:ext cx="2612254" cy="369332"/>
          </a:xfrm>
          <a:prstGeom prst="rect">
            <a:avLst/>
          </a:prstGeom>
          <a:noFill/>
        </p:spPr>
        <p:txBody>
          <a:bodyPr wrap="none" rtlCol="0">
            <a:spAutoFit/>
          </a:bodyPr>
          <a:lstStyle/>
          <a:p>
            <a:r>
              <a:rPr lang="en-US" b="1">
                <a:latin typeface="+mj-lt"/>
              </a:rPr>
              <a:t>hello@lindenplazabk.com</a:t>
            </a:r>
          </a:p>
        </p:txBody>
      </p:sp>
    </p:spTree>
    <p:extLst>
      <p:ext uri="{BB962C8B-B14F-4D97-AF65-F5344CB8AC3E}">
        <p14:creationId xmlns:p14="http://schemas.microsoft.com/office/powerpoint/2010/main" val="2251135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989EA5-7EAC-4EFD-B28D-AC2C5DA3194E}"/>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38</a:t>
            </a:fld>
            <a:endParaRPr lang="en-US"/>
          </a:p>
        </p:txBody>
      </p:sp>
      <p:sp>
        <p:nvSpPr>
          <p:cNvPr id="29" name="Content Placeholder 28">
            <a:extLst>
              <a:ext uri="{FF2B5EF4-FFF2-40B4-BE49-F238E27FC236}">
                <a16:creationId xmlns:a16="http://schemas.microsoft.com/office/drawing/2014/main" id="{7A2B4D09-B47A-393B-D5BE-2103A63A326E}"/>
              </a:ext>
            </a:extLst>
          </p:cNvPr>
          <p:cNvSpPr>
            <a:spLocks noGrp="1"/>
          </p:cNvSpPr>
          <p:nvPr>
            <p:ph idx="1"/>
          </p:nvPr>
        </p:nvSpPr>
        <p:spPr>
          <a:xfrm>
            <a:off x="481009" y="2366600"/>
            <a:ext cx="6726036" cy="2234897"/>
          </a:xfrm>
        </p:spPr>
        <p:txBody>
          <a:bodyPr>
            <a:normAutofit/>
          </a:bodyPr>
          <a:lstStyle/>
          <a:p>
            <a:pPr marL="457200" lvl="1" indent="0">
              <a:buNone/>
              <a:defRPr/>
            </a:pPr>
            <a:endParaRPr lang="en-US" sz="1600">
              <a:solidFill>
                <a:prstClr val="black"/>
              </a:solidFill>
              <a:latin typeface="Calibri Light" panose="020F0302020204030204"/>
              <a:cs typeface="Times New Roman" panose="02020603050405020304" pitchFamily="18" charset="0"/>
            </a:endParaRPr>
          </a:p>
        </p:txBody>
      </p:sp>
      <p:sp>
        <p:nvSpPr>
          <p:cNvPr id="2" name="object 4">
            <a:extLst>
              <a:ext uri="{FF2B5EF4-FFF2-40B4-BE49-F238E27FC236}">
                <a16:creationId xmlns:a16="http://schemas.microsoft.com/office/drawing/2014/main" id="{8509310D-2BCC-54F4-10A9-9D7B769E517F}"/>
              </a:ext>
            </a:extLst>
          </p:cNvPr>
          <p:cNvSpPr/>
          <p:nvPr/>
        </p:nvSpPr>
        <p:spPr>
          <a:xfrm>
            <a:off x="0" y="2366601"/>
            <a:ext cx="9144000" cy="1537580"/>
          </a:xfrm>
          <a:custGeom>
            <a:avLst/>
            <a:gdLst/>
            <a:ahLst/>
            <a:cxnLst/>
            <a:rect l="l" t="t" r="r" b="b"/>
            <a:pathLst>
              <a:path w="18284190" h="1628775">
                <a:moveTo>
                  <a:pt x="0" y="1628774"/>
                </a:moveTo>
                <a:lnTo>
                  <a:pt x="0" y="0"/>
                </a:lnTo>
                <a:lnTo>
                  <a:pt x="18283571" y="0"/>
                </a:lnTo>
                <a:lnTo>
                  <a:pt x="18283571" y="1628774"/>
                </a:lnTo>
                <a:lnTo>
                  <a:pt x="0" y="1628774"/>
                </a:lnTo>
                <a:close/>
              </a:path>
            </a:pathLst>
          </a:custGeom>
          <a:solidFill>
            <a:srgbClr val="001B41"/>
          </a:solidFill>
        </p:spPr>
        <p:txBody>
          <a:bodyPr wrap="square" lIns="0" tIns="0" rIns="0" bIns="0" rtlCol="0"/>
          <a:lstStyle/>
          <a:p>
            <a:endParaRPr/>
          </a:p>
        </p:txBody>
      </p:sp>
      <p:sp>
        <p:nvSpPr>
          <p:cNvPr id="4" name="object 5">
            <a:extLst>
              <a:ext uri="{FF2B5EF4-FFF2-40B4-BE49-F238E27FC236}">
                <a16:creationId xmlns:a16="http://schemas.microsoft.com/office/drawing/2014/main" id="{8E5500D9-BC67-A6C2-962D-8C6585667BA7}"/>
              </a:ext>
            </a:extLst>
          </p:cNvPr>
          <p:cNvSpPr txBox="1">
            <a:spLocks noGrp="1"/>
          </p:cNvSpPr>
          <p:nvPr>
            <p:ph type="title"/>
          </p:nvPr>
        </p:nvSpPr>
        <p:spPr>
          <a:xfrm>
            <a:off x="123033" y="2790425"/>
            <a:ext cx="9144000" cy="689932"/>
          </a:xfrm>
          <a:prstGeom prst="rect">
            <a:avLst/>
          </a:prstGeom>
        </p:spPr>
        <p:txBody>
          <a:bodyPr vert="horz" wrap="square" lIns="0" tIns="12700" rIns="0" bIns="0" rtlCol="0">
            <a:spAutoFit/>
          </a:bodyPr>
          <a:lstStyle/>
          <a:p>
            <a:pPr marL="12700">
              <a:lnSpc>
                <a:spcPct val="100000"/>
              </a:lnSpc>
              <a:spcBef>
                <a:spcPts val="100"/>
              </a:spcBef>
            </a:pPr>
            <a:r>
              <a:rPr lang="en-US" b="1" spc="270">
                <a:solidFill>
                  <a:schemeClr val="bg1"/>
                </a:solidFill>
              </a:rPr>
              <a:t>	</a:t>
            </a:r>
            <a:r>
              <a:rPr lang="en-US" b="1" spc="80">
                <a:solidFill>
                  <a:schemeClr val="bg1"/>
                </a:solidFill>
              </a:rPr>
              <a:t>Thank You!</a:t>
            </a:r>
            <a:endParaRPr b="1" spc="170">
              <a:solidFill>
                <a:schemeClr val="bg1"/>
              </a:solidFill>
            </a:endParaRPr>
          </a:p>
        </p:txBody>
      </p:sp>
      <p:sp>
        <p:nvSpPr>
          <p:cNvPr id="5" name="Footer Placeholder 4">
            <a:extLst>
              <a:ext uri="{FF2B5EF4-FFF2-40B4-BE49-F238E27FC236}">
                <a16:creationId xmlns:a16="http://schemas.microsoft.com/office/drawing/2014/main" id="{B2369269-99DE-3971-4F92-EA330728067E}"/>
              </a:ext>
            </a:extLst>
          </p:cNvPr>
          <p:cNvSpPr>
            <a:spLocks noGrp="1"/>
          </p:cNvSpPr>
          <p:nvPr>
            <p:ph type="ftr" sz="quarter" idx="11"/>
          </p:nvPr>
        </p:nvSpPr>
        <p:spPr/>
        <p:txBody>
          <a:bodyPr/>
          <a:lstStyle/>
          <a:p>
            <a:r>
              <a:rPr lang="en-GB"/>
              <a:t>www.lindenplazabk.com</a:t>
            </a:r>
            <a:endParaRPr lang="en-US"/>
          </a:p>
        </p:txBody>
      </p:sp>
    </p:spTree>
    <p:extLst>
      <p:ext uri="{BB962C8B-B14F-4D97-AF65-F5344CB8AC3E}">
        <p14:creationId xmlns:p14="http://schemas.microsoft.com/office/powerpoint/2010/main" val="4270097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1FBC6-D38F-0A02-EC9F-A7E715673ED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38EAF1-4729-79EB-E156-08BD561DFB6A}"/>
              </a:ext>
            </a:extLst>
          </p:cNvPr>
          <p:cNvSpPr>
            <a:spLocks noGrp="1"/>
          </p:cNvSpPr>
          <p:nvPr>
            <p:ph type="sldNum" sz="quarter" idx="12"/>
          </p:nvPr>
        </p:nvSpPr>
        <p:spPr>
          <a:xfrm>
            <a:off x="6457950" y="6356351"/>
            <a:ext cx="2057400" cy="365125"/>
          </a:xfrm>
        </p:spPr>
        <p:txBody>
          <a:bodyPr/>
          <a:lstStyle/>
          <a:p>
            <a:fld id="{DC350BA9-05F5-4766-A5AF-710493189013}" type="slidenum">
              <a:rPr lang="en-US" smtClean="0"/>
              <a:t>4</a:t>
            </a:fld>
            <a:endParaRPr lang="en-US"/>
          </a:p>
        </p:txBody>
      </p:sp>
      <p:sp>
        <p:nvSpPr>
          <p:cNvPr id="21" name="TextBox 20">
            <a:extLst>
              <a:ext uri="{FF2B5EF4-FFF2-40B4-BE49-F238E27FC236}">
                <a16:creationId xmlns:a16="http://schemas.microsoft.com/office/drawing/2014/main" id="{238B3201-DC8D-EB99-62EC-431DE2C3B000}"/>
              </a:ext>
            </a:extLst>
          </p:cNvPr>
          <p:cNvSpPr txBox="1"/>
          <p:nvPr/>
        </p:nvSpPr>
        <p:spPr>
          <a:xfrm>
            <a:off x="-224455" y="136524"/>
            <a:ext cx="8739805" cy="1138773"/>
          </a:xfrm>
          <a:prstGeom prst="rect">
            <a:avLst/>
          </a:prstGeom>
          <a:noFill/>
        </p:spPr>
        <p:txBody>
          <a:bodyPr wrap="square">
            <a:spAutoFit/>
          </a:bodyPr>
          <a:lstStyle/>
          <a:p>
            <a:pPr marL="457200" lvl="1" indent="0">
              <a:spcBef>
                <a:spcPts val="1800"/>
              </a:spcBef>
              <a:buNone/>
              <a:defRPr/>
            </a:pPr>
            <a:r>
              <a:rPr lang="en-US" sz="3400">
                <a:solidFill>
                  <a:schemeClr val="accent4">
                    <a:lumMod val="75000"/>
                  </a:schemeClr>
                </a:solidFill>
                <a:latin typeface="Franklin Gothic Medium Cond" panose="020B0606030402020204" pitchFamily="34" charset="0"/>
              </a:rPr>
              <a:t>LP Preservation LLC took over ownership of Linden Plaza at the start of the year.</a:t>
            </a:r>
          </a:p>
        </p:txBody>
      </p:sp>
      <p:sp>
        <p:nvSpPr>
          <p:cNvPr id="29" name="Content Placeholder 28">
            <a:extLst>
              <a:ext uri="{FF2B5EF4-FFF2-40B4-BE49-F238E27FC236}">
                <a16:creationId xmlns:a16="http://schemas.microsoft.com/office/drawing/2014/main" id="{2D21A0DB-C3AE-21FF-FD8E-80CF0FA5B2B5}"/>
              </a:ext>
            </a:extLst>
          </p:cNvPr>
          <p:cNvSpPr>
            <a:spLocks noGrp="1"/>
          </p:cNvSpPr>
          <p:nvPr>
            <p:ph idx="1"/>
          </p:nvPr>
        </p:nvSpPr>
        <p:spPr>
          <a:xfrm>
            <a:off x="628649" y="1570694"/>
            <a:ext cx="7787239" cy="4875056"/>
          </a:xfrm>
        </p:spPr>
        <p:txBody>
          <a:bodyPr vert="horz" lIns="91440" tIns="45720" rIns="91440" bIns="45720" rtlCol="0" anchor="t">
            <a:normAutofit/>
          </a:bodyPr>
          <a:lstStyle/>
          <a:p>
            <a:pPr marL="285750" lvl="1" indent="-285750">
              <a:buFont typeface="Wingdings" panose="05000000000000000000" pitchFamily="2" charset="2"/>
              <a:buChar char="§"/>
              <a:defRPr/>
            </a:pPr>
            <a:endParaRPr lang="en-US" sz="2200" dirty="0">
              <a:latin typeface="+mj-lt"/>
            </a:endParaRPr>
          </a:p>
          <a:p>
            <a:pPr marL="227013" lvl="1" indent="-227013">
              <a:buFont typeface="Wingdings" panose="05000000000000000000" pitchFamily="2" charset="2"/>
              <a:buChar char="§"/>
              <a:defRPr/>
            </a:pPr>
            <a:r>
              <a:rPr lang="en-US" sz="2200" dirty="0">
                <a:latin typeface="+mj-lt"/>
              </a:rPr>
              <a:t>New ownership has hired </a:t>
            </a:r>
            <a:r>
              <a:rPr lang="en-US" sz="2200" b="1" dirty="0">
                <a:latin typeface="+mj-lt"/>
              </a:rPr>
              <a:t>GRC Management </a:t>
            </a:r>
            <a:r>
              <a:rPr lang="en-US" sz="2200" dirty="0">
                <a:latin typeface="+mj-lt"/>
              </a:rPr>
              <a:t>as the new property manager.</a:t>
            </a:r>
          </a:p>
          <a:p>
            <a:pPr>
              <a:spcBef>
                <a:spcPts val="500"/>
              </a:spcBef>
              <a:buFont typeface="Wingdings" panose="05000000000000000000" pitchFamily="2" charset="2"/>
              <a:buChar char="§"/>
              <a:defRPr/>
            </a:pPr>
            <a:r>
              <a:rPr lang="en-US" sz="2200" dirty="0">
                <a:latin typeface="+mj-lt"/>
              </a:rPr>
              <a:t>GRC has substantial experience managing comparable properties in New York City.</a:t>
            </a:r>
          </a:p>
          <a:p>
            <a:pPr>
              <a:spcBef>
                <a:spcPts val="500"/>
              </a:spcBef>
              <a:buFont typeface="Wingdings" panose="05000000000000000000" pitchFamily="2" charset="2"/>
              <a:buChar char="§"/>
              <a:defRPr/>
            </a:pPr>
            <a:r>
              <a:rPr lang="en-US" sz="2200" dirty="0">
                <a:latin typeface="+mj-lt"/>
              </a:rPr>
              <a:t>GRC provides a full suite of property management services and has been hired by LP Preservation LLC because of its dedication to the resident first. </a:t>
            </a:r>
          </a:p>
          <a:p>
            <a:pPr marL="285750" lvl="1" indent="-285750">
              <a:buFont typeface="Wingdings" panose="05000000000000000000" pitchFamily="2" charset="2"/>
              <a:buChar char="§"/>
              <a:defRPr/>
            </a:pPr>
            <a:endParaRPr lang="en-US" sz="2200" dirty="0">
              <a:solidFill>
                <a:prstClr val="black"/>
              </a:solidFill>
              <a:latin typeface="Calibri Light" panose="020F0302020204030204"/>
              <a:cs typeface="Times New Roman" panose="02020603050405020304" pitchFamily="18" charset="0"/>
            </a:endParaRPr>
          </a:p>
        </p:txBody>
      </p:sp>
      <p:sp>
        <p:nvSpPr>
          <p:cNvPr id="2" name="Footer Placeholder 1">
            <a:extLst>
              <a:ext uri="{FF2B5EF4-FFF2-40B4-BE49-F238E27FC236}">
                <a16:creationId xmlns:a16="http://schemas.microsoft.com/office/drawing/2014/main" id="{6926AD9B-A3A9-2E32-BDC5-F1B6BEA3B9E6}"/>
              </a:ext>
            </a:extLst>
          </p:cNvPr>
          <p:cNvSpPr>
            <a:spLocks noGrp="1"/>
          </p:cNvSpPr>
          <p:nvPr>
            <p:ph type="ftr" sz="quarter" idx="11"/>
          </p:nvPr>
        </p:nvSpPr>
        <p:spPr/>
        <p:txBody>
          <a:bodyPr/>
          <a:lstStyle/>
          <a:p>
            <a:r>
              <a:rPr lang="en-GB"/>
              <a:t>www.lindenplazabk.com</a:t>
            </a:r>
            <a:endParaRPr lang="en-US"/>
          </a:p>
        </p:txBody>
      </p:sp>
      <p:sp>
        <p:nvSpPr>
          <p:cNvPr id="5" name="Content Placeholder 2">
            <a:extLst>
              <a:ext uri="{FF2B5EF4-FFF2-40B4-BE49-F238E27FC236}">
                <a16:creationId xmlns:a16="http://schemas.microsoft.com/office/drawing/2014/main" id="{75D70413-5809-E2BE-F6B0-F8448B796C14}"/>
              </a:ext>
            </a:extLst>
          </p:cNvPr>
          <p:cNvSpPr txBox="1">
            <a:spLocks/>
          </p:cNvSpPr>
          <p:nvPr/>
        </p:nvSpPr>
        <p:spPr>
          <a:xfrm>
            <a:off x="628649" y="4373942"/>
            <a:ext cx="8048700" cy="1706684"/>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buFont typeface="Wingdings" panose="05000000000000000000" pitchFamily="2" charset="2"/>
              <a:buChar char="§"/>
              <a:defRPr/>
            </a:pPr>
            <a:endParaRPr lang="en-US" sz="2200" dirty="0">
              <a:latin typeface="+mj-lt"/>
            </a:endParaRPr>
          </a:p>
        </p:txBody>
      </p:sp>
    </p:spTree>
    <p:extLst>
      <p:ext uri="{BB962C8B-B14F-4D97-AF65-F5344CB8AC3E}">
        <p14:creationId xmlns:p14="http://schemas.microsoft.com/office/powerpoint/2010/main" val="208605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B691F-ADEF-F30C-FD2A-A0A39340CFD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6349AC1-A3EA-BEB0-E257-F536F0683F46}"/>
              </a:ext>
            </a:extLst>
          </p:cNvPr>
          <p:cNvSpPr txBox="1"/>
          <p:nvPr/>
        </p:nvSpPr>
        <p:spPr>
          <a:xfrm>
            <a:off x="-250576" y="174239"/>
            <a:ext cx="8739805" cy="1077218"/>
          </a:xfrm>
          <a:prstGeom prst="rect">
            <a:avLst/>
          </a:prstGeom>
          <a:noFill/>
        </p:spPr>
        <p:txBody>
          <a:bodyPr wrap="square" lIns="91440" tIns="45720" rIns="91440" bIns="45720" anchor="t">
            <a:spAutoFit/>
          </a:bodyPr>
          <a:lstStyle/>
          <a:p>
            <a:pPr lvl="1">
              <a:spcBef>
                <a:spcPts val="1800"/>
              </a:spcBef>
              <a:defRPr/>
            </a:pPr>
            <a:r>
              <a:rPr lang="en-US" sz="3200" dirty="0">
                <a:solidFill>
                  <a:schemeClr val="accent4">
                    <a:lumMod val="75000"/>
                  </a:schemeClr>
                </a:solidFill>
                <a:latin typeface="Franklin Gothic Medium Cond"/>
              </a:rPr>
              <a:t>Site Staff: Property Management and Operations</a:t>
            </a:r>
            <a:br>
              <a:rPr lang="en-US" sz="3200" dirty="0">
                <a:solidFill>
                  <a:schemeClr val="accent4">
                    <a:lumMod val="75000"/>
                  </a:schemeClr>
                </a:solidFill>
                <a:latin typeface="Franklin Gothic Medium Cond"/>
              </a:rPr>
            </a:br>
            <a:r>
              <a:rPr lang="en-US" sz="3200" dirty="0">
                <a:solidFill>
                  <a:schemeClr val="accent4">
                    <a:lumMod val="75000"/>
                  </a:schemeClr>
                </a:solidFill>
                <a:latin typeface="Franklin Gothic Medium Cond"/>
              </a:rPr>
              <a:t>Location: 675 Lincoln Avenue Ground Floor Office</a:t>
            </a:r>
          </a:p>
        </p:txBody>
      </p:sp>
      <p:sp>
        <p:nvSpPr>
          <p:cNvPr id="2" name="Content Placeholder 28">
            <a:extLst>
              <a:ext uri="{FF2B5EF4-FFF2-40B4-BE49-F238E27FC236}">
                <a16:creationId xmlns:a16="http://schemas.microsoft.com/office/drawing/2014/main" id="{EF2AE23F-E711-820B-FF8E-1DB59DCD8370}"/>
              </a:ext>
            </a:extLst>
          </p:cNvPr>
          <p:cNvSpPr>
            <a:spLocks noGrp="1"/>
          </p:cNvSpPr>
          <p:nvPr>
            <p:ph idx="1"/>
          </p:nvPr>
        </p:nvSpPr>
        <p:spPr>
          <a:xfrm>
            <a:off x="568202" y="1543217"/>
            <a:ext cx="7787239" cy="5140544"/>
          </a:xfrm>
        </p:spPr>
        <p:txBody>
          <a:bodyPr vert="horz" lIns="91440" tIns="45720" rIns="91440" bIns="45720" rtlCol="0" anchor="t">
            <a:normAutofit lnSpcReduction="10000"/>
          </a:bodyPr>
          <a:lstStyle/>
          <a:p>
            <a:pPr marL="285750" lvl="1" indent="-285750">
              <a:buFont typeface="Wingdings" panose="05000000000000000000" pitchFamily="2" charset="2"/>
              <a:buChar char="§"/>
              <a:defRPr/>
            </a:pPr>
            <a:r>
              <a:rPr lang="en-US" sz="3200" dirty="0">
                <a:latin typeface="+mj-lt"/>
              </a:rPr>
              <a:t>General Manager: Rose Santo</a:t>
            </a:r>
          </a:p>
          <a:p>
            <a:pPr marL="285750" lvl="1" indent="-285750">
              <a:buFont typeface="Wingdings" panose="05000000000000000000" pitchFamily="2" charset="2"/>
              <a:buChar char="§"/>
              <a:defRPr/>
            </a:pPr>
            <a:r>
              <a:rPr lang="en-US" sz="3200" dirty="0">
                <a:latin typeface="+mj-lt"/>
              </a:rPr>
              <a:t>Property Manager: Tina White</a:t>
            </a:r>
          </a:p>
          <a:p>
            <a:pPr marL="285750" lvl="1" indent="-285750">
              <a:buFont typeface="Wingdings" panose="05000000000000000000" pitchFamily="2" charset="2"/>
              <a:buChar char="§"/>
              <a:defRPr/>
            </a:pPr>
            <a:r>
              <a:rPr lang="en-US" sz="3200" dirty="0">
                <a:latin typeface="+mj-lt"/>
              </a:rPr>
              <a:t>Director of Maintenance: Steve Schor</a:t>
            </a:r>
          </a:p>
          <a:p>
            <a:pPr marL="285750" lvl="1" indent="-285750">
              <a:buFont typeface="Wingdings" panose="05000000000000000000" pitchFamily="2" charset="2"/>
              <a:buChar char="§"/>
              <a:defRPr/>
            </a:pPr>
            <a:r>
              <a:rPr lang="en-US" sz="3200" dirty="0">
                <a:latin typeface="+mj-lt"/>
              </a:rPr>
              <a:t>Administrative Assistants: </a:t>
            </a:r>
            <a:r>
              <a:rPr lang="en-US" sz="3200" dirty="0" err="1">
                <a:latin typeface="+mj-lt"/>
              </a:rPr>
              <a:t>Angelikah</a:t>
            </a:r>
            <a:r>
              <a:rPr lang="en-US" sz="3200" dirty="0">
                <a:latin typeface="+mj-lt"/>
              </a:rPr>
              <a:t> Freeman and Sindy Hernandez </a:t>
            </a:r>
          </a:p>
          <a:p>
            <a:pPr marL="285750" lvl="1" indent="-285750">
              <a:buFont typeface="Wingdings,Sans-Serif" panose="05000000000000000000" pitchFamily="2" charset="2"/>
              <a:buChar char="§"/>
              <a:defRPr/>
            </a:pPr>
            <a:r>
              <a:rPr lang="en-US" sz="3200" dirty="0">
                <a:latin typeface="+mj-lt"/>
                <a:ea typeface="Calibri Light"/>
                <a:cs typeface="Calibri Light"/>
              </a:rPr>
              <a:t>Supers: </a:t>
            </a:r>
          </a:p>
          <a:p>
            <a:pPr marL="742950" lvl="2">
              <a:buFont typeface="Wingdings,Sans-Serif" panose="05000000000000000000" pitchFamily="2" charset="2"/>
              <a:buChar char="§"/>
              <a:defRPr/>
            </a:pPr>
            <a:r>
              <a:rPr lang="en-US" sz="2800" dirty="0">
                <a:latin typeface="+mj-lt"/>
                <a:ea typeface="Calibri Light"/>
                <a:cs typeface="Calibri Light"/>
              </a:rPr>
              <a:t>Building 5 Charles Williams</a:t>
            </a:r>
          </a:p>
          <a:p>
            <a:pPr marL="742950" lvl="2">
              <a:buFont typeface="Wingdings,Sans-Serif" panose="05000000000000000000" pitchFamily="2" charset="2"/>
              <a:buChar char="§"/>
              <a:defRPr/>
            </a:pPr>
            <a:r>
              <a:rPr lang="en-US" sz="2800" dirty="0">
                <a:latin typeface="+mj-lt"/>
                <a:ea typeface="Calibri Light"/>
                <a:cs typeface="Calibri Light"/>
              </a:rPr>
              <a:t>Building 4 John Cassar</a:t>
            </a:r>
          </a:p>
          <a:p>
            <a:pPr marL="742950" lvl="2">
              <a:buFont typeface="Wingdings,Sans-Serif" panose="05000000000000000000" pitchFamily="2" charset="2"/>
              <a:buChar char="§"/>
              <a:defRPr/>
            </a:pPr>
            <a:r>
              <a:rPr lang="en-US" sz="2800" dirty="0">
                <a:latin typeface="+mj-lt"/>
                <a:ea typeface="Calibri Light"/>
                <a:cs typeface="Calibri Light"/>
              </a:rPr>
              <a:t>Building </a:t>
            </a:r>
            <a:r>
              <a:rPr lang="en-US" sz="2800">
                <a:latin typeface="+mj-lt"/>
                <a:ea typeface="Calibri Light"/>
                <a:cs typeface="Calibri Light"/>
              </a:rPr>
              <a:t>3 John C and Charles</a:t>
            </a:r>
          </a:p>
          <a:p>
            <a:pPr marL="742950" lvl="2">
              <a:buFont typeface="Wingdings,Sans-Serif" panose="05000000000000000000" pitchFamily="2" charset="2"/>
              <a:buChar char="§"/>
              <a:defRPr/>
            </a:pPr>
            <a:r>
              <a:rPr lang="en-US" sz="2800">
                <a:latin typeface="+mj-lt"/>
                <a:ea typeface="Calibri Light"/>
                <a:cs typeface="Calibri Light"/>
              </a:rPr>
              <a:t>Building </a:t>
            </a:r>
            <a:r>
              <a:rPr lang="en-US" sz="2800" dirty="0">
                <a:latin typeface="+mj-lt"/>
                <a:ea typeface="Calibri Light"/>
                <a:cs typeface="Calibri Light"/>
              </a:rPr>
              <a:t>2 Tiffany Henry</a:t>
            </a:r>
          </a:p>
          <a:p>
            <a:pPr marL="742950" lvl="2">
              <a:buFont typeface="Wingdings,Sans-Serif" panose="05000000000000000000" pitchFamily="2" charset="2"/>
              <a:buChar char="§"/>
              <a:defRPr/>
            </a:pPr>
            <a:r>
              <a:rPr lang="en-US" sz="2800" dirty="0">
                <a:latin typeface="+mj-lt"/>
                <a:ea typeface="Calibri Light"/>
                <a:cs typeface="Calibri Light"/>
              </a:rPr>
              <a:t>Building 1 John Robinson</a:t>
            </a:r>
          </a:p>
          <a:p>
            <a:pPr marL="514350" lvl="2" indent="0">
              <a:buNone/>
              <a:defRPr/>
            </a:pPr>
            <a:endParaRPr lang="en-US" sz="2800" dirty="0">
              <a:latin typeface="+mj-lt"/>
              <a:ea typeface="Calibri Light"/>
              <a:cs typeface="Calibri Light"/>
            </a:endParaRPr>
          </a:p>
          <a:p>
            <a:pPr marL="285750" lvl="1" indent="-285750">
              <a:buFont typeface="Wingdings" panose="05000000000000000000" pitchFamily="2" charset="2"/>
              <a:buChar char="§"/>
              <a:defRPr/>
            </a:pPr>
            <a:endParaRPr lang="en-US" sz="3200" dirty="0">
              <a:latin typeface="+mj-lt"/>
              <a:ea typeface="Calibri Light"/>
              <a:cs typeface="Calibri Light"/>
            </a:endParaRPr>
          </a:p>
        </p:txBody>
      </p:sp>
      <p:sp>
        <p:nvSpPr>
          <p:cNvPr id="3" name="Rectangle: Rounded Corners 2">
            <a:extLst>
              <a:ext uri="{FF2B5EF4-FFF2-40B4-BE49-F238E27FC236}">
                <a16:creationId xmlns:a16="http://schemas.microsoft.com/office/drawing/2014/main" id="{D567339C-EDA9-4B4F-5A75-DD4C3C5EDC75}"/>
              </a:ext>
            </a:extLst>
          </p:cNvPr>
          <p:cNvSpPr/>
          <p:nvPr/>
        </p:nvSpPr>
        <p:spPr>
          <a:xfrm>
            <a:off x="5799221" y="4113490"/>
            <a:ext cx="3117050" cy="120129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400" b="1" dirty="0">
                <a:solidFill>
                  <a:prstClr val="black"/>
                </a:solidFill>
                <a:latin typeface="Calibri Light" panose="020F0302020204030204"/>
                <a:cs typeface="Times New Roman"/>
              </a:rPr>
              <a:t>Contact Maintenance:</a:t>
            </a:r>
          </a:p>
          <a:p>
            <a:pPr algn="ctr"/>
            <a:r>
              <a:rPr lang="nn-NO" sz="2400" dirty="0">
                <a:solidFill>
                  <a:prstClr val="black"/>
                </a:solidFill>
                <a:latin typeface="Calibri Light" panose="020F0302020204030204"/>
                <a:cs typeface="Times New Roman"/>
              </a:rPr>
              <a:t>(718) 540-4299 Opt 1</a:t>
            </a:r>
          </a:p>
        </p:txBody>
      </p:sp>
    </p:spTree>
    <p:extLst>
      <p:ext uri="{BB962C8B-B14F-4D97-AF65-F5344CB8AC3E}">
        <p14:creationId xmlns:p14="http://schemas.microsoft.com/office/powerpoint/2010/main" val="772406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AF216-3341-BDE5-7A34-BCF0BC919B9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31E014B-58A5-83B7-A743-1592D1EAFE6E}"/>
              </a:ext>
            </a:extLst>
          </p:cNvPr>
          <p:cNvSpPr txBox="1"/>
          <p:nvPr/>
        </p:nvSpPr>
        <p:spPr>
          <a:xfrm>
            <a:off x="-250576" y="174239"/>
            <a:ext cx="8739805" cy="1138773"/>
          </a:xfrm>
          <a:prstGeom prst="rect">
            <a:avLst/>
          </a:prstGeom>
          <a:noFill/>
        </p:spPr>
        <p:txBody>
          <a:bodyPr wrap="square" lIns="91440" tIns="45720" rIns="91440" bIns="45720" anchor="t">
            <a:spAutoFit/>
          </a:bodyPr>
          <a:lstStyle/>
          <a:p>
            <a:pPr lvl="1">
              <a:spcBef>
                <a:spcPts val="1800"/>
              </a:spcBef>
              <a:defRPr/>
            </a:pPr>
            <a:r>
              <a:rPr lang="en-US" sz="3400" dirty="0">
                <a:solidFill>
                  <a:schemeClr val="accent4">
                    <a:lumMod val="75000"/>
                  </a:schemeClr>
                </a:solidFill>
                <a:latin typeface="Franklin Gothic Medium Cond"/>
              </a:rPr>
              <a:t>Site Staff: Compliance Office</a:t>
            </a:r>
            <a:br>
              <a:rPr lang="en-US" sz="3400" dirty="0">
                <a:solidFill>
                  <a:schemeClr val="accent4">
                    <a:lumMod val="75000"/>
                  </a:schemeClr>
                </a:solidFill>
                <a:latin typeface="Franklin Gothic Medium Cond"/>
              </a:rPr>
            </a:br>
            <a:r>
              <a:rPr lang="en-US" sz="3400" dirty="0">
                <a:solidFill>
                  <a:schemeClr val="accent4">
                    <a:lumMod val="75000"/>
                  </a:schemeClr>
                </a:solidFill>
                <a:latin typeface="Franklin Gothic Medium Cond"/>
              </a:rPr>
              <a:t>Location: </a:t>
            </a:r>
            <a:r>
              <a:rPr lang="en-US" sz="3400" dirty="0" err="1">
                <a:solidFill>
                  <a:schemeClr val="accent4">
                    <a:lumMod val="75000"/>
                  </a:schemeClr>
                </a:solidFill>
                <a:latin typeface="Franklin Gothic Medium Cond"/>
              </a:rPr>
              <a:t>Bldg</a:t>
            </a:r>
            <a:r>
              <a:rPr lang="en-US" sz="3400" dirty="0">
                <a:solidFill>
                  <a:schemeClr val="accent4">
                    <a:lumMod val="75000"/>
                  </a:schemeClr>
                </a:solidFill>
                <a:latin typeface="Franklin Gothic Medium Cond"/>
              </a:rPr>
              <a:t> 5</a:t>
            </a:r>
            <a:r>
              <a:rPr lang="en-US" sz="3400">
                <a:solidFill>
                  <a:schemeClr val="accent4">
                    <a:lumMod val="75000"/>
                  </a:schemeClr>
                </a:solidFill>
                <a:latin typeface="Franklin Gothic Medium Cond"/>
              </a:rPr>
              <a:t>. Mezz</a:t>
            </a:r>
            <a:r>
              <a:rPr lang="en-US" sz="3400" dirty="0">
                <a:solidFill>
                  <a:schemeClr val="accent4">
                    <a:lumMod val="75000"/>
                  </a:schemeClr>
                </a:solidFill>
                <a:latin typeface="Franklin Gothic Medium Cond"/>
              </a:rPr>
              <a:t> Level (past laundry room)</a:t>
            </a:r>
            <a:endParaRPr lang="en-US" dirty="0">
              <a:solidFill>
                <a:schemeClr val="accent4">
                  <a:lumMod val="75000"/>
                </a:schemeClr>
              </a:solidFill>
              <a:ea typeface="Calibri"/>
              <a:cs typeface="Calibri"/>
            </a:endParaRPr>
          </a:p>
        </p:txBody>
      </p:sp>
      <p:sp>
        <p:nvSpPr>
          <p:cNvPr id="2" name="Content Placeholder 28">
            <a:extLst>
              <a:ext uri="{FF2B5EF4-FFF2-40B4-BE49-F238E27FC236}">
                <a16:creationId xmlns:a16="http://schemas.microsoft.com/office/drawing/2014/main" id="{1014AD64-608D-29AA-DCF0-5C16E7FAF84A}"/>
              </a:ext>
            </a:extLst>
          </p:cNvPr>
          <p:cNvSpPr>
            <a:spLocks noGrp="1"/>
          </p:cNvSpPr>
          <p:nvPr>
            <p:ph idx="1"/>
          </p:nvPr>
        </p:nvSpPr>
        <p:spPr>
          <a:xfrm>
            <a:off x="678380" y="1517156"/>
            <a:ext cx="8174072" cy="4875056"/>
          </a:xfrm>
        </p:spPr>
        <p:txBody>
          <a:bodyPr vert="horz" lIns="91440" tIns="45720" rIns="91440" bIns="45720" rtlCol="0" anchor="t">
            <a:normAutofit/>
          </a:bodyPr>
          <a:lstStyle/>
          <a:p>
            <a:pPr marL="285750" lvl="1" indent="-285750">
              <a:buFont typeface="Wingdings" panose="05000000000000000000" pitchFamily="2" charset="2"/>
              <a:buChar char="§"/>
              <a:defRPr/>
            </a:pPr>
            <a:r>
              <a:rPr lang="en-US" sz="3200" dirty="0">
                <a:latin typeface="+mj-lt"/>
              </a:rPr>
              <a:t>Compliance Manager: </a:t>
            </a:r>
            <a:r>
              <a:rPr lang="en-US" sz="2800" dirty="0">
                <a:latin typeface="+mj-lt"/>
              </a:rPr>
              <a:t>Wafa </a:t>
            </a:r>
            <a:r>
              <a:rPr lang="en-US" sz="2800" dirty="0" err="1">
                <a:latin typeface="+mj-lt"/>
              </a:rPr>
              <a:t>Edolsky</a:t>
            </a:r>
            <a:endParaRPr lang="en-US" sz="2800" dirty="0">
              <a:latin typeface="+mj-lt"/>
              <a:ea typeface="Calibri Light"/>
              <a:cs typeface="Calibri Light"/>
            </a:endParaRPr>
          </a:p>
          <a:p>
            <a:pPr marL="285750" lvl="1" indent="-285750">
              <a:buFont typeface="Wingdings" panose="05000000000000000000" pitchFamily="2" charset="2"/>
              <a:buChar char="§"/>
              <a:defRPr/>
            </a:pPr>
            <a:r>
              <a:rPr lang="en-US" sz="3200" dirty="0">
                <a:latin typeface="+mj-lt"/>
              </a:rPr>
              <a:t>Compliance Specialists: </a:t>
            </a:r>
            <a:endParaRPr lang="en-US" sz="3200" dirty="0">
              <a:latin typeface="+mj-lt"/>
              <a:ea typeface="Calibri Light"/>
              <a:cs typeface="Calibri Light"/>
            </a:endParaRPr>
          </a:p>
          <a:p>
            <a:pPr marL="742950" lvl="2">
              <a:buFont typeface="Wingdings" panose="05000000000000000000" pitchFamily="2" charset="2"/>
              <a:buChar char="§"/>
              <a:defRPr/>
            </a:pPr>
            <a:r>
              <a:rPr lang="en-US" sz="2800" dirty="0">
                <a:latin typeface="+mj-lt"/>
              </a:rPr>
              <a:t>Bashar Mohamad</a:t>
            </a:r>
            <a:endParaRPr lang="en-US" sz="2800" dirty="0">
              <a:latin typeface="Calibri" panose="020F0502020204030204"/>
              <a:ea typeface="Calibri" panose="020F0502020204030204"/>
              <a:cs typeface="Calibri" panose="020F0502020204030204"/>
            </a:endParaRPr>
          </a:p>
          <a:p>
            <a:pPr marL="742950" lvl="2">
              <a:buFont typeface="Wingdings" panose="05000000000000000000" pitchFamily="2" charset="2"/>
              <a:buChar char="§"/>
              <a:defRPr/>
            </a:pPr>
            <a:r>
              <a:rPr lang="en-US" sz="2800" dirty="0">
                <a:latin typeface="+mj-lt"/>
              </a:rPr>
              <a:t>Hamdy Abdelwahab</a:t>
            </a:r>
            <a:endParaRPr lang="en-US" sz="2800" dirty="0">
              <a:latin typeface="Calibri" panose="020F0502020204030204"/>
              <a:ea typeface="Calibri" panose="020F0502020204030204"/>
              <a:cs typeface="Calibri" panose="020F0502020204030204"/>
            </a:endParaRPr>
          </a:p>
          <a:p>
            <a:pPr marL="742950" lvl="2">
              <a:buFont typeface="Wingdings" panose="05000000000000000000" pitchFamily="2" charset="2"/>
              <a:buChar char="§"/>
              <a:defRPr/>
            </a:pPr>
            <a:r>
              <a:rPr lang="en-US" sz="2800" dirty="0">
                <a:latin typeface="Calibri Light"/>
                <a:ea typeface="Calibri Light"/>
                <a:cs typeface="Calibri Light"/>
              </a:rPr>
              <a:t>Mina </a:t>
            </a:r>
            <a:r>
              <a:rPr lang="en-US" sz="2800" dirty="0" err="1">
                <a:latin typeface="Calibri Light"/>
                <a:ea typeface="Calibri Light"/>
                <a:cs typeface="Calibri Light"/>
              </a:rPr>
              <a:t>Nashed</a:t>
            </a:r>
            <a:endParaRPr lang="en-US" sz="2800" dirty="0">
              <a:latin typeface="Calibri Light"/>
              <a:ea typeface="Calibri Light"/>
              <a:cs typeface="Calibri Light"/>
            </a:endParaRPr>
          </a:p>
          <a:p>
            <a:pPr marL="285750" lvl="1" indent="-285750">
              <a:buFont typeface="Wingdings" panose="05000000000000000000" pitchFamily="2" charset="2"/>
              <a:buChar char="§"/>
              <a:defRPr/>
            </a:pPr>
            <a:r>
              <a:rPr lang="en-US" sz="3200" dirty="0">
                <a:latin typeface="+mj-lt"/>
              </a:rPr>
              <a:t>Administrative Assistant: </a:t>
            </a:r>
            <a:endParaRPr lang="en-US" sz="2800" dirty="0">
              <a:latin typeface="+mj-lt"/>
            </a:endParaRPr>
          </a:p>
          <a:p>
            <a:pPr marL="742950" lvl="2" indent="-285750">
              <a:buFont typeface="Wingdings" panose="05000000000000000000" pitchFamily="2" charset="2"/>
              <a:buChar char="§"/>
              <a:defRPr/>
            </a:pPr>
            <a:r>
              <a:rPr lang="en-US" sz="2400" dirty="0">
                <a:latin typeface="+mj-lt"/>
              </a:rPr>
              <a:t>Brittney Martin </a:t>
            </a:r>
            <a:endParaRPr lang="en-US" sz="2400" dirty="0">
              <a:latin typeface="+mj-lt"/>
              <a:ea typeface="Calibri Light"/>
              <a:cs typeface="Calibri Light"/>
            </a:endParaRPr>
          </a:p>
          <a:p>
            <a:pPr marL="0" lvl="1" indent="0">
              <a:buNone/>
              <a:defRPr/>
            </a:pPr>
            <a:r>
              <a:rPr lang="en-US" sz="3200" dirty="0">
                <a:latin typeface="+mj-lt"/>
              </a:rPr>
              <a:t>For Questions on:</a:t>
            </a:r>
            <a:endParaRPr lang="en-US" sz="3200" dirty="0">
              <a:latin typeface="+mj-lt"/>
              <a:ea typeface="Calibri Light"/>
              <a:cs typeface="Calibri Light"/>
            </a:endParaRPr>
          </a:p>
          <a:p>
            <a:pPr marL="285750" lvl="1" indent="-285750">
              <a:buFont typeface="Wingdings" panose="05000000000000000000" pitchFamily="2" charset="2"/>
              <a:buChar char="§"/>
              <a:defRPr/>
            </a:pPr>
            <a:r>
              <a:rPr lang="en-US" sz="3200" dirty="0">
                <a:latin typeface="+mj-lt"/>
              </a:rPr>
              <a:t>Leases, LIHTC documents, PBV Section-8, TBV documents (NYCHA, HPD, CVR), Rent &amp; Billing</a:t>
            </a:r>
            <a:endParaRPr lang="en-US" sz="3200" dirty="0">
              <a:latin typeface="+mj-lt"/>
              <a:ea typeface="Calibri Light"/>
              <a:cs typeface="Calibri Light"/>
            </a:endParaRPr>
          </a:p>
          <a:p>
            <a:pPr marL="285750" lvl="1" indent="-285750">
              <a:buFont typeface="Wingdings" panose="05000000000000000000" pitchFamily="2" charset="2"/>
              <a:buChar char="§"/>
              <a:defRPr/>
            </a:pPr>
            <a:endParaRPr lang="en-US" sz="2200" dirty="0">
              <a:solidFill>
                <a:prstClr val="black"/>
              </a:solidFill>
              <a:latin typeface="Calibri Light" panose="020F0302020204030204"/>
              <a:cs typeface="Times New Roman" panose="02020603050405020304" pitchFamily="18" charset="0"/>
            </a:endParaRPr>
          </a:p>
        </p:txBody>
      </p:sp>
      <p:sp>
        <p:nvSpPr>
          <p:cNvPr id="3" name="Rectangle: Rounded Corners 2">
            <a:extLst>
              <a:ext uri="{FF2B5EF4-FFF2-40B4-BE49-F238E27FC236}">
                <a16:creationId xmlns:a16="http://schemas.microsoft.com/office/drawing/2014/main" id="{4C57CFAD-389A-84C6-F4A4-126AED8D8CAC}"/>
              </a:ext>
            </a:extLst>
          </p:cNvPr>
          <p:cNvSpPr/>
          <p:nvPr/>
        </p:nvSpPr>
        <p:spPr>
          <a:xfrm>
            <a:off x="5239753" y="2623929"/>
            <a:ext cx="3784977" cy="1887913"/>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400" b="1" dirty="0">
                <a:solidFill>
                  <a:prstClr val="black"/>
                </a:solidFill>
                <a:latin typeface="Calibri Light" panose="020F0302020204030204"/>
                <a:cs typeface="Times New Roman"/>
              </a:rPr>
              <a:t>Contact Compliance:</a:t>
            </a:r>
          </a:p>
          <a:p>
            <a:pPr algn="ctr"/>
            <a:r>
              <a:rPr lang="nn-NO" sz="2400" dirty="0">
                <a:solidFill>
                  <a:prstClr val="black"/>
                </a:solidFill>
                <a:latin typeface="Calibri Light" panose="020F0302020204030204"/>
                <a:cs typeface="Times New Roman"/>
              </a:rPr>
              <a:t>(718) 540-4299 Opt 3</a:t>
            </a:r>
          </a:p>
          <a:p>
            <a:pPr algn="ctr"/>
            <a:r>
              <a:rPr lang="nn-NO" sz="2400" dirty="0">
                <a:solidFill>
                  <a:prstClr val="black"/>
                </a:solidFill>
                <a:latin typeface="Calibri Light" panose="020F0302020204030204"/>
                <a:cs typeface="Times New Roman"/>
              </a:rPr>
              <a:t>Building 5 Compliance Office</a:t>
            </a:r>
          </a:p>
        </p:txBody>
      </p:sp>
    </p:spTree>
    <p:extLst>
      <p:ext uri="{BB962C8B-B14F-4D97-AF65-F5344CB8AC3E}">
        <p14:creationId xmlns:p14="http://schemas.microsoft.com/office/powerpoint/2010/main" val="136015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B28CE-024B-FCFE-18CA-41425E61D5E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B2AC9E1-A779-29ED-D5D9-BCEACE5CB9BC}"/>
              </a:ext>
            </a:extLst>
          </p:cNvPr>
          <p:cNvSpPr txBox="1"/>
          <p:nvPr/>
        </p:nvSpPr>
        <p:spPr>
          <a:xfrm>
            <a:off x="-250576" y="174239"/>
            <a:ext cx="8739805" cy="1138773"/>
          </a:xfrm>
          <a:prstGeom prst="rect">
            <a:avLst/>
          </a:prstGeom>
          <a:noFill/>
        </p:spPr>
        <p:txBody>
          <a:bodyPr wrap="square" lIns="91440" tIns="45720" rIns="91440" bIns="45720" anchor="t">
            <a:spAutoFit/>
          </a:bodyPr>
          <a:lstStyle/>
          <a:p>
            <a:pPr lvl="1">
              <a:spcBef>
                <a:spcPts val="1800"/>
              </a:spcBef>
              <a:defRPr/>
            </a:pPr>
            <a:r>
              <a:rPr lang="en-US" sz="3400" dirty="0">
                <a:solidFill>
                  <a:schemeClr val="accent4">
                    <a:lumMod val="75000"/>
                  </a:schemeClr>
                </a:solidFill>
                <a:latin typeface="Franklin Gothic Medium Cond"/>
              </a:rPr>
              <a:t>Social Services: 760 </a:t>
            </a:r>
            <a:r>
              <a:rPr lang="en-US" sz="3400" dirty="0" err="1">
                <a:solidFill>
                  <a:schemeClr val="accent4">
                    <a:lumMod val="75000"/>
                  </a:schemeClr>
                </a:solidFill>
                <a:latin typeface="Franklin Gothic Medium Cond"/>
              </a:rPr>
              <a:t>Eldert</a:t>
            </a:r>
            <a:r>
              <a:rPr lang="en-US" sz="3400" dirty="0">
                <a:solidFill>
                  <a:schemeClr val="accent4">
                    <a:lumMod val="75000"/>
                  </a:schemeClr>
                </a:solidFill>
                <a:latin typeface="Franklin Gothic Medium Cond"/>
              </a:rPr>
              <a:t> Lane, 11S</a:t>
            </a:r>
            <a:br>
              <a:rPr lang="en-US" sz="3400" dirty="0">
                <a:highlight>
                  <a:srgbClr val="FFFF00"/>
                </a:highlight>
                <a:latin typeface="Franklin Gothic Medium Cond" panose="020B0606030402020204" pitchFamily="34" charset="0"/>
              </a:rPr>
            </a:br>
            <a:r>
              <a:rPr lang="en-US" sz="3400" dirty="0">
                <a:solidFill>
                  <a:schemeClr val="accent4">
                    <a:lumMod val="75000"/>
                  </a:schemeClr>
                </a:solidFill>
                <a:latin typeface="Franklin Gothic Medium Cond"/>
              </a:rPr>
              <a:t>Mylah’s Organization  </a:t>
            </a:r>
          </a:p>
        </p:txBody>
      </p:sp>
      <p:sp>
        <p:nvSpPr>
          <p:cNvPr id="2" name="Content Placeholder 28">
            <a:extLst>
              <a:ext uri="{FF2B5EF4-FFF2-40B4-BE49-F238E27FC236}">
                <a16:creationId xmlns:a16="http://schemas.microsoft.com/office/drawing/2014/main" id="{8D09B183-18A0-D274-45FE-10372CCE0D7E}"/>
              </a:ext>
            </a:extLst>
          </p:cNvPr>
          <p:cNvSpPr>
            <a:spLocks noGrp="1"/>
          </p:cNvSpPr>
          <p:nvPr>
            <p:ph idx="1"/>
          </p:nvPr>
        </p:nvSpPr>
        <p:spPr>
          <a:xfrm>
            <a:off x="628649" y="1570694"/>
            <a:ext cx="7787239" cy="4875056"/>
          </a:xfrm>
        </p:spPr>
        <p:txBody>
          <a:bodyPr vert="horz" lIns="91440" tIns="45720" rIns="91440" bIns="45720" rtlCol="0" anchor="t">
            <a:normAutofit/>
          </a:bodyPr>
          <a:lstStyle/>
          <a:p>
            <a:pPr marL="285750" lvl="1" indent="-285750">
              <a:buFont typeface="Wingdings" panose="05000000000000000000" pitchFamily="2" charset="2"/>
              <a:buChar char="§"/>
              <a:defRPr/>
            </a:pPr>
            <a:r>
              <a:rPr lang="en-US" sz="3200" dirty="0">
                <a:latin typeface="+mj-lt"/>
              </a:rPr>
              <a:t>Key Personnel </a:t>
            </a:r>
          </a:p>
          <a:p>
            <a:pPr marL="742950" lvl="2" indent="-285750">
              <a:buFont typeface="Wingdings" panose="05000000000000000000" pitchFamily="2" charset="2"/>
              <a:buChar char="§"/>
              <a:defRPr/>
            </a:pPr>
            <a:r>
              <a:rPr lang="en-US" sz="2800" dirty="0">
                <a:latin typeface="+mj-lt"/>
              </a:rPr>
              <a:t>Michael </a:t>
            </a:r>
            <a:r>
              <a:rPr lang="en-US" sz="2800" dirty="0" err="1">
                <a:latin typeface="+mj-lt"/>
              </a:rPr>
              <a:t>Rosendary</a:t>
            </a:r>
            <a:endParaRPr lang="en-US" sz="2800" dirty="0">
              <a:latin typeface="+mj-lt"/>
            </a:endParaRPr>
          </a:p>
          <a:p>
            <a:pPr marL="742950" lvl="2" indent="-285750">
              <a:buFont typeface="Wingdings" panose="05000000000000000000" pitchFamily="2" charset="2"/>
              <a:buChar char="§"/>
              <a:defRPr/>
            </a:pPr>
            <a:r>
              <a:rPr lang="en-US" sz="2800" dirty="0">
                <a:latin typeface="+mj-lt"/>
              </a:rPr>
              <a:t>Kenny Perry</a:t>
            </a:r>
            <a:endParaRPr lang="en-US" sz="2800" dirty="0">
              <a:latin typeface="+mj-lt"/>
              <a:ea typeface="Calibri Light"/>
              <a:cs typeface="Calibri Light"/>
            </a:endParaRPr>
          </a:p>
          <a:p>
            <a:pPr marL="742950" lvl="2" indent="-285750">
              <a:buFont typeface="Wingdings" panose="05000000000000000000" pitchFamily="2" charset="2"/>
              <a:buChar char="§"/>
              <a:defRPr/>
            </a:pPr>
            <a:r>
              <a:rPr lang="en-US" sz="2800" dirty="0">
                <a:latin typeface="+mj-lt"/>
              </a:rPr>
              <a:t>Ricky Michael </a:t>
            </a:r>
          </a:p>
          <a:p>
            <a:pPr marL="742950" lvl="2" indent="-285750">
              <a:buFont typeface="Wingdings" panose="05000000000000000000" pitchFamily="2" charset="2"/>
              <a:buChar char="§"/>
              <a:defRPr/>
            </a:pPr>
            <a:r>
              <a:rPr lang="en-US" sz="2800" dirty="0">
                <a:latin typeface="+mj-lt"/>
              </a:rPr>
              <a:t>Moncayo </a:t>
            </a:r>
            <a:r>
              <a:rPr lang="en-US" sz="2800" dirty="0" err="1">
                <a:latin typeface="+mj-lt"/>
              </a:rPr>
              <a:t>Robalino</a:t>
            </a:r>
            <a:endParaRPr lang="en-US" sz="2800" dirty="0">
              <a:latin typeface="+mj-lt"/>
              <a:ea typeface="Calibri Light"/>
              <a:cs typeface="Calibri Light"/>
            </a:endParaRPr>
          </a:p>
          <a:p>
            <a:pPr marL="742950" lvl="2" indent="-285750">
              <a:buFont typeface="Wingdings" panose="05000000000000000000" pitchFamily="2" charset="2"/>
              <a:buChar char="§"/>
              <a:defRPr/>
            </a:pPr>
            <a:r>
              <a:rPr lang="en-US" sz="2800" dirty="0">
                <a:latin typeface="+mj-lt"/>
              </a:rPr>
              <a:t>Johnny Garcia</a:t>
            </a:r>
            <a:endParaRPr lang="en-US" sz="2800" dirty="0">
              <a:latin typeface="+mj-lt"/>
              <a:ea typeface="Calibri Light"/>
              <a:cs typeface="Calibri Light"/>
            </a:endParaRPr>
          </a:p>
          <a:p>
            <a:pPr marL="742950" lvl="2" indent="-285750">
              <a:buFont typeface="Wingdings" panose="05000000000000000000" pitchFamily="2" charset="2"/>
              <a:buChar char="§"/>
              <a:defRPr/>
            </a:pPr>
            <a:r>
              <a:rPr lang="en-US" sz="2800" dirty="0">
                <a:latin typeface="+mj-lt"/>
              </a:rPr>
              <a:t>Joshua Baldwin</a:t>
            </a:r>
            <a:endParaRPr lang="en-US" sz="2800" dirty="0">
              <a:latin typeface="+mj-lt"/>
              <a:ea typeface="Calibri Light"/>
              <a:cs typeface="Calibri Light"/>
            </a:endParaRPr>
          </a:p>
          <a:p>
            <a:pPr marL="742950" lvl="2" indent="-285750">
              <a:buFont typeface="Wingdings" panose="05000000000000000000" pitchFamily="2" charset="2"/>
              <a:buChar char="§"/>
              <a:defRPr/>
            </a:pPr>
            <a:r>
              <a:rPr lang="en-US" sz="2800" dirty="0" err="1">
                <a:latin typeface="+mj-lt"/>
              </a:rPr>
              <a:t>Marvelline</a:t>
            </a:r>
            <a:r>
              <a:rPr lang="en-US" sz="2800" dirty="0">
                <a:latin typeface="+mj-lt"/>
              </a:rPr>
              <a:t> Richard</a:t>
            </a:r>
            <a:endParaRPr lang="en-US" sz="2800" dirty="0">
              <a:latin typeface="+mj-lt"/>
              <a:ea typeface="Calibri Light"/>
              <a:cs typeface="Calibri Light"/>
            </a:endParaRPr>
          </a:p>
          <a:p>
            <a:pPr marL="285750" lvl="1" indent="-285750">
              <a:buFont typeface="Wingdings" panose="05000000000000000000" pitchFamily="2" charset="2"/>
              <a:buChar char="§"/>
              <a:defRPr/>
            </a:pPr>
            <a:r>
              <a:rPr lang="en-US" sz="3200" dirty="0">
                <a:latin typeface="+mj-lt"/>
                <a:ea typeface="Calibri Light"/>
                <a:cs typeface="Calibri Light"/>
              </a:rPr>
              <a:t>Providing Referral Services and other Social Service support</a:t>
            </a:r>
          </a:p>
          <a:p>
            <a:pPr marL="457200" lvl="2" indent="0">
              <a:buNone/>
              <a:defRPr/>
            </a:pPr>
            <a:endParaRPr lang="en-US" sz="2800" dirty="0">
              <a:solidFill>
                <a:prstClr val="black"/>
              </a:solidFill>
              <a:latin typeface="Calibri Light" panose="020F0302020204030204"/>
              <a:ea typeface="Calibri Light" panose="020F0302020204030204"/>
              <a:cs typeface="Calibri Light"/>
            </a:endParaRPr>
          </a:p>
          <a:p>
            <a:pPr marL="285750" lvl="1" indent="-285750">
              <a:buFont typeface="Wingdings" panose="05000000000000000000" pitchFamily="2" charset="2"/>
              <a:buChar char="§"/>
              <a:defRPr/>
            </a:pPr>
            <a:endParaRPr lang="en-US" sz="2200" dirty="0">
              <a:solidFill>
                <a:prstClr val="black"/>
              </a:solidFill>
              <a:latin typeface="Calibri Light" panose="020F0302020204030204"/>
              <a:ea typeface="Calibri Light" panose="020F0302020204030204"/>
              <a:cs typeface="Times New Roman" panose="02020603050405020304" pitchFamily="18" charset="0"/>
            </a:endParaRPr>
          </a:p>
        </p:txBody>
      </p:sp>
      <p:pic>
        <p:nvPicPr>
          <p:cNvPr id="3" name="Picture 2" descr="A purple crystal ball with white text&#10;&#10;AI-generated content may be incorrect.">
            <a:extLst>
              <a:ext uri="{FF2B5EF4-FFF2-40B4-BE49-F238E27FC236}">
                <a16:creationId xmlns:a16="http://schemas.microsoft.com/office/drawing/2014/main" id="{7A5A34A1-E94E-5756-55CD-7135E3478A28}"/>
              </a:ext>
            </a:extLst>
          </p:cNvPr>
          <p:cNvPicPr>
            <a:picLocks noChangeAspect="1"/>
          </p:cNvPicPr>
          <p:nvPr/>
        </p:nvPicPr>
        <p:blipFill>
          <a:blip r:embed="rId2"/>
          <a:stretch>
            <a:fillRect/>
          </a:stretch>
        </p:blipFill>
        <p:spPr>
          <a:xfrm>
            <a:off x="6703255" y="-476748"/>
            <a:ext cx="2440745" cy="2440745"/>
          </a:xfrm>
          <a:prstGeom prst="rect">
            <a:avLst/>
          </a:prstGeom>
        </p:spPr>
      </p:pic>
      <p:sp>
        <p:nvSpPr>
          <p:cNvPr id="5" name="Rectangle: Rounded Corners 4">
            <a:extLst>
              <a:ext uri="{FF2B5EF4-FFF2-40B4-BE49-F238E27FC236}">
                <a16:creationId xmlns:a16="http://schemas.microsoft.com/office/drawing/2014/main" id="{33D8337B-AA12-C413-0287-960B3E78AD56}"/>
              </a:ext>
            </a:extLst>
          </p:cNvPr>
          <p:cNvSpPr/>
          <p:nvPr/>
        </p:nvSpPr>
        <p:spPr>
          <a:xfrm>
            <a:off x="5493406" y="1963997"/>
            <a:ext cx="3518072" cy="287239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400" b="1" dirty="0">
                <a:solidFill>
                  <a:prstClr val="black"/>
                </a:solidFill>
                <a:latin typeface="Calibri Light" panose="020F0302020204030204"/>
                <a:cs typeface="Times New Roman"/>
              </a:rPr>
              <a:t>Contact Mylah’s:</a:t>
            </a:r>
          </a:p>
          <a:p>
            <a:pPr algn="ctr"/>
            <a:r>
              <a:rPr lang="nn-NO" sz="2400" dirty="0">
                <a:solidFill>
                  <a:prstClr val="black"/>
                </a:solidFill>
                <a:latin typeface="Calibri Light" panose="020F0302020204030204"/>
                <a:cs typeface="Times New Roman"/>
              </a:rPr>
              <a:t>(347) 329-8792</a:t>
            </a:r>
          </a:p>
          <a:p>
            <a:pPr algn="ctr"/>
            <a:r>
              <a:rPr lang="nn-NO" sz="2400" dirty="0">
                <a:solidFill>
                  <a:prstClr val="black"/>
                </a:solidFill>
                <a:latin typeface="Calibri Light" panose="020F0302020204030204"/>
                <a:cs typeface="Times New Roman"/>
                <a:hlinkClick r:id="rId3"/>
              </a:rPr>
              <a:t>LindenPlazaSocialService@gmail.com</a:t>
            </a:r>
            <a:endParaRPr lang="nn-NO" sz="2400" dirty="0">
              <a:solidFill>
                <a:prstClr val="black"/>
              </a:solidFill>
              <a:latin typeface="Calibri Light" panose="020F0302020204030204"/>
              <a:cs typeface="Times New Roman"/>
            </a:endParaRPr>
          </a:p>
          <a:p>
            <a:pPr algn="ctr"/>
            <a:r>
              <a:rPr lang="nn-NO" sz="2400" dirty="0">
                <a:solidFill>
                  <a:prstClr val="black"/>
                </a:solidFill>
                <a:latin typeface="Calibri Light" panose="020F0302020204030204"/>
                <a:cs typeface="Times New Roman"/>
              </a:rPr>
              <a:t>760 Eldert Lane, 11S</a:t>
            </a:r>
          </a:p>
        </p:txBody>
      </p:sp>
    </p:spTree>
    <p:extLst>
      <p:ext uri="{BB962C8B-B14F-4D97-AF65-F5344CB8AC3E}">
        <p14:creationId xmlns:p14="http://schemas.microsoft.com/office/powerpoint/2010/main" val="202332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2710C-B46C-8A80-9204-7A765EBE245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F4D24D8-73FC-4F92-C03C-58F145998E7B}"/>
              </a:ext>
            </a:extLst>
          </p:cNvPr>
          <p:cNvSpPr txBox="1"/>
          <p:nvPr/>
        </p:nvSpPr>
        <p:spPr>
          <a:xfrm>
            <a:off x="-250576" y="174239"/>
            <a:ext cx="8739805" cy="1138773"/>
          </a:xfrm>
          <a:prstGeom prst="rect">
            <a:avLst/>
          </a:prstGeom>
          <a:noFill/>
        </p:spPr>
        <p:txBody>
          <a:bodyPr wrap="square" lIns="91440" tIns="45720" rIns="91440" bIns="45720" anchor="t">
            <a:spAutoFit/>
          </a:bodyPr>
          <a:lstStyle/>
          <a:p>
            <a:pPr lvl="1">
              <a:spcBef>
                <a:spcPts val="1800"/>
              </a:spcBef>
              <a:defRPr/>
            </a:pPr>
            <a:r>
              <a:rPr lang="en-US" sz="3400" dirty="0">
                <a:solidFill>
                  <a:schemeClr val="accent4">
                    <a:lumMod val="75000"/>
                  </a:schemeClr>
                </a:solidFill>
                <a:latin typeface="Franklin Gothic Medium Cond"/>
              </a:rPr>
              <a:t>Site Security</a:t>
            </a:r>
            <a:br>
              <a:rPr lang="en-US" sz="3400" dirty="0">
                <a:highlight>
                  <a:srgbClr val="FFFF00"/>
                </a:highlight>
                <a:latin typeface="Franklin Gothic Medium Cond" panose="020B0606030402020204" pitchFamily="34" charset="0"/>
              </a:rPr>
            </a:br>
            <a:r>
              <a:rPr lang="en-US" sz="3400" dirty="0">
                <a:solidFill>
                  <a:schemeClr val="accent4">
                    <a:lumMod val="75000"/>
                  </a:schemeClr>
                </a:solidFill>
                <a:latin typeface="Franklin Gothic Medium Cond"/>
              </a:rPr>
              <a:t>Reliant and Madison</a:t>
            </a:r>
          </a:p>
        </p:txBody>
      </p:sp>
      <p:sp>
        <p:nvSpPr>
          <p:cNvPr id="2" name="Content Placeholder 28">
            <a:extLst>
              <a:ext uri="{FF2B5EF4-FFF2-40B4-BE49-F238E27FC236}">
                <a16:creationId xmlns:a16="http://schemas.microsoft.com/office/drawing/2014/main" id="{99CB1D82-449C-37C6-B4A7-1C8A981E50A3}"/>
              </a:ext>
            </a:extLst>
          </p:cNvPr>
          <p:cNvSpPr>
            <a:spLocks noGrp="1"/>
          </p:cNvSpPr>
          <p:nvPr>
            <p:ph idx="1"/>
          </p:nvPr>
        </p:nvSpPr>
        <p:spPr>
          <a:xfrm>
            <a:off x="628649" y="1603512"/>
            <a:ext cx="7787239" cy="4842237"/>
          </a:xfrm>
        </p:spPr>
        <p:txBody>
          <a:bodyPr vert="horz" lIns="91440" tIns="45720" rIns="91440" bIns="45720" rtlCol="0" anchor="t">
            <a:normAutofit/>
          </a:bodyPr>
          <a:lstStyle/>
          <a:p>
            <a:pPr marL="285750" lvl="1" indent="-285750">
              <a:buFont typeface="Wingdings" panose="05000000000000000000" pitchFamily="2" charset="2"/>
              <a:buChar char="§"/>
              <a:defRPr/>
            </a:pPr>
            <a:r>
              <a:rPr lang="en-US" sz="3200" dirty="0">
                <a:latin typeface="+mj-lt"/>
              </a:rPr>
              <a:t>Key Personnel </a:t>
            </a:r>
          </a:p>
          <a:p>
            <a:pPr marL="742950" lvl="2" indent="-285750">
              <a:buFont typeface="Wingdings" panose="05000000000000000000" pitchFamily="2" charset="2"/>
              <a:buChar char="§"/>
              <a:defRPr/>
            </a:pPr>
            <a:r>
              <a:rPr lang="en-US" sz="2800" dirty="0">
                <a:latin typeface="+mj-lt"/>
              </a:rPr>
              <a:t>Danny Cunningham (Reliant)</a:t>
            </a:r>
          </a:p>
          <a:p>
            <a:pPr marL="742950" lvl="2" indent="-285750">
              <a:buFont typeface="Wingdings" panose="05000000000000000000" pitchFamily="2" charset="2"/>
              <a:buChar char="§"/>
              <a:defRPr/>
            </a:pPr>
            <a:r>
              <a:rPr lang="en-US" sz="2800" dirty="0">
                <a:latin typeface="+mj-lt"/>
                <a:ea typeface="Calibri Light"/>
                <a:cs typeface="Calibri Light"/>
              </a:rPr>
              <a:t>Angel Gonzalez (Reliant)</a:t>
            </a:r>
          </a:p>
          <a:p>
            <a:pPr marL="742950" lvl="2" indent="-285750">
              <a:buFont typeface="Wingdings" panose="05000000000000000000" pitchFamily="2" charset="2"/>
              <a:buChar char="§"/>
              <a:defRPr/>
            </a:pPr>
            <a:r>
              <a:rPr lang="en-US" sz="2800" dirty="0">
                <a:solidFill>
                  <a:prstClr val="black"/>
                </a:solidFill>
                <a:latin typeface="+mj-lt"/>
                <a:ea typeface="Calibri Light"/>
                <a:cs typeface="Calibri Light"/>
              </a:rPr>
              <a:t>Jamal Williams (Madison)</a:t>
            </a:r>
          </a:p>
          <a:p>
            <a:pPr marL="742950" lvl="2" indent="-285750">
              <a:buFont typeface="Wingdings" panose="05000000000000000000" pitchFamily="2" charset="2"/>
              <a:buChar char="§"/>
              <a:defRPr/>
            </a:pPr>
            <a:endParaRPr lang="en-US" sz="2800" dirty="0">
              <a:solidFill>
                <a:prstClr val="black"/>
              </a:solidFill>
              <a:latin typeface="+mj-lt"/>
              <a:ea typeface="Calibri Light"/>
              <a:cs typeface="Calibri Light"/>
            </a:endParaRPr>
          </a:p>
          <a:p>
            <a:pPr marL="457200" lvl="2" indent="0">
              <a:buNone/>
              <a:defRPr/>
            </a:pPr>
            <a:endParaRPr lang="en-US" sz="2800" dirty="0">
              <a:solidFill>
                <a:prstClr val="black"/>
              </a:solidFill>
              <a:latin typeface="Calibri Light" panose="020F0302020204030204"/>
              <a:ea typeface="Calibri Light" panose="020F0302020204030204"/>
              <a:cs typeface="Calibri Light"/>
            </a:endParaRPr>
          </a:p>
          <a:p>
            <a:pPr marL="0" lvl="1" indent="0">
              <a:buNone/>
              <a:defRPr/>
            </a:pPr>
            <a:r>
              <a:rPr lang="en-US" sz="2800" dirty="0">
                <a:latin typeface="+mj-lt"/>
              </a:rPr>
              <a:t>For life threatening emergencies call 911</a:t>
            </a:r>
          </a:p>
          <a:p>
            <a:pPr marL="0" lvl="1" indent="0">
              <a:buNone/>
              <a:defRPr/>
            </a:pPr>
            <a:endParaRPr lang="en-US" sz="2200" dirty="0">
              <a:solidFill>
                <a:prstClr val="black"/>
              </a:solidFill>
              <a:latin typeface="Calibri Light" panose="020F0302020204030204"/>
              <a:ea typeface="Calibri Light" panose="020F0302020204030204"/>
              <a:cs typeface="Times New Roman" panose="02020603050405020304" pitchFamily="18" charset="0"/>
            </a:endParaRPr>
          </a:p>
        </p:txBody>
      </p:sp>
      <p:sp>
        <p:nvSpPr>
          <p:cNvPr id="5" name="Rectangle: Rounded Corners 4">
            <a:extLst>
              <a:ext uri="{FF2B5EF4-FFF2-40B4-BE49-F238E27FC236}">
                <a16:creationId xmlns:a16="http://schemas.microsoft.com/office/drawing/2014/main" id="{8DDFB903-F92D-64D2-0C05-E0A4DCD4BD7C}"/>
              </a:ext>
            </a:extLst>
          </p:cNvPr>
          <p:cNvSpPr/>
          <p:nvPr/>
        </p:nvSpPr>
        <p:spPr>
          <a:xfrm>
            <a:off x="5876730" y="2630321"/>
            <a:ext cx="3167268" cy="1442369"/>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400" b="1" dirty="0">
                <a:solidFill>
                  <a:prstClr val="black"/>
                </a:solidFill>
                <a:latin typeface="Calibri Light" panose="020F0302020204030204"/>
                <a:cs typeface="Times New Roman"/>
              </a:rPr>
              <a:t>Contact Security:</a:t>
            </a:r>
          </a:p>
          <a:p>
            <a:pPr algn="ctr"/>
            <a:r>
              <a:rPr lang="nn-NO" sz="2400" dirty="0">
                <a:solidFill>
                  <a:prstClr val="black"/>
                </a:solidFill>
                <a:latin typeface="Calibri Light" panose="020F0302020204030204"/>
                <a:cs typeface="Times New Roman"/>
              </a:rPr>
              <a:t>(718) 540-4299 Opt 4</a:t>
            </a:r>
          </a:p>
        </p:txBody>
      </p:sp>
    </p:spTree>
    <p:extLst>
      <p:ext uri="{BB962C8B-B14F-4D97-AF65-F5344CB8AC3E}">
        <p14:creationId xmlns:p14="http://schemas.microsoft.com/office/powerpoint/2010/main" val="1037300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13AB5-9AC7-3358-6488-3E54B83AABC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27C9EC3-752C-2B7B-08E4-026DC0CF9F6D}"/>
              </a:ext>
            </a:extLst>
          </p:cNvPr>
          <p:cNvSpPr txBox="1"/>
          <p:nvPr/>
        </p:nvSpPr>
        <p:spPr>
          <a:xfrm>
            <a:off x="-250576" y="174239"/>
            <a:ext cx="8739805" cy="1138773"/>
          </a:xfrm>
          <a:prstGeom prst="rect">
            <a:avLst/>
          </a:prstGeom>
          <a:noFill/>
        </p:spPr>
        <p:txBody>
          <a:bodyPr wrap="square" lIns="91440" tIns="45720" rIns="91440" bIns="45720" anchor="t">
            <a:spAutoFit/>
          </a:bodyPr>
          <a:lstStyle/>
          <a:p>
            <a:pPr lvl="1">
              <a:spcBef>
                <a:spcPts val="1800"/>
              </a:spcBef>
              <a:defRPr/>
            </a:pPr>
            <a:r>
              <a:rPr lang="en-US" sz="3400" dirty="0">
                <a:solidFill>
                  <a:schemeClr val="accent4">
                    <a:lumMod val="75000"/>
                  </a:schemeClr>
                </a:solidFill>
                <a:latin typeface="Franklin Gothic Medium Cond"/>
              </a:rPr>
              <a:t>Relocation: 760 Eldert Lane, 13L</a:t>
            </a:r>
            <a:br>
              <a:rPr lang="en-US" sz="3400" dirty="0">
                <a:highlight>
                  <a:srgbClr val="FFFF00"/>
                </a:highlight>
                <a:latin typeface="Franklin Gothic Medium Cond" panose="020B0606030402020204" pitchFamily="34" charset="0"/>
              </a:rPr>
            </a:br>
            <a:r>
              <a:rPr lang="en-US" sz="3400" dirty="0">
                <a:solidFill>
                  <a:schemeClr val="accent4">
                    <a:lumMod val="75000"/>
                  </a:schemeClr>
                </a:solidFill>
                <a:latin typeface="Franklin Gothic Medium Cond"/>
              </a:rPr>
              <a:t>Housing Opportunities Unlimited</a:t>
            </a:r>
          </a:p>
        </p:txBody>
      </p:sp>
      <p:sp>
        <p:nvSpPr>
          <p:cNvPr id="2" name="Content Placeholder 28">
            <a:extLst>
              <a:ext uri="{FF2B5EF4-FFF2-40B4-BE49-F238E27FC236}">
                <a16:creationId xmlns:a16="http://schemas.microsoft.com/office/drawing/2014/main" id="{4864A75A-71AE-78DD-9D5A-2315CBE52E36}"/>
              </a:ext>
            </a:extLst>
          </p:cNvPr>
          <p:cNvSpPr>
            <a:spLocks noGrp="1"/>
          </p:cNvSpPr>
          <p:nvPr>
            <p:ph idx="1"/>
          </p:nvPr>
        </p:nvSpPr>
        <p:spPr>
          <a:xfrm>
            <a:off x="628649" y="1603512"/>
            <a:ext cx="7787239" cy="4842237"/>
          </a:xfrm>
        </p:spPr>
        <p:txBody>
          <a:bodyPr vert="horz" lIns="91440" tIns="45720" rIns="91440" bIns="45720" rtlCol="0" anchor="t">
            <a:normAutofit lnSpcReduction="10000"/>
          </a:bodyPr>
          <a:lstStyle/>
          <a:p>
            <a:pPr marL="285750" lvl="1" indent="-285750">
              <a:buFont typeface="Wingdings" panose="05000000000000000000" pitchFamily="2" charset="2"/>
              <a:buChar char="§"/>
              <a:defRPr/>
            </a:pPr>
            <a:r>
              <a:rPr lang="en-US" sz="3200" dirty="0">
                <a:latin typeface="+mj-lt"/>
              </a:rPr>
              <a:t>Key Personnel </a:t>
            </a:r>
          </a:p>
          <a:p>
            <a:pPr marL="742950" lvl="2" indent="-285750">
              <a:buFont typeface="Wingdings" panose="05000000000000000000" pitchFamily="2" charset="2"/>
              <a:buChar char="§"/>
              <a:defRPr/>
            </a:pPr>
            <a:r>
              <a:rPr lang="en-US" sz="2800" dirty="0">
                <a:latin typeface="+mj-lt"/>
              </a:rPr>
              <a:t>Noelle Zeppa</a:t>
            </a:r>
          </a:p>
          <a:p>
            <a:pPr marL="742950" lvl="2" indent="-285750">
              <a:buFont typeface="Wingdings" panose="05000000000000000000" pitchFamily="2" charset="2"/>
              <a:buChar char="§"/>
              <a:defRPr/>
            </a:pPr>
            <a:r>
              <a:rPr lang="en-US" sz="2800" dirty="0">
                <a:latin typeface="+mj-lt"/>
                <a:ea typeface="Calibri Light"/>
                <a:cs typeface="Calibri Light"/>
              </a:rPr>
              <a:t>Quan Reid-Smith</a:t>
            </a:r>
          </a:p>
          <a:p>
            <a:pPr marL="742950" lvl="2" indent="-285750">
              <a:buFont typeface="Wingdings" panose="05000000000000000000" pitchFamily="2" charset="2"/>
              <a:buChar char="§"/>
              <a:defRPr/>
            </a:pPr>
            <a:r>
              <a:rPr lang="en-US" sz="2800" dirty="0">
                <a:latin typeface="+mj-lt"/>
                <a:ea typeface="Calibri Light"/>
                <a:cs typeface="Calibri Light"/>
              </a:rPr>
              <a:t>Starr Quick	</a:t>
            </a:r>
          </a:p>
          <a:p>
            <a:pPr marL="742950" lvl="2" indent="-285750">
              <a:buFont typeface="Wingdings" panose="05000000000000000000" pitchFamily="2" charset="2"/>
              <a:buChar char="§"/>
              <a:defRPr/>
            </a:pPr>
            <a:r>
              <a:rPr lang="en-US" sz="2800" dirty="0">
                <a:latin typeface="+mj-lt"/>
                <a:ea typeface="Calibri Light"/>
                <a:cs typeface="Calibri Light"/>
              </a:rPr>
              <a:t>Jasmin Olmo</a:t>
            </a:r>
          </a:p>
          <a:p>
            <a:pPr marL="742950" lvl="2" indent="-285750">
              <a:buFont typeface="Wingdings" panose="05000000000000000000" pitchFamily="2" charset="2"/>
              <a:buChar char="§"/>
              <a:defRPr/>
            </a:pPr>
            <a:r>
              <a:rPr lang="en-US" sz="2800" dirty="0">
                <a:latin typeface="+mj-lt"/>
                <a:ea typeface="Calibri Light"/>
                <a:cs typeface="Calibri Light"/>
              </a:rPr>
              <a:t>Adiel Vasconez</a:t>
            </a:r>
          </a:p>
          <a:p>
            <a:pPr marL="742950" lvl="2" indent="-285750">
              <a:buFont typeface="Wingdings" panose="05000000000000000000" pitchFamily="2" charset="2"/>
              <a:buChar char="§"/>
              <a:defRPr/>
            </a:pPr>
            <a:r>
              <a:rPr lang="en-US" sz="2800" dirty="0">
                <a:latin typeface="+mj-lt"/>
                <a:ea typeface="Calibri Light"/>
                <a:cs typeface="Calibri Light"/>
              </a:rPr>
              <a:t>Omar Ocampo</a:t>
            </a:r>
          </a:p>
          <a:p>
            <a:pPr marL="457200" lvl="2" indent="0">
              <a:buNone/>
              <a:defRPr/>
            </a:pPr>
            <a:endParaRPr lang="en-US" sz="2800" dirty="0">
              <a:solidFill>
                <a:prstClr val="black"/>
              </a:solidFill>
              <a:latin typeface="Calibri Light" panose="020F0302020204030204"/>
              <a:ea typeface="Calibri Light" panose="020F0302020204030204"/>
              <a:cs typeface="Calibri Light"/>
            </a:endParaRPr>
          </a:p>
          <a:p>
            <a:pPr marL="0" lvl="1" indent="0">
              <a:buNone/>
              <a:defRPr/>
            </a:pPr>
            <a:r>
              <a:rPr lang="en-US" sz="2800" dirty="0">
                <a:latin typeface="+mj-lt"/>
              </a:rPr>
              <a:t>To Contact Relocation Team call 347-384-6043</a:t>
            </a:r>
          </a:p>
          <a:p>
            <a:pPr marL="0" lvl="1" indent="0">
              <a:buNone/>
              <a:defRPr/>
            </a:pPr>
            <a:r>
              <a:rPr lang="en-US" sz="2800" dirty="0">
                <a:latin typeface="+mj-lt"/>
              </a:rPr>
              <a:t>For questions about your temporary relocation and any updates related to your move date.</a:t>
            </a:r>
          </a:p>
          <a:p>
            <a:pPr marL="0" lvl="1" indent="0">
              <a:buNone/>
              <a:defRPr/>
            </a:pPr>
            <a:endParaRPr lang="en-US" sz="2200" dirty="0">
              <a:solidFill>
                <a:prstClr val="black"/>
              </a:solidFill>
              <a:latin typeface="Calibri Light" panose="020F0302020204030204"/>
              <a:ea typeface="Calibri Light" panose="020F0302020204030204"/>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816A3FC-87B3-9318-895B-E957AD2E9FFE}"/>
              </a:ext>
            </a:extLst>
          </p:cNvPr>
          <p:cNvSpPr/>
          <p:nvPr/>
        </p:nvSpPr>
        <p:spPr>
          <a:xfrm>
            <a:off x="5618922" y="1152240"/>
            <a:ext cx="3154016" cy="287239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400" b="1" dirty="0">
                <a:solidFill>
                  <a:prstClr val="black"/>
                </a:solidFill>
                <a:latin typeface="Calibri Light" panose="020F0302020204030204"/>
                <a:cs typeface="Times New Roman"/>
              </a:rPr>
              <a:t>Contact HOU:</a:t>
            </a:r>
          </a:p>
          <a:p>
            <a:pPr algn="ctr"/>
            <a:r>
              <a:rPr lang="nn-NO" sz="2400" dirty="0">
                <a:solidFill>
                  <a:prstClr val="black"/>
                </a:solidFill>
                <a:latin typeface="Calibri Light" panose="020F0302020204030204"/>
                <a:cs typeface="Times New Roman"/>
              </a:rPr>
              <a:t>(347) 384-6043</a:t>
            </a:r>
          </a:p>
          <a:p>
            <a:pPr algn="ctr"/>
            <a:r>
              <a:rPr lang="nn-NO" sz="2400" dirty="0">
                <a:solidFill>
                  <a:prstClr val="black"/>
                </a:solidFill>
                <a:latin typeface="Calibri Light" panose="020F0302020204030204"/>
                <a:cs typeface="Times New Roman"/>
                <a:hlinkClick r:id="rId2"/>
              </a:rPr>
              <a:t>lindenplaza@housingopportunities.com</a:t>
            </a:r>
            <a:endParaRPr lang="nn-NO" sz="2400" dirty="0">
              <a:solidFill>
                <a:prstClr val="black"/>
              </a:solidFill>
              <a:latin typeface="Calibri Light" panose="020F0302020204030204"/>
              <a:cs typeface="Times New Roman"/>
            </a:endParaRPr>
          </a:p>
          <a:p>
            <a:pPr algn="ctr"/>
            <a:r>
              <a:rPr lang="nn-NO" sz="2400" dirty="0">
                <a:solidFill>
                  <a:prstClr val="black"/>
                </a:solidFill>
                <a:latin typeface="Calibri Light" panose="020F0302020204030204"/>
                <a:cs typeface="Times New Roman"/>
              </a:rPr>
              <a:t>760 Eldert Lane, 13L</a:t>
            </a:r>
          </a:p>
          <a:p>
            <a:pPr algn="ctr"/>
            <a:endParaRPr lang="en-US" dirty="0"/>
          </a:p>
        </p:txBody>
      </p:sp>
    </p:spTree>
    <p:extLst>
      <p:ext uri="{BB962C8B-B14F-4D97-AF65-F5344CB8AC3E}">
        <p14:creationId xmlns:p14="http://schemas.microsoft.com/office/powerpoint/2010/main" val="9330608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F47828AF498144B7529C937D6E3927" ma:contentTypeVersion="15" ma:contentTypeDescription="Create a new document." ma:contentTypeScope="" ma:versionID="3b60412bc59dfcbf4553e7ec686815f2">
  <xsd:schema xmlns:xsd="http://www.w3.org/2001/XMLSchema" xmlns:xs="http://www.w3.org/2001/XMLSchema" xmlns:p="http://schemas.microsoft.com/office/2006/metadata/properties" xmlns:ns2="4f332bb8-7c6c-4eda-9ed1-5b5eaa063820" xmlns:ns3="ed700e05-5338-4881-96a9-1d7736603044" targetNamespace="http://schemas.microsoft.com/office/2006/metadata/properties" ma:root="true" ma:fieldsID="4b466ddb5cf1e063c2dacc5c5da22fce" ns2:_="" ns3:_="">
    <xsd:import namespace="4f332bb8-7c6c-4eda-9ed1-5b5eaa063820"/>
    <xsd:import namespace="ed700e05-5338-4881-96a9-1d773660304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332bb8-7c6c-4eda-9ed1-5b5eaa06382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b240658-cadc-42d1-8a9c-be0752e57a1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700e05-5338-4881-96a9-1d773660304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394095a-1a99-4ba4-968f-18e98d0857c9}" ma:internalName="TaxCatchAll" ma:showField="CatchAllData" ma:web="ed700e05-5338-4881-96a9-1d773660304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d700e05-5338-4881-96a9-1d7736603044" xsi:nil="true"/>
    <lcf76f155ced4ddcb4097134ff3c332f xmlns="4f332bb8-7c6c-4eda-9ed1-5b5eaa063820">
      <Terms xmlns="http://schemas.microsoft.com/office/infopath/2007/PartnerControls"/>
    </lcf76f155ced4ddcb4097134ff3c332f>
    <SharedWithUsers xmlns="ed700e05-5338-4881-96a9-1d7736603044">
      <UserInfo>
        <DisplayName>Ryan  Belcher</DisplayName>
        <AccountId>11</AccountId>
        <AccountType/>
      </UserInfo>
      <UserInfo>
        <DisplayName>Meghan  Brennan</DisplayName>
        <AccountId>23</AccountId>
        <AccountType/>
      </UserInfo>
    </SharedWithUsers>
  </documentManagement>
</p:properties>
</file>

<file path=customXml/itemProps1.xml><?xml version="1.0" encoding="utf-8"?>
<ds:datastoreItem xmlns:ds="http://schemas.openxmlformats.org/officeDocument/2006/customXml" ds:itemID="{00B64612-9454-40D6-A893-FE0BF355C776}">
  <ds:schemaRefs>
    <ds:schemaRef ds:uri="4f332bb8-7c6c-4eda-9ed1-5b5eaa063820"/>
    <ds:schemaRef ds:uri="ed700e05-5338-4881-96a9-1d77366030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C9457F0-0161-48B8-9F5B-738F6BC3330B}">
  <ds:schemaRefs>
    <ds:schemaRef ds:uri="http://schemas.microsoft.com/sharepoint/v3/contenttype/forms"/>
  </ds:schemaRefs>
</ds:datastoreItem>
</file>

<file path=customXml/itemProps3.xml><?xml version="1.0" encoding="utf-8"?>
<ds:datastoreItem xmlns:ds="http://schemas.openxmlformats.org/officeDocument/2006/customXml" ds:itemID="{DCFC262C-245D-44B1-B536-BD114B74E472}">
  <ds:schemaRefs>
    <ds:schemaRef ds:uri="4f332bb8-7c6c-4eda-9ed1-5b5eaa063820"/>
    <ds:schemaRef ds:uri="ed700e05-5338-4881-96a9-1d77366030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4581</TotalTime>
  <Words>2284</Words>
  <Application>Microsoft Office PowerPoint</Application>
  <PresentationFormat>On-screen Show (4:3)</PresentationFormat>
  <Paragraphs>341</Paragraphs>
  <Slides>38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Franklin Gothic Medium Cond</vt:lpstr>
      <vt:lpstr>Times New Roman</vt:lpstr>
      <vt:lpstr>Wingdings</vt:lpstr>
      <vt:lpstr>Wingdings,Sans-Serif</vt:lpstr>
      <vt:lpstr>Office Theme</vt:lpstr>
      <vt:lpstr>Resident Meeting #6  March 19, 2025</vt:lpstr>
      <vt:lpstr>PowerPoint Presentation</vt:lpstr>
      <vt:lpstr>1: Ownership &amp; Management Introduction </vt:lpstr>
      <vt:lpstr>PowerPoint Presentation</vt:lpstr>
      <vt:lpstr>PowerPoint Presentation</vt:lpstr>
      <vt:lpstr>PowerPoint Presentation</vt:lpstr>
      <vt:lpstr>PowerPoint Presentation</vt:lpstr>
      <vt:lpstr>PowerPoint Presentation</vt:lpstr>
      <vt:lpstr>PowerPoint Presentation</vt:lpstr>
      <vt:lpstr>2: Operations Update </vt:lpstr>
      <vt:lpstr>PowerPoint Presentation</vt:lpstr>
      <vt:lpstr>PowerPoint Presentation</vt:lpstr>
      <vt:lpstr>PowerPoint Presentation</vt:lpstr>
      <vt:lpstr>3: Rent Payments </vt:lpstr>
      <vt:lpstr>PowerPoint Presentation</vt:lpstr>
      <vt:lpstr>PowerPoint Presentation</vt:lpstr>
      <vt:lpstr>PowerPoint Presentation</vt:lpstr>
      <vt:lpstr>4: Compliance Update</vt:lpstr>
      <vt:lpstr>PowerPoint Presentation</vt:lpstr>
      <vt:lpstr>PowerPoint Presentation</vt:lpstr>
      <vt:lpstr>5: Parking</vt:lpstr>
      <vt:lpstr>PowerPoint Presentation</vt:lpstr>
      <vt:lpstr>PowerPoint Presentation</vt:lpstr>
      <vt:lpstr>6: Construction Update</vt:lpstr>
      <vt:lpstr>Renovations: Proposed Scope of Work</vt:lpstr>
      <vt:lpstr>PowerPoint Presentation</vt:lpstr>
      <vt:lpstr>PowerPoint Presentation</vt:lpstr>
      <vt:lpstr>7. PBVs Are Still Available for Qualifying Households</vt:lpstr>
      <vt:lpstr>PowerPoint Presentation</vt:lpstr>
      <vt:lpstr>PowerPoint Presentation</vt:lpstr>
      <vt:lpstr>For PBV Applicants: Rightsizing</vt:lpstr>
      <vt:lpstr>For PBV Applicants: Income Qualifying</vt:lpstr>
      <vt:lpstr>PowerPoint Presentation</vt:lpstr>
      <vt:lpstr>8: Next Steps</vt:lpstr>
      <vt:lpstr>Next Steps</vt:lpstr>
      <vt:lpstr>Future Updates</vt:lpstr>
      <vt:lpstr>PowerPoint Presentation</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Carol Gardens Preservation</dc:title>
  <dc:creator>Melissa Bindra</dc:creator>
  <cp:lastModifiedBy>Ryan Belcher</cp:lastModifiedBy>
  <cp:revision>7</cp:revision>
  <cp:lastPrinted>2024-05-01T15:58:58Z</cp:lastPrinted>
  <dcterms:created xsi:type="dcterms:W3CDTF">2017-04-14T22:18:48Z</dcterms:created>
  <dcterms:modified xsi:type="dcterms:W3CDTF">2025-03-19T16:38:50Z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0x01010086F47828AF498144B7529C937D6E3927</vt:lpwstr>
  </property>
  <property fmtid="{D5CDD505-2E9C-101B-9397-08002B2CF9AE}" pid="3" name="MediaServiceImageTags">
    <vt:lpwstr/>
  </property>
  <property fmtid="{D5CDD505-2E9C-101B-9397-08002B2CF9AE}" pid="4" name="MSIP_Label_ebba276f-0474-4e48-a2bc-69b0eb22318c_Enabled">
    <vt:lpwstr>true</vt:lpwstr>
  </property>
  <property fmtid="{D5CDD505-2E9C-101B-9397-08002B2CF9AE}" pid="5" name="MSIP_Label_ebba276f-0474-4e48-a2bc-69b0eb22318c_SetDate">
    <vt:lpwstr>2024-09-20T14:10:45Z</vt:lpwstr>
  </property>
  <property fmtid="{D5CDD505-2E9C-101B-9397-08002B2CF9AE}" pid="6" name="MSIP_Label_ebba276f-0474-4e48-a2bc-69b0eb22318c_Method">
    <vt:lpwstr>Standard</vt:lpwstr>
  </property>
  <property fmtid="{D5CDD505-2E9C-101B-9397-08002B2CF9AE}" pid="7" name="MSIP_Label_ebba276f-0474-4e48-a2bc-69b0eb22318c_Name">
    <vt:lpwstr>Non-Restricted-Main</vt:lpwstr>
  </property>
  <property fmtid="{D5CDD505-2E9C-101B-9397-08002B2CF9AE}" pid="8" name="MSIP_Label_ebba276f-0474-4e48-a2bc-69b0eb22318c_SiteId">
    <vt:lpwstr>32f56fc7-5f81-4e22-a95b-15da66513bef</vt:lpwstr>
  </property>
  <property fmtid="{D5CDD505-2E9C-101B-9397-08002B2CF9AE}" pid="9" name="MSIP_Label_ebba276f-0474-4e48-a2bc-69b0eb22318c_ActionId">
    <vt:lpwstr>a88bdda1-29c3-4a85-999a-8d1a6d12394e</vt:lpwstr>
  </property>
  <property fmtid="{D5CDD505-2E9C-101B-9397-08002B2CF9AE}" pid="10" name="MSIP_Label_ebba276f-0474-4e48-a2bc-69b0eb22318c_ContentBits">
    <vt:lpwstr>0</vt:lpwstr>
  </property>
</Properties>
</file>