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8"/>
  </p:notesMasterIdLst>
  <p:sldIdLst>
    <p:sldId id="353" r:id="rId5"/>
    <p:sldId id="1353" r:id="rId6"/>
    <p:sldId id="1368" r:id="rId7"/>
    <p:sldId id="1377" r:id="rId8"/>
    <p:sldId id="265" r:id="rId9"/>
    <p:sldId id="1382" r:id="rId10"/>
    <p:sldId id="1357" r:id="rId11"/>
    <p:sldId id="1402" r:id="rId12"/>
    <p:sldId id="1390" r:id="rId13"/>
    <p:sldId id="1384" r:id="rId14"/>
    <p:sldId id="1392" r:id="rId15"/>
    <p:sldId id="1403" r:id="rId16"/>
    <p:sldId id="1405" r:id="rId17"/>
    <p:sldId id="1406" r:id="rId18"/>
    <p:sldId id="1407" r:id="rId19"/>
    <p:sldId id="1395" r:id="rId20"/>
    <p:sldId id="1408" r:id="rId21"/>
    <p:sldId id="1351" r:id="rId22"/>
    <p:sldId id="1345" r:id="rId23"/>
    <p:sldId id="1343" r:id="rId24"/>
    <p:sldId id="1383" r:id="rId25"/>
    <p:sldId id="1350" r:id="rId26"/>
    <p:sldId id="1348" r:id="rId27"/>
    <p:sldId id="1370" r:id="rId28"/>
    <p:sldId id="1380" r:id="rId29"/>
    <p:sldId id="1398" r:id="rId30"/>
    <p:sldId id="1372" r:id="rId31"/>
    <p:sldId id="1400" r:id="rId32"/>
    <p:sldId id="1401" r:id="rId33"/>
    <p:sldId id="1399" r:id="rId34"/>
    <p:sldId id="1355" r:id="rId35"/>
    <p:sldId id="1379" r:id="rId36"/>
    <p:sldId id="1361"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A3742-4F5E-7F07-883D-AFB63D407714}" name="Amanda  Hayde" initials="AH" userId="S::Ahayde@dolphinps.com::d95d0b79-741b-4683-b9ba-00b1bac3e796" providerId="AD"/>
  <p188:author id="{CD27C14C-9859-E9F3-E8FB-9F23FA3E1B02}" name="Meghan  Brennan" initials="MB" userId="S::MBrennan@camberpg.com::a0a0c45f-ec0a-4eff-a2d2-74d3e50c1378" providerId="AD"/>
  <p188:author id="{6FA09670-FA57-D983-7A16-F2FA66CE4136}" name="Matthew Shuffler" initials="MS" userId="S::MShuffler@camberpg.com::b09a7d08-774e-4287-9c8c-4c6dd4e97bd9" providerId="AD"/>
  <p188:author id="{3F3BEA70-05A9-2B02-91AD-0D60F5BE9AB0}" name="Karen Hu" initials="KH" userId="S::khu@camberpg.com::0ba954ca-7501-4665-b9c0-298bdf32acaf" providerId="AD"/>
  <p188:author id="{72B068CE-2571-3B45-0B9E-AC872AAC4AC3}" name="Ryan  Belcher" initials="RB" userId="S::RBelcher@camberpg.com::b6f77bb7-d77a-41a4-8c45-c33511e1ca5f" providerId="AD"/>
  <p188:author id="{618BEEF5-3A11-CB42-27CC-F695657ECF8A}" name="Joshua Weisstuch" initials="JW" userId="S::jweisstuch@camberpg.com::abbadb15-a3aa-44ec-8914-02efb98ae5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BBCD5-5B72-1535-5BB3-FE8DB7F4384B}" v="5" dt="2024-12-12T11:16:34.579"/>
    <p1510:client id="{328067E2-6449-AF40-BD80-FF65BF1AA524}" v="1" dt="2024-12-11T18:30:56.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9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Belcher" userId="b6f77bb7-d77a-41a4-8c45-c33511e1ca5f" providerId="ADAL" clId="{D56D5321-13B9-4A1B-ACDD-74FA0CF28980}"/>
    <pc:docChg chg="undo custSel addSld delSld modSld sldOrd">
      <pc:chgData name="Ryan  Belcher" userId="b6f77bb7-d77a-41a4-8c45-c33511e1ca5f" providerId="ADAL" clId="{D56D5321-13B9-4A1B-ACDD-74FA0CF28980}" dt="2024-12-12T15:24:38.907" v="1080" actId="13926"/>
      <pc:docMkLst>
        <pc:docMk/>
      </pc:docMkLst>
      <pc:sldChg chg="modSp mod">
        <pc:chgData name="Ryan  Belcher" userId="b6f77bb7-d77a-41a4-8c45-c33511e1ca5f" providerId="ADAL" clId="{D56D5321-13B9-4A1B-ACDD-74FA0CF28980}" dt="2024-12-12T15:24:38.907" v="1080" actId="13926"/>
        <pc:sldMkLst>
          <pc:docMk/>
          <pc:sldMk cId="1872254034" sldId="353"/>
        </pc:sldMkLst>
        <pc:spChg chg="mod">
          <ac:chgData name="Ryan  Belcher" userId="b6f77bb7-d77a-41a4-8c45-c33511e1ca5f" providerId="ADAL" clId="{D56D5321-13B9-4A1B-ACDD-74FA0CF28980}" dt="2024-12-12T15:24:38.907" v="1080" actId="13926"/>
          <ac:spMkLst>
            <pc:docMk/>
            <pc:sldMk cId="1872254034" sldId="353"/>
            <ac:spMk id="5" creationId="{ACD36D5A-AA24-4F74-77B1-61559FF1A9C4}"/>
          </ac:spMkLst>
        </pc:spChg>
      </pc:sldChg>
      <pc:sldChg chg="modSp mod modCm">
        <pc:chgData name="Ryan  Belcher" userId="b6f77bb7-d77a-41a4-8c45-c33511e1ca5f" providerId="ADAL" clId="{D56D5321-13B9-4A1B-ACDD-74FA0CF28980}" dt="2024-12-05T14:20:59.377" v="878" actId="20577"/>
        <pc:sldMkLst>
          <pc:docMk/>
          <pc:sldMk cId="3414549687" sldId="1377"/>
        </pc:sldMkLst>
        <pc:spChg chg="mod">
          <ac:chgData name="Ryan  Belcher" userId="b6f77bb7-d77a-41a4-8c45-c33511e1ca5f" providerId="ADAL" clId="{D56D5321-13B9-4A1B-ACDD-74FA0CF28980}" dt="2024-12-05T14:20:59.377" v="878" actId="20577"/>
          <ac:spMkLst>
            <pc:docMk/>
            <pc:sldMk cId="3414549687" sldId="1377"/>
            <ac:spMk id="6" creationId="{8225DC4C-FCC3-4632-2C13-56EFC9CA3D16}"/>
          </ac:spMkLst>
        </pc:spChg>
        <pc:extLst>
          <p:ext xmlns:p="http://schemas.openxmlformats.org/presentationml/2006/main" uri="{D6D511B9-2390-475A-947B-AFAB55BFBCF1}">
            <pc226:cmChg xmlns:pc226="http://schemas.microsoft.com/office/powerpoint/2022/06/main/command" chg="mod">
              <pc226:chgData name="Ryan  Belcher" userId="b6f77bb7-d77a-41a4-8c45-c33511e1ca5f" providerId="ADAL" clId="{D56D5321-13B9-4A1B-ACDD-74FA0CF28980}" dt="2024-12-05T14:20:56.989" v="876" actId="20577"/>
              <pc2:cmMkLst xmlns:pc2="http://schemas.microsoft.com/office/powerpoint/2019/9/main/command">
                <pc:docMk/>
                <pc:sldMk cId="3414549687" sldId="1377"/>
                <pc2:cmMk id="{7CF76006-7578-46B8-8621-D348F2BF15C0}"/>
              </pc2:cmMkLst>
            </pc226:cmChg>
          </p:ext>
        </pc:extLst>
      </pc:sldChg>
      <pc:sldChg chg="modSp mod">
        <pc:chgData name="Ryan  Belcher" userId="b6f77bb7-d77a-41a4-8c45-c33511e1ca5f" providerId="ADAL" clId="{D56D5321-13B9-4A1B-ACDD-74FA0CF28980}" dt="2024-12-04T16:18:55.418" v="1" actId="1076"/>
        <pc:sldMkLst>
          <pc:docMk/>
          <pc:sldMk cId="2508110256" sldId="1382"/>
        </pc:sldMkLst>
        <pc:spChg chg="mod">
          <ac:chgData name="Ryan  Belcher" userId="b6f77bb7-d77a-41a4-8c45-c33511e1ca5f" providerId="ADAL" clId="{D56D5321-13B9-4A1B-ACDD-74FA0CF28980}" dt="2024-12-04T16:18:55.418" v="1" actId="1076"/>
          <ac:spMkLst>
            <pc:docMk/>
            <pc:sldMk cId="2508110256" sldId="1382"/>
            <ac:spMk id="6" creationId="{8225DC4C-FCC3-4632-2C13-56EFC9CA3D16}"/>
          </ac:spMkLst>
        </pc:spChg>
      </pc:sldChg>
      <pc:sldChg chg="modSp mod">
        <pc:chgData name="Ryan  Belcher" userId="b6f77bb7-d77a-41a4-8c45-c33511e1ca5f" providerId="ADAL" clId="{D56D5321-13B9-4A1B-ACDD-74FA0CF28980}" dt="2024-12-04T16:20:08.065" v="15" actId="20577"/>
        <pc:sldMkLst>
          <pc:docMk/>
          <pc:sldMk cId="3012436335" sldId="1384"/>
        </pc:sldMkLst>
        <pc:spChg chg="mod">
          <ac:chgData name="Ryan  Belcher" userId="b6f77bb7-d77a-41a4-8c45-c33511e1ca5f" providerId="ADAL" clId="{D56D5321-13B9-4A1B-ACDD-74FA0CF28980}" dt="2024-12-04T16:20:08.065" v="15" actId="20577"/>
          <ac:spMkLst>
            <pc:docMk/>
            <pc:sldMk cId="3012436335" sldId="1384"/>
            <ac:spMk id="5" creationId="{5BBF4436-F168-3EF9-5198-4A915C7FFE55}"/>
          </ac:spMkLst>
        </pc:spChg>
      </pc:sldChg>
      <pc:sldChg chg="addSp delSp modSp mod">
        <pc:chgData name="Ryan  Belcher" userId="b6f77bb7-d77a-41a4-8c45-c33511e1ca5f" providerId="ADAL" clId="{D56D5321-13B9-4A1B-ACDD-74FA0CF28980}" dt="2024-12-04T16:22:40.525" v="124" actId="1076"/>
        <pc:sldMkLst>
          <pc:docMk/>
          <pc:sldMk cId="4181198978" sldId="1390"/>
        </pc:sldMkLst>
        <pc:spChg chg="mod">
          <ac:chgData name="Ryan  Belcher" userId="b6f77bb7-d77a-41a4-8c45-c33511e1ca5f" providerId="ADAL" clId="{D56D5321-13B9-4A1B-ACDD-74FA0CF28980}" dt="2024-12-04T16:19:46.364" v="13" actId="20577"/>
          <ac:spMkLst>
            <pc:docMk/>
            <pc:sldMk cId="4181198978" sldId="1390"/>
            <ac:spMk id="3" creationId="{074F48E0-48DD-5005-E46B-76C03D88B037}"/>
          </ac:spMkLst>
        </pc:spChg>
        <pc:spChg chg="mod">
          <ac:chgData name="Ryan  Belcher" userId="b6f77bb7-d77a-41a4-8c45-c33511e1ca5f" providerId="ADAL" clId="{D56D5321-13B9-4A1B-ACDD-74FA0CF28980}" dt="2024-12-04T16:19:50.048" v="14" actId="1076"/>
          <ac:spMkLst>
            <pc:docMk/>
            <pc:sldMk cId="4181198978" sldId="1390"/>
            <ac:spMk id="7" creationId="{13B4B1A6-8E59-ECBB-AA8D-652941E191AA}"/>
          </ac:spMkLst>
        </pc:spChg>
        <pc:picChg chg="mod">
          <ac:chgData name="Ryan  Belcher" userId="b6f77bb7-d77a-41a4-8c45-c33511e1ca5f" providerId="ADAL" clId="{D56D5321-13B9-4A1B-ACDD-74FA0CF28980}" dt="2024-12-04T16:22:40.525" v="124" actId="1076"/>
          <ac:picMkLst>
            <pc:docMk/>
            <pc:sldMk cId="4181198978" sldId="1390"/>
            <ac:picMk id="6" creationId="{34618313-E7AB-0A6A-19F1-6BDE06F79680}"/>
          </ac:picMkLst>
        </pc:picChg>
      </pc:sldChg>
      <pc:sldChg chg="delSp modSp add del mod ord">
        <pc:chgData name="Ryan  Belcher" userId="b6f77bb7-d77a-41a4-8c45-c33511e1ca5f" providerId="ADAL" clId="{D56D5321-13B9-4A1B-ACDD-74FA0CF28980}" dt="2024-12-10T01:41:33.642" v="1076"/>
        <pc:sldMkLst>
          <pc:docMk/>
          <pc:sldMk cId="3448651051" sldId="1392"/>
        </pc:sldMkLst>
        <pc:spChg chg="mod">
          <ac:chgData name="Ryan  Belcher" userId="b6f77bb7-d77a-41a4-8c45-c33511e1ca5f" providerId="ADAL" clId="{D56D5321-13B9-4A1B-ACDD-74FA0CF28980}" dt="2024-12-04T16:23:12.312" v="150" actId="1076"/>
          <ac:spMkLst>
            <pc:docMk/>
            <pc:sldMk cId="3448651051" sldId="1392"/>
            <ac:spMk id="2" creationId="{72555C32-18D9-68C0-F2CF-541BEE9F0703}"/>
          </ac:spMkLst>
        </pc:spChg>
        <pc:spChg chg="mod">
          <ac:chgData name="Ryan  Belcher" userId="b6f77bb7-d77a-41a4-8c45-c33511e1ca5f" providerId="ADAL" clId="{D56D5321-13B9-4A1B-ACDD-74FA0CF28980}" dt="2024-12-05T14:20:21.365" v="873" actId="1076"/>
          <ac:spMkLst>
            <pc:docMk/>
            <pc:sldMk cId="3448651051" sldId="1392"/>
            <ac:spMk id="18" creationId="{8055D465-242C-0692-DD75-1E94A9732BA0}"/>
          </ac:spMkLst>
        </pc:spChg>
        <pc:spChg chg="mod">
          <ac:chgData name="Ryan  Belcher" userId="b6f77bb7-d77a-41a4-8c45-c33511e1ca5f" providerId="ADAL" clId="{D56D5321-13B9-4A1B-ACDD-74FA0CF28980}" dt="2024-12-05T14:20:16.304" v="871" actId="1076"/>
          <ac:spMkLst>
            <pc:docMk/>
            <pc:sldMk cId="3448651051" sldId="1392"/>
            <ac:spMk id="21" creationId="{660D848F-07E0-E94A-0AA6-F6CCB8D82476}"/>
          </ac:spMkLst>
        </pc:spChg>
        <pc:spChg chg="mod">
          <ac:chgData name="Ryan  Belcher" userId="b6f77bb7-d77a-41a4-8c45-c33511e1ca5f" providerId="ADAL" clId="{D56D5321-13B9-4A1B-ACDD-74FA0CF28980}" dt="2024-12-05T14:20:09.917" v="869" actId="1076"/>
          <ac:spMkLst>
            <pc:docMk/>
            <pc:sldMk cId="3448651051" sldId="1392"/>
            <ac:spMk id="23" creationId="{CD12D6F9-C214-D229-42F2-3838068759BA}"/>
          </ac:spMkLst>
        </pc:spChg>
        <pc:spChg chg="mod">
          <ac:chgData name="Ryan  Belcher" userId="b6f77bb7-d77a-41a4-8c45-c33511e1ca5f" providerId="ADAL" clId="{D56D5321-13B9-4A1B-ACDD-74FA0CF28980}" dt="2024-12-05T14:20:04.121" v="867" actId="1076"/>
          <ac:spMkLst>
            <pc:docMk/>
            <pc:sldMk cId="3448651051" sldId="1392"/>
            <ac:spMk id="26" creationId="{F53B6234-E622-8764-1F04-F33422A9C2E3}"/>
          </ac:spMkLst>
        </pc:spChg>
        <pc:grpChg chg="mod">
          <ac:chgData name="Ryan  Belcher" userId="b6f77bb7-d77a-41a4-8c45-c33511e1ca5f" providerId="ADAL" clId="{D56D5321-13B9-4A1B-ACDD-74FA0CF28980}" dt="2024-12-05T14:20:18.240" v="872" actId="1076"/>
          <ac:grpSpMkLst>
            <pc:docMk/>
            <pc:sldMk cId="3448651051" sldId="1392"/>
            <ac:grpSpMk id="12" creationId="{BBAB479E-3475-CCEF-C7C3-7A9615B92367}"/>
          </ac:grpSpMkLst>
        </pc:grpChg>
        <pc:picChg chg="mod">
          <ac:chgData name="Ryan  Belcher" userId="b6f77bb7-d77a-41a4-8c45-c33511e1ca5f" providerId="ADAL" clId="{D56D5321-13B9-4A1B-ACDD-74FA0CF28980}" dt="2024-12-05T14:20:11.442" v="870" actId="1076"/>
          <ac:picMkLst>
            <pc:docMk/>
            <pc:sldMk cId="3448651051" sldId="1392"/>
            <ac:picMk id="14" creationId="{78C11398-C2B2-E855-8154-82598359E95F}"/>
          </ac:picMkLst>
        </pc:picChg>
        <pc:picChg chg="mod">
          <ac:chgData name="Ryan  Belcher" userId="b6f77bb7-d77a-41a4-8c45-c33511e1ca5f" providerId="ADAL" clId="{D56D5321-13B9-4A1B-ACDD-74FA0CF28980}" dt="2024-12-05T14:20:00.915" v="866" actId="1076"/>
          <ac:picMkLst>
            <pc:docMk/>
            <pc:sldMk cId="3448651051" sldId="1392"/>
            <ac:picMk id="15" creationId="{1EEF8222-4672-1E92-EBC2-38007D66B7F0}"/>
          </ac:picMkLst>
        </pc:picChg>
        <pc:picChg chg="mod">
          <ac:chgData name="Ryan  Belcher" userId="b6f77bb7-d77a-41a4-8c45-c33511e1ca5f" providerId="ADAL" clId="{D56D5321-13B9-4A1B-ACDD-74FA0CF28980}" dt="2024-12-05T14:20:06.316" v="868" actId="1076"/>
          <ac:picMkLst>
            <pc:docMk/>
            <pc:sldMk cId="3448651051" sldId="1392"/>
            <ac:picMk id="29" creationId="{C4D01EC2-621E-93BE-F81D-10C087B8264D}"/>
          </ac:picMkLst>
        </pc:picChg>
      </pc:sldChg>
      <pc:sldChg chg="modSp add del mod">
        <pc:chgData name="Ryan  Belcher" userId="b6f77bb7-d77a-41a4-8c45-c33511e1ca5f" providerId="ADAL" clId="{D56D5321-13B9-4A1B-ACDD-74FA0CF28980}" dt="2024-12-05T21:16:15.645" v="1058" actId="20577"/>
        <pc:sldMkLst>
          <pc:docMk/>
          <pc:sldMk cId="3566719383" sldId="1395"/>
        </pc:sldMkLst>
        <pc:spChg chg="mod">
          <ac:chgData name="Ryan  Belcher" userId="b6f77bb7-d77a-41a4-8c45-c33511e1ca5f" providerId="ADAL" clId="{D56D5321-13B9-4A1B-ACDD-74FA0CF28980}" dt="2024-12-05T21:16:15.645" v="1058" actId="20577"/>
          <ac:spMkLst>
            <pc:docMk/>
            <pc:sldMk cId="3566719383" sldId="1395"/>
            <ac:spMk id="2" creationId="{9AD9525E-5743-0D51-867F-F6765128380E}"/>
          </ac:spMkLst>
        </pc:spChg>
        <pc:spChg chg="mod">
          <ac:chgData name="Ryan  Belcher" userId="b6f77bb7-d77a-41a4-8c45-c33511e1ca5f" providerId="ADAL" clId="{D56D5321-13B9-4A1B-ACDD-74FA0CF28980}" dt="2024-12-04T17:21:24.023" v="320" actId="20577"/>
          <ac:spMkLst>
            <pc:docMk/>
            <pc:sldMk cId="3566719383" sldId="1395"/>
            <ac:spMk id="21" creationId="{08ECFBFD-C22D-9AB1-89A2-AD6038289E40}"/>
          </ac:spMkLst>
        </pc:spChg>
      </pc:sldChg>
      <pc:sldChg chg="del">
        <pc:chgData name="Ryan  Belcher" userId="b6f77bb7-d77a-41a4-8c45-c33511e1ca5f" providerId="ADAL" clId="{D56D5321-13B9-4A1B-ACDD-74FA0CF28980}" dt="2024-12-04T16:27:20.219" v="159" actId="47"/>
        <pc:sldMkLst>
          <pc:docMk/>
          <pc:sldMk cId="2590173857" sldId="1396"/>
        </pc:sldMkLst>
      </pc:sldChg>
      <pc:sldChg chg="modSp mod">
        <pc:chgData name="Ryan  Belcher" userId="b6f77bb7-d77a-41a4-8c45-c33511e1ca5f" providerId="ADAL" clId="{D56D5321-13B9-4A1B-ACDD-74FA0CF28980}" dt="2024-12-04T17:33:35.759" v="845" actId="20577"/>
        <pc:sldMkLst>
          <pc:docMk/>
          <pc:sldMk cId="3244284105" sldId="1400"/>
        </pc:sldMkLst>
        <pc:spChg chg="mod">
          <ac:chgData name="Ryan  Belcher" userId="b6f77bb7-d77a-41a4-8c45-c33511e1ca5f" providerId="ADAL" clId="{D56D5321-13B9-4A1B-ACDD-74FA0CF28980}" dt="2024-12-04T17:33:35.759" v="845" actId="20577"/>
          <ac:spMkLst>
            <pc:docMk/>
            <pc:sldMk cId="3244284105" sldId="1400"/>
            <ac:spMk id="21" creationId="{492543CD-338A-6ABB-B751-F33727A9A91D}"/>
          </ac:spMkLst>
        </pc:spChg>
      </pc:sldChg>
      <pc:sldChg chg="modSp mod">
        <pc:chgData name="Ryan  Belcher" userId="b6f77bb7-d77a-41a4-8c45-c33511e1ca5f" providerId="ADAL" clId="{D56D5321-13B9-4A1B-ACDD-74FA0CF28980}" dt="2024-12-05T20:04:07.703" v="888" actId="20577"/>
        <pc:sldMkLst>
          <pc:docMk/>
          <pc:sldMk cId="2736786714" sldId="1403"/>
        </pc:sldMkLst>
        <pc:spChg chg="mod">
          <ac:chgData name="Ryan  Belcher" userId="b6f77bb7-d77a-41a4-8c45-c33511e1ca5f" providerId="ADAL" clId="{D56D5321-13B9-4A1B-ACDD-74FA0CF28980}" dt="2024-12-05T20:04:07.703" v="888" actId="20577"/>
          <ac:spMkLst>
            <pc:docMk/>
            <pc:sldMk cId="2736786714" sldId="1403"/>
            <ac:spMk id="2" creationId="{71E7D24E-96CC-93A4-1983-56BAA8FFAD72}"/>
          </ac:spMkLst>
        </pc:spChg>
      </pc:sldChg>
      <pc:sldChg chg="del">
        <pc:chgData name="Ryan  Belcher" userId="b6f77bb7-d77a-41a4-8c45-c33511e1ca5f" providerId="ADAL" clId="{D56D5321-13B9-4A1B-ACDD-74FA0CF28980}" dt="2024-12-04T16:22:28.374" v="119" actId="47"/>
        <pc:sldMkLst>
          <pc:docMk/>
          <pc:sldMk cId="3166675701" sldId="1404"/>
        </pc:sldMkLst>
      </pc:sldChg>
      <pc:sldChg chg="modSp mod">
        <pc:chgData name="Ryan  Belcher" userId="b6f77bb7-d77a-41a4-8c45-c33511e1ca5f" providerId="ADAL" clId="{D56D5321-13B9-4A1B-ACDD-74FA0CF28980}" dt="2024-12-10T01:40:26.250" v="1074" actId="20577"/>
        <pc:sldMkLst>
          <pc:docMk/>
          <pc:sldMk cId="1151986430" sldId="1405"/>
        </pc:sldMkLst>
        <pc:spChg chg="mod">
          <ac:chgData name="Ryan  Belcher" userId="b6f77bb7-d77a-41a4-8c45-c33511e1ca5f" providerId="ADAL" clId="{D56D5321-13B9-4A1B-ACDD-74FA0CF28980}" dt="2024-12-10T01:40:26.250" v="1074" actId="20577"/>
          <ac:spMkLst>
            <pc:docMk/>
            <pc:sldMk cId="1151986430" sldId="1405"/>
            <ac:spMk id="2" creationId="{70F57036-CE46-15D6-5823-35D0C4445612}"/>
          </ac:spMkLst>
        </pc:spChg>
        <pc:spChg chg="mod">
          <ac:chgData name="Ryan  Belcher" userId="b6f77bb7-d77a-41a4-8c45-c33511e1ca5f" providerId="ADAL" clId="{D56D5321-13B9-4A1B-ACDD-74FA0CF28980}" dt="2024-12-10T01:39:32.093" v="1068" actId="20577"/>
          <ac:spMkLst>
            <pc:docMk/>
            <pc:sldMk cId="1151986430" sldId="1405"/>
            <ac:spMk id="7" creationId="{2CEBF80D-3754-BEF8-D3F3-9E074C0BFCB9}"/>
          </ac:spMkLst>
        </pc:spChg>
        <pc:spChg chg="mod">
          <ac:chgData name="Ryan  Belcher" userId="b6f77bb7-d77a-41a4-8c45-c33511e1ca5f" providerId="ADAL" clId="{D56D5321-13B9-4A1B-ACDD-74FA0CF28980}" dt="2024-12-04T16:23:35.730" v="154" actId="14100"/>
          <ac:spMkLst>
            <pc:docMk/>
            <pc:sldMk cId="1151986430" sldId="1405"/>
            <ac:spMk id="10" creationId="{BD632B09-9F9C-A8B8-6559-7EA43B141183}"/>
          </ac:spMkLst>
        </pc:spChg>
      </pc:sldChg>
      <pc:sldChg chg="modSp mod">
        <pc:chgData name="Ryan  Belcher" userId="b6f77bb7-d77a-41a4-8c45-c33511e1ca5f" providerId="ADAL" clId="{D56D5321-13B9-4A1B-ACDD-74FA0CF28980}" dt="2024-12-04T16:26:24.899" v="158" actId="20577"/>
        <pc:sldMkLst>
          <pc:docMk/>
          <pc:sldMk cId="604907613" sldId="1406"/>
        </pc:sldMkLst>
        <pc:spChg chg="mod">
          <ac:chgData name="Ryan  Belcher" userId="b6f77bb7-d77a-41a4-8c45-c33511e1ca5f" providerId="ADAL" clId="{D56D5321-13B9-4A1B-ACDD-74FA0CF28980}" dt="2024-12-04T16:26:24.899" v="158" actId="20577"/>
          <ac:spMkLst>
            <pc:docMk/>
            <pc:sldMk cId="604907613" sldId="1406"/>
            <ac:spMk id="6" creationId="{DD1B4AD4-648E-FBF3-1322-6CFDCFE60CE8}"/>
          </ac:spMkLst>
        </pc:spChg>
      </pc:sldChg>
      <pc:sldChg chg="modSp add del mod modCm">
        <pc:chgData name="Ryan  Belcher" userId="b6f77bb7-d77a-41a4-8c45-c33511e1ca5f" providerId="ADAL" clId="{D56D5321-13B9-4A1B-ACDD-74FA0CF28980}" dt="2024-12-05T14:20:28.561" v="875" actId="6549"/>
        <pc:sldMkLst>
          <pc:docMk/>
          <pc:sldMk cId="584563688" sldId="1407"/>
        </pc:sldMkLst>
        <pc:spChg chg="mod">
          <ac:chgData name="Ryan  Belcher" userId="b6f77bb7-d77a-41a4-8c45-c33511e1ca5f" providerId="ADAL" clId="{D56D5321-13B9-4A1B-ACDD-74FA0CF28980}" dt="2024-12-05T14:20:28.561" v="875" actId="6549"/>
          <ac:spMkLst>
            <pc:docMk/>
            <pc:sldMk cId="584563688" sldId="1407"/>
            <ac:spMk id="2" creationId="{82D11903-0F71-4BD7-CB3F-E68C2DC1A73A}"/>
          </ac:spMkLst>
        </pc:spChg>
        <pc:extLst>
          <p:ext xmlns:p="http://schemas.openxmlformats.org/presentationml/2006/main" uri="{D6D511B9-2390-475A-947B-AFAB55BFBCF1}">
            <pc226:cmChg xmlns:pc226="http://schemas.microsoft.com/office/powerpoint/2022/06/main/command" chg="mod">
              <pc226:chgData name="Ryan  Belcher" userId="b6f77bb7-d77a-41a4-8c45-c33511e1ca5f" providerId="ADAL" clId="{D56D5321-13B9-4A1B-ACDD-74FA0CF28980}" dt="2024-12-05T14:20:28.561" v="875" actId="6549"/>
              <pc2:cmMkLst xmlns:pc2="http://schemas.microsoft.com/office/powerpoint/2019/9/main/command">
                <pc:docMk/>
                <pc:sldMk cId="584563688" sldId="1407"/>
                <pc2:cmMk id="{BEC36457-3F54-43C3-B7C5-E3C1D21E0DAA}"/>
              </pc2:cmMkLst>
            </pc226:cmChg>
          </p:ext>
        </pc:extLst>
      </pc:sldChg>
      <pc:sldChg chg="addSp delSp modSp add del mod">
        <pc:chgData name="Ryan  Belcher" userId="b6f77bb7-d77a-41a4-8c45-c33511e1ca5f" providerId="ADAL" clId="{D56D5321-13B9-4A1B-ACDD-74FA0CF28980}" dt="2024-12-05T20:05:02.991" v="909" actId="6549"/>
        <pc:sldMkLst>
          <pc:docMk/>
          <pc:sldMk cId="101703500" sldId="1408"/>
        </pc:sldMkLst>
        <pc:spChg chg="mod">
          <ac:chgData name="Ryan  Belcher" userId="b6f77bb7-d77a-41a4-8c45-c33511e1ca5f" providerId="ADAL" clId="{D56D5321-13B9-4A1B-ACDD-74FA0CF28980}" dt="2024-12-04T17:28:11.127" v="690" actId="27636"/>
          <ac:spMkLst>
            <pc:docMk/>
            <pc:sldMk cId="101703500" sldId="1408"/>
            <ac:spMk id="2" creationId="{37A695B4-4BCB-1DA6-9278-391CBD8F8102}"/>
          </ac:spMkLst>
        </pc:spChg>
        <pc:spChg chg="add mod">
          <ac:chgData name="Ryan  Belcher" userId="b6f77bb7-d77a-41a4-8c45-c33511e1ca5f" providerId="ADAL" clId="{D56D5321-13B9-4A1B-ACDD-74FA0CF28980}" dt="2024-12-05T20:05:02.991" v="909" actId="6549"/>
          <ac:spMkLst>
            <pc:docMk/>
            <pc:sldMk cId="101703500" sldId="1408"/>
            <ac:spMk id="5" creationId="{6FAB49F7-78C3-B589-A83E-872AA1A65A10}"/>
          </ac:spMkLst>
        </pc:spChg>
        <pc:spChg chg="mod">
          <ac:chgData name="Ryan  Belcher" userId="b6f77bb7-d77a-41a4-8c45-c33511e1ca5f" providerId="ADAL" clId="{D56D5321-13B9-4A1B-ACDD-74FA0CF28980}" dt="2024-12-04T17:28:01.819" v="688" actId="20577"/>
          <ac:spMkLst>
            <pc:docMk/>
            <pc:sldMk cId="101703500" sldId="1408"/>
            <ac:spMk id="21" creationId="{D60D255F-AC84-7D1B-5C60-3853FA4BBD67}"/>
          </ac:spMkLst>
        </pc:spChg>
      </pc:sldChg>
    </pc:docChg>
  </pc:docChgLst>
  <pc:docChgLst>
    <pc:chgData name="Ryan  Belcher" userId="b6f77bb7-d77a-41a4-8c45-c33511e1ca5f" providerId="ADAL" clId="{E7154F67-6F0D-4A17-AFDF-74F8B3E14175}"/>
    <pc:docChg chg="undo custSel addSld delSld modSld sldOrd">
      <pc:chgData name="Ryan  Belcher" userId="b6f77bb7-d77a-41a4-8c45-c33511e1ca5f" providerId="ADAL" clId="{E7154F67-6F0D-4A17-AFDF-74F8B3E14175}" dt="2024-12-03T17:10:37.518" v="837" actId="20577"/>
      <pc:docMkLst>
        <pc:docMk/>
      </pc:docMkLst>
      <pc:sldChg chg="modSp mod">
        <pc:chgData name="Ryan  Belcher" userId="b6f77bb7-d77a-41a4-8c45-c33511e1ca5f" providerId="ADAL" clId="{E7154F67-6F0D-4A17-AFDF-74F8B3E14175}" dt="2024-12-03T17:10:08.637" v="829" actId="6549"/>
        <pc:sldMkLst>
          <pc:docMk/>
          <pc:sldMk cId="3608855771" sldId="1345"/>
        </pc:sldMkLst>
        <pc:spChg chg="mod">
          <ac:chgData name="Ryan  Belcher" userId="b6f77bb7-d77a-41a4-8c45-c33511e1ca5f" providerId="ADAL" clId="{E7154F67-6F0D-4A17-AFDF-74F8B3E14175}" dt="2024-12-03T17:10:08.637" v="829" actId="6549"/>
          <ac:spMkLst>
            <pc:docMk/>
            <pc:sldMk cId="3608855771" sldId="1345"/>
            <ac:spMk id="36" creationId="{D9ADF5A4-9A4A-DB45-5162-34F524C93493}"/>
          </ac:spMkLst>
        </pc:spChg>
      </pc:sldChg>
      <pc:sldChg chg="modSp mod">
        <pc:chgData name="Ryan  Belcher" userId="b6f77bb7-d77a-41a4-8c45-c33511e1ca5f" providerId="ADAL" clId="{E7154F67-6F0D-4A17-AFDF-74F8B3E14175}" dt="2024-12-03T15:57:41.102" v="787" actId="20577"/>
        <pc:sldMkLst>
          <pc:docMk/>
          <pc:sldMk cId="3364345374" sldId="1383"/>
        </pc:sldMkLst>
        <pc:spChg chg="mod">
          <ac:chgData name="Ryan  Belcher" userId="b6f77bb7-d77a-41a4-8c45-c33511e1ca5f" providerId="ADAL" clId="{E7154F67-6F0D-4A17-AFDF-74F8B3E14175}" dt="2024-12-03T15:57:41.102" v="787" actId="20577"/>
          <ac:spMkLst>
            <pc:docMk/>
            <pc:sldMk cId="3364345374" sldId="1383"/>
            <ac:spMk id="4" creationId="{7ADE754D-C101-DC14-9391-21690D26EB1F}"/>
          </ac:spMkLst>
        </pc:spChg>
      </pc:sldChg>
      <pc:sldChg chg="modSp add del mod modNotesTx">
        <pc:chgData name="Ryan  Belcher" userId="b6f77bb7-d77a-41a4-8c45-c33511e1ca5f" providerId="ADAL" clId="{E7154F67-6F0D-4A17-AFDF-74F8B3E14175}" dt="2024-12-03T15:59:10.182" v="826" actId="20577"/>
        <pc:sldMkLst>
          <pc:docMk/>
          <pc:sldMk cId="3012436335" sldId="1384"/>
        </pc:sldMkLst>
        <pc:spChg chg="mod">
          <ac:chgData name="Ryan  Belcher" userId="b6f77bb7-d77a-41a4-8c45-c33511e1ca5f" providerId="ADAL" clId="{E7154F67-6F0D-4A17-AFDF-74F8B3E14175}" dt="2024-12-03T15:24:32.532" v="220" actId="1076"/>
          <ac:spMkLst>
            <pc:docMk/>
            <pc:sldMk cId="3012436335" sldId="1384"/>
            <ac:spMk id="5" creationId="{5BBF4436-F168-3EF9-5198-4A915C7FFE55}"/>
          </ac:spMkLst>
        </pc:spChg>
        <pc:spChg chg="mod">
          <ac:chgData name="Ryan  Belcher" userId="b6f77bb7-d77a-41a4-8c45-c33511e1ca5f" providerId="ADAL" clId="{E7154F67-6F0D-4A17-AFDF-74F8B3E14175}" dt="2024-12-03T15:59:10.182" v="826" actId="20577"/>
          <ac:spMkLst>
            <pc:docMk/>
            <pc:sldMk cId="3012436335" sldId="1384"/>
            <ac:spMk id="29" creationId="{7A2B4D09-B47A-393B-D5BE-2103A63A326E}"/>
          </ac:spMkLst>
        </pc:spChg>
      </pc:sldChg>
      <pc:sldChg chg="addSp delSp modSp mod ord">
        <pc:chgData name="Ryan  Belcher" userId="b6f77bb7-d77a-41a4-8c45-c33511e1ca5f" providerId="ADAL" clId="{E7154F67-6F0D-4A17-AFDF-74F8B3E14175}" dt="2024-12-03T15:58:09.209" v="788" actId="1076"/>
        <pc:sldMkLst>
          <pc:docMk/>
          <pc:sldMk cId="4181198978" sldId="1390"/>
        </pc:sldMkLst>
        <pc:spChg chg="mod">
          <ac:chgData name="Ryan  Belcher" userId="b6f77bb7-d77a-41a4-8c45-c33511e1ca5f" providerId="ADAL" clId="{E7154F67-6F0D-4A17-AFDF-74F8B3E14175}" dt="2024-12-03T15:58:09.209" v="788" actId="1076"/>
          <ac:spMkLst>
            <pc:docMk/>
            <pc:sldMk cId="4181198978" sldId="1390"/>
            <ac:spMk id="3" creationId="{074F48E0-48DD-5005-E46B-76C03D88B037}"/>
          </ac:spMkLst>
        </pc:spChg>
      </pc:sldChg>
      <pc:sldChg chg="del">
        <pc:chgData name="Ryan  Belcher" userId="b6f77bb7-d77a-41a4-8c45-c33511e1ca5f" providerId="ADAL" clId="{E7154F67-6F0D-4A17-AFDF-74F8B3E14175}" dt="2024-12-03T14:53:35.809" v="18" actId="47"/>
        <pc:sldMkLst>
          <pc:docMk/>
          <pc:sldMk cId="401415251" sldId="1393"/>
        </pc:sldMkLst>
      </pc:sldChg>
      <pc:sldChg chg="modSp del mod">
        <pc:chgData name="Ryan  Belcher" userId="b6f77bb7-d77a-41a4-8c45-c33511e1ca5f" providerId="ADAL" clId="{E7154F67-6F0D-4A17-AFDF-74F8B3E14175}" dt="2024-12-03T14:53:43.474" v="19" actId="47"/>
        <pc:sldMkLst>
          <pc:docMk/>
          <pc:sldMk cId="4115193844" sldId="1394"/>
        </pc:sldMkLst>
      </pc:sldChg>
      <pc:sldChg chg="modSp mod">
        <pc:chgData name="Ryan  Belcher" userId="b6f77bb7-d77a-41a4-8c45-c33511e1ca5f" providerId="ADAL" clId="{E7154F67-6F0D-4A17-AFDF-74F8B3E14175}" dt="2024-12-03T15:55:57.100" v="783" actId="20577"/>
        <pc:sldMkLst>
          <pc:docMk/>
          <pc:sldMk cId="3566719383" sldId="1395"/>
        </pc:sldMkLst>
        <pc:spChg chg="mod">
          <ac:chgData name="Ryan  Belcher" userId="b6f77bb7-d77a-41a4-8c45-c33511e1ca5f" providerId="ADAL" clId="{E7154F67-6F0D-4A17-AFDF-74F8B3E14175}" dt="2024-12-03T15:55:57.100" v="783" actId="20577"/>
          <ac:spMkLst>
            <pc:docMk/>
            <pc:sldMk cId="3566719383" sldId="1395"/>
            <ac:spMk id="21" creationId="{08ECFBFD-C22D-9AB1-89A2-AD6038289E40}"/>
          </ac:spMkLst>
        </pc:spChg>
      </pc:sldChg>
      <pc:sldChg chg="del">
        <pc:chgData name="Ryan  Belcher" userId="b6f77bb7-d77a-41a4-8c45-c33511e1ca5f" providerId="ADAL" clId="{E7154F67-6F0D-4A17-AFDF-74F8B3E14175}" dt="2024-12-03T15:53:28.399" v="754" actId="47"/>
        <pc:sldMkLst>
          <pc:docMk/>
          <pc:sldMk cId="2714841624" sldId="1397"/>
        </pc:sldMkLst>
      </pc:sldChg>
      <pc:sldChg chg="modSp mod">
        <pc:chgData name="Ryan  Belcher" userId="b6f77bb7-d77a-41a4-8c45-c33511e1ca5f" providerId="ADAL" clId="{E7154F67-6F0D-4A17-AFDF-74F8B3E14175}" dt="2024-12-03T17:10:37.518" v="837" actId="20577"/>
        <pc:sldMkLst>
          <pc:docMk/>
          <pc:sldMk cId="3244284105" sldId="1400"/>
        </pc:sldMkLst>
        <pc:spChg chg="mod">
          <ac:chgData name="Ryan  Belcher" userId="b6f77bb7-d77a-41a4-8c45-c33511e1ca5f" providerId="ADAL" clId="{E7154F67-6F0D-4A17-AFDF-74F8B3E14175}" dt="2024-12-03T17:10:37.518" v="837" actId="20577"/>
          <ac:spMkLst>
            <pc:docMk/>
            <pc:sldMk cId="3244284105" sldId="1400"/>
            <ac:spMk id="21" creationId="{492543CD-338A-6ABB-B751-F33727A9A91D}"/>
          </ac:spMkLst>
        </pc:spChg>
      </pc:sldChg>
      <pc:sldChg chg="add">
        <pc:chgData name="Ryan  Belcher" userId="b6f77bb7-d77a-41a4-8c45-c33511e1ca5f" providerId="ADAL" clId="{E7154F67-6F0D-4A17-AFDF-74F8B3E14175}" dt="2024-12-03T14:22:25.241" v="10"/>
        <pc:sldMkLst>
          <pc:docMk/>
          <pc:sldMk cId="2086052656" sldId="1402"/>
        </pc:sldMkLst>
      </pc:sldChg>
      <pc:sldChg chg="addSp delSp modSp add mod">
        <pc:chgData name="Ryan  Belcher" userId="b6f77bb7-d77a-41a4-8c45-c33511e1ca5f" providerId="ADAL" clId="{E7154F67-6F0D-4A17-AFDF-74F8B3E14175}" dt="2024-12-03T15:49:16.965" v="658" actId="20577"/>
        <pc:sldMkLst>
          <pc:docMk/>
          <pc:sldMk cId="2736786714" sldId="1403"/>
        </pc:sldMkLst>
        <pc:spChg chg="mod">
          <ac:chgData name="Ryan  Belcher" userId="b6f77bb7-d77a-41a4-8c45-c33511e1ca5f" providerId="ADAL" clId="{E7154F67-6F0D-4A17-AFDF-74F8B3E14175}" dt="2024-12-03T15:49:16.965" v="658" actId="20577"/>
          <ac:spMkLst>
            <pc:docMk/>
            <pc:sldMk cId="2736786714" sldId="1403"/>
            <ac:spMk id="2" creationId="{71E7D24E-96CC-93A4-1983-56BAA8FFAD72}"/>
          </ac:spMkLst>
        </pc:spChg>
        <pc:spChg chg="add mod">
          <ac:chgData name="Ryan  Belcher" userId="b6f77bb7-d77a-41a4-8c45-c33511e1ca5f" providerId="ADAL" clId="{E7154F67-6F0D-4A17-AFDF-74F8B3E14175}" dt="2024-12-03T15:45:00.183" v="555" actId="27636"/>
          <ac:spMkLst>
            <pc:docMk/>
            <pc:sldMk cId="2736786714" sldId="1403"/>
            <ac:spMk id="12" creationId="{05CBE6AA-3EAA-6C49-3728-5F384418D85E}"/>
          </ac:spMkLst>
        </pc:spChg>
        <pc:spChg chg="mod">
          <ac:chgData name="Ryan  Belcher" userId="b6f77bb7-d77a-41a4-8c45-c33511e1ca5f" providerId="ADAL" clId="{E7154F67-6F0D-4A17-AFDF-74F8B3E14175}" dt="2024-12-03T15:43:28.618" v="528" actId="27636"/>
          <ac:spMkLst>
            <pc:docMk/>
            <pc:sldMk cId="2736786714" sldId="1403"/>
            <ac:spMk id="14" creationId="{66B0C9AA-DE7B-EE85-2CEF-D11E07BD51C1}"/>
          </ac:spMkLst>
        </pc:spChg>
        <pc:spChg chg="mod">
          <ac:chgData name="Ryan  Belcher" userId="b6f77bb7-d77a-41a4-8c45-c33511e1ca5f" providerId="ADAL" clId="{E7154F67-6F0D-4A17-AFDF-74F8B3E14175}" dt="2024-12-03T15:43:48.511" v="540" actId="27636"/>
          <ac:spMkLst>
            <pc:docMk/>
            <pc:sldMk cId="2736786714" sldId="1403"/>
            <ac:spMk id="15" creationId="{5D71A7F4-D550-92F5-0BDE-058712D1E8E3}"/>
          </ac:spMkLst>
        </pc:spChg>
        <pc:picChg chg="add mod">
          <ac:chgData name="Ryan  Belcher" userId="b6f77bb7-d77a-41a4-8c45-c33511e1ca5f" providerId="ADAL" clId="{E7154F67-6F0D-4A17-AFDF-74F8B3E14175}" dt="2024-12-03T15:44:05.775" v="549" actId="1076"/>
          <ac:picMkLst>
            <pc:docMk/>
            <pc:sldMk cId="2736786714" sldId="1403"/>
            <ac:picMk id="5" creationId="{DE76C39C-492A-D53D-E807-5D364777E6C8}"/>
          </ac:picMkLst>
        </pc:picChg>
      </pc:sldChg>
      <pc:sldChg chg="modSp add mod">
        <pc:chgData name="Ryan  Belcher" userId="b6f77bb7-d77a-41a4-8c45-c33511e1ca5f" providerId="ADAL" clId="{E7154F67-6F0D-4A17-AFDF-74F8B3E14175}" dt="2024-12-03T15:49:52.733" v="691" actId="20577"/>
        <pc:sldMkLst>
          <pc:docMk/>
          <pc:sldMk cId="3166675701" sldId="1404"/>
        </pc:sldMkLst>
      </pc:sldChg>
      <pc:sldChg chg="modSp add mod">
        <pc:chgData name="Ryan  Belcher" userId="b6f77bb7-d77a-41a4-8c45-c33511e1ca5f" providerId="ADAL" clId="{E7154F67-6F0D-4A17-AFDF-74F8B3E14175}" dt="2024-12-03T15:50:55.584" v="699" actId="20577"/>
        <pc:sldMkLst>
          <pc:docMk/>
          <pc:sldMk cId="1151986430" sldId="1405"/>
        </pc:sldMkLst>
        <pc:spChg chg="mod">
          <ac:chgData name="Ryan  Belcher" userId="b6f77bb7-d77a-41a4-8c45-c33511e1ca5f" providerId="ADAL" clId="{E7154F67-6F0D-4A17-AFDF-74F8B3E14175}" dt="2024-12-03T15:50:55.584" v="699" actId="20577"/>
          <ac:spMkLst>
            <pc:docMk/>
            <pc:sldMk cId="1151986430" sldId="1405"/>
            <ac:spMk id="2" creationId="{70F57036-CE46-15D6-5823-35D0C4445612}"/>
          </ac:spMkLst>
        </pc:spChg>
        <pc:spChg chg="mod">
          <ac:chgData name="Ryan  Belcher" userId="b6f77bb7-d77a-41a4-8c45-c33511e1ca5f" providerId="ADAL" clId="{E7154F67-6F0D-4A17-AFDF-74F8B3E14175}" dt="2024-12-03T15:50:20.157" v="695" actId="20577"/>
          <ac:spMkLst>
            <pc:docMk/>
            <pc:sldMk cId="1151986430" sldId="1405"/>
            <ac:spMk id="7" creationId="{2CEBF80D-3754-BEF8-D3F3-9E074C0BFCB9}"/>
          </ac:spMkLst>
        </pc:spChg>
      </pc:sldChg>
      <pc:sldChg chg="add">
        <pc:chgData name="Ryan  Belcher" userId="b6f77bb7-d77a-41a4-8c45-c33511e1ca5f" providerId="ADAL" clId="{E7154F67-6F0D-4A17-AFDF-74F8B3E14175}" dt="2024-12-03T14:25:47.813" v="13"/>
        <pc:sldMkLst>
          <pc:docMk/>
          <pc:sldMk cId="604907613" sldId="1406"/>
        </pc:sldMkLst>
      </pc:sldChg>
      <pc:sldChg chg="modSp add mod modCm">
        <pc:chgData name="Ryan  Belcher" userId="b6f77bb7-d77a-41a4-8c45-c33511e1ca5f" providerId="ADAL" clId="{E7154F67-6F0D-4A17-AFDF-74F8B3E14175}" dt="2024-12-03T15:52:41.768" v="753" actId="13926"/>
        <pc:sldMkLst>
          <pc:docMk/>
          <pc:sldMk cId="584563688" sldId="1407"/>
        </pc:sldMkLst>
        <pc:spChg chg="mod">
          <ac:chgData name="Ryan  Belcher" userId="b6f77bb7-d77a-41a4-8c45-c33511e1ca5f" providerId="ADAL" clId="{E7154F67-6F0D-4A17-AFDF-74F8B3E14175}" dt="2024-12-03T15:52:41.768" v="753" actId="13926"/>
          <ac:spMkLst>
            <pc:docMk/>
            <pc:sldMk cId="584563688" sldId="1407"/>
            <ac:spMk id="2" creationId="{82D11903-0F71-4BD7-CB3F-E68C2DC1A73A}"/>
          </ac:spMkLst>
        </pc:spChg>
        <pc:extLst>
          <p:ext xmlns:p="http://schemas.openxmlformats.org/presentationml/2006/main" uri="{D6D511B9-2390-475A-947B-AFAB55BFBCF1}">
            <pc226:cmChg xmlns:pc226="http://schemas.microsoft.com/office/powerpoint/2022/06/main/command" chg="mod">
              <pc226:chgData name="Ryan  Belcher" userId="b6f77bb7-d77a-41a4-8c45-c33511e1ca5f" providerId="ADAL" clId="{E7154F67-6F0D-4A17-AFDF-74F8B3E14175}" dt="2024-12-03T15:52:37.927" v="752" actId="6549"/>
              <pc2:cmMkLst xmlns:pc2="http://schemas.microsoft.com/office/powerpoint/2019/9/main/command">
                <pc:docMk/>
                <pc:sldMk cId="584563688" sldId="1407"/>
                <pc2:cmMk id="{BAE8A4B6-837C-4AE5-AAAA-9C7EFD1C5D99}"/>
              </pc2:cmMkLst>
            </pc226:cmChg>
          </p:ext>
        </pc:extLst>
      </pc:sldChg>
    </pc:docChg>
  </pc:docChgLst>
  <pc:docChgLst>
    <pc:chgData name="Mariaelena J. Paris" userId="S::mjparis@camberpg.com::1520a40f-9321-4a54-ad0c-f498f056f61c" providerId="AD" clId="Web-{107BBCD5-5B72-1535-5BB3-FE8DB7F4384B}"/>
    <pc:docChg chg="modSld">
      <pc:chgData name="Mariaelena J. Paris" userId="S::mjparis@camberpg.com::1520a40f-9321-4a54-ad0c-f498f056f61c" providerId="AD" clId="Web-{107BBCD5-5B72-1535-5BB3-FE8DB7F4384B}" dt="2024-12-12T11:16:34.579" v="5" actId="20577"/>
      <pc:docMkLst>
        <pc:docMk/>
      </pc:docMkLst>
      <pc:sldChg chg="modSp">
        <pc:chgData name="Mariaelena J. Paris" userId="S::mjparis@camberpg.com::1520a40f-9321-4a54-ad0c-f498f056f61c" providerId="AD" clId="Web-{107BBCD5-5B72-1535-5BB3-FE8DB7F4384B}" dt="2024-12-12T11:16:34.579" v="5" actId="20577"/>
        <pc:sldMkLst>
          <pc:docMk/>
          <pc:sldMk cId="101703500" sldId="1408"/>
        </pc:sldMkLst>
        <pc:spChg chg="mod">
          <ac:chgData name="Mariaelena J. Paris" userId="S::mjparis@camberpg.com::1520a40f-9321-4a54-ad0c-f498f056f61c" providerId="AD" clId="Web-{107BBCD5-5B72-1535-5BB3-FE8DB7F4384B}" dt="2024-12-12T11:16:34.579" v="5" actId="20577"/>
          <ac:spMkLst>
            <pc:docMk/>
            <pc:sldMk cId="101703500" sldId="1408"/>
            <ac:spMk id="5" creationId="{6FAB49F7-78C3-B589-A83E-872AA1A65A10}"/>
          </ac:spMkLst>
        </pc:spChg>
      </pc:sldChg>
    </pc:docChg>
  </pc:docChgLst>
  <pc:docChgLst>
    <pc:chgData name="Mariaelena J. Paris" userId="S::mjparis@camberpg.com::1520a40f-9321-4a54-ad0c-f498f056f61c" providerId="AD" clId="Web-{328067E2-6449-AF40-BD80-FF65BF1AA524}"/>
    <pc:docChg chg="sldOrd">
      <pc:chgData name="Mariaelena J. Paris" userId="S::mjparis@camberpg.com::1520a40f-9321-4a54-ad0c-f498f056f61c" providerId="AD" clId="Web-{328067E2-6449-AF40-BD80-FF65BF1AA524}" dt="2024-12-11T18:30:56.265" v="0"/>
      <pc:docMkLst>
        <pc:docMk/>
      </pc:docMkLst>
      <pc:sldChg chg="ord">
        <pc:chgData name="Mariaelena J. Paris" userId="S::mjparis@camberpg.com::1520a40f-9321-4a54-ad0c-f498f056f61c" providerId="AD" clId="Web-{328067E2-6449-AF40-BD80-FF65BF1AA524}" dt="2024-12-11T18:30:56.265" v="0"/>
        <pc:sldMkLst>
          <pc:docMk/>
          <pc:sldMk cId="3204823497" sldId="265"/>
        </pc:sldMkLst>
      </pc:sldChg>
    </pc:docChg>
  </pc:docChgLst>
  <pc:docChgLst>
    <pc:chgData name="Joshua Weisstuch" userId="abbadb15-a3aa-44ec-8914-02efb98ae578" providerId="ADAL" clId="{373F682C-EBDD-40F0-97DF-6ECCD9205BDD}"/>
    <pc:docChg chg="modSld">
      <pc:chgData name="Joshua Weisstuch" userId="abbadb15-a3aa-44ec-8914-02efb98ae578" providerId="ADAL" clId="{373F682C-EBDD-40F0-97DF-6ECCD9205BDD}" dt="2024-12-05T05:26:07.968" v="26" actId="20577"/>
      <pc:docMkLst>
        <pc:docMk/>
      </pc:docMkLst>
      <pc:sldChg chg="modSp mod modCm">
        <pc:chgData name="Joshua Weisstuch" userId="abbadb15-a3aa-44ec-8914-02efb98ae578" providerId="ADAL" clId="{373F682C-EBDD-40F0-97DF-6ECCD9205BDD}" dt="2024-12-05T04:48:11.999" v="21" actId="6549"/>
        <pc:sldMkLst>
          <pc:docMk/>
          <pc:sldMk cId="3414549687" sldId="1377"/>
        </pc:sldMkLst>
        <pc:spChg chg="mod">
          <ac:chgData name="Joshua Weisstuch" userId="abbadb15-a3aa-44ec-8914-02efb98ae578" providerId="ADAL" clId="{373F682C-EBDD-40F0-97DF-6ECCD9205BDD}" dt="2024-12-05T04:48:11.999" v="21" actId="6549"/>
          <ac:spMkLst>
            <pc:docMk/>
            <pc:sldMk cId="3414549687" sldId="1377"/>
            <ac:spMk id="6" creationId="{8225DC4C-FCC3-4632-2C13-56EFC9CA3D16}"/>
          </ac:spMkLst>
        </pc:spChg>
        <pc:extLst>
          <p:ext xmlns:p="http://schemas.openxmlformats.org/presentationml/2006/main" uri="{D6D511B9-2390-475A-947B-AFAB55BFBCF1}">
            <pc226:cmChg xmlns:pc226="http://schemas.microsoft.com/office/powerpoint/2022/06/main/command" chg="mod">
              <pc226:chgData name="Joshua Weisstuch" userId="abbadb15-a3aa-44ec-8914-02efb98ae578" providerId="ADAL" clId="{373F682C-EBDD-40F0-97DF-6ECCD9205BDD}" dt="2024-12-05T04:48:11.999" v="21" actId="6549"/>
              <pc2:cmMkLst xmlns:pc2="http://schemas.microsoft.com/office/powerpoint/2019/9/main/command">
                <pc:docMk/>
                <pc:sldMk cId="3414549687" sldId="1377"/>
                <pc2:cmMk id="{7CF76006-7578-46B8-8621-D348F2BF15C0}"/>
              </pc2:cmMkLst>
            </pc226:cmChg>
          </p:ext>
        </pc:extLst>
      </pc:sldChg>
      <pc:sldChg chg="modSp mod">
        <pc:chgData name="Joshua Weisstuch" userId="abbadb15-a3aa-44ec-8914-02efb98ae578" providerId="ADAL" clId="{373F682C-EBDD-40F0-97DF-6ECCD9205BDD}" dt="2024-12-05T04:51:18.146" v="23" actId="6549"/>
        <pc:sldMkLst>
          <pc:docMk/>
          <pc:sldMk cId="2508110256" sldId="1382"/>
        </pc:sldMkLst>
        <pc:spChg chg="mod">
          <ac:chgData name="Joshua Weisstuch" userId="abbadb15-a3aa-44ec-8914-02efb98ae578" providerId="ADAL" clId="{373F682C-EBDD-40F0-97DF-6ECCD9205BDD}" dt="2024-12-05T04:51:18.146" v="23" actId="6549"/>
          <ac:spMkLst>
            <pc:docMk/>
            <pc:sldMk cId="2508110256" sldId="1382"/>
            <ac:spMk id="6" creationId="{8225DC4C-FCC3-4632-2C13-56EFC9CA3D16}"/>
          </ac:spMkLst>
        </pc:spChg>
      </pc:sldChg>
      <pc:sldChg chg="modSp mod">
        <pc:chgData name="Joshua Weisstuch" userId="abbadb15-a3aa-44ec-8914-02efb98ae578" providerId="ADAL" clId="{373F682C-EBDD-40F0-97DF-6ECCD9205BDD}" dt="2024-12-05T05:26:07.968" v="26" actId="20577"/>
        <pc:sldMkLst>
          <pc:docMk/>
          <pc:sldMk cId="3566719383" sldId="1395"/>
        </pc:sldMkLst>
        <pc:spChg chg="mod">
          <ac:chgData name="Joshua Weisstuch" userId="abbadb15-a3aa-44ec-8914-02efb98ae578" providerId="ADAL" clId="{373F682C-EBDD-40F0-97DF-6ECCD9205BDD}" dt="2024-12-05T05:26:07.968" v="26" actId="20577"/>
          <ac:spMkLst>
            <pc:docMk/>
            <pc:sldMk cId="3566719383" sldId="1395"/>
            <ac:spMk id="2" creationId="{9AD9525E-5743-0D51-867F-F676512838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8F3D66C-D8EB-4BCC-A05E-EB0F4FA8AF58}" type="datetimeFigureOut">
              <a:rPr lang="en-US" smtClean="0"/>
              <a:t>12/12/2024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6C582437-6EC8-4B7C-A09F-C8E806472F1D}" type="slidenum">
              <a:rPr lang="en-US" smtClean="0"/>
              <a:t>‹#›</a:t>
            </a:fld>
            <a:endParaRPr lang="en-US"/>
          </a:p>
        </p:txBody>
      </p:sp>
    </p:spTree>
    <p:extLst>
      <p:ext uri="{BB962C8B-B14F-4D97-AF65-F5344CB8AC3E}">
        <p14:creationId xmlns:p14="http://schemas.microsoft.com/office/powerpoint/2010/main" val="1713895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5</a:t>
            </a:fld>
            <a:endParaRPr lang="en-US"/>
          </a:p>
        </p:txBody>
      </p:sp>
    </p:spTree>
    <p:extLst>
      <p:ext uri="{BB962C8B-B14F-4D97-AF65-F5344CB8AC3E}">
        <p14:creationId xmlns:p14="http://schemas.microsoft.com/office/powerpoint/2010/main" val="81984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20</a:t>
            </a:fld>
            <a:endParaRPr lang="en-US"/>
          </a:p>
        </p:txBody>
      </p:sp>
    </p:spTree>
    <p:extLst>
      <p:ext uri="{BB962C8B-B14F-4D97-AF65-F5344CB8AC3E}">
        <p14:creationId xmlns:p14="http://schemas.microsoft.com/office/powerpoint/2010/main" val="328008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p:cNvSpPr>
            <a:spLocks noGrp="1"/>
          </p:cNvSpPr>
          <p:nvPr>
            <p:ph type="sldNum" sz="quarter" idx="5"/>
          </p:nvPr>
        </p:nvSpPr>
        <p:spPr/>
        <p:txBody>
          <a:bodyPr/>
          <a:lstStyle/>
          <a:p>
            <a:fld id="{6C582437-6EC8-4B7C-A09F-C8E806472F1D}" type="slidenum">
              <a:rPr lang="en-US" smtClean="0"/>
              <a:t>22</a:t>
            </a:fld>
            <a:endParaRPr lang="en-US"/>
          </a:p>
        </p:txBody>
      </p:sp>
    </p:spTree>
    <p:extLst>
      <p:ext uri="{BB962C8B-B14F-4D97-AF65-F5344CB8AC3E}">
        <p14:creationId xmlns:p14="http://schemas.microsoft.com/office/powerpoint/2010/main" val="107061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right sizing table</a:t>
            </a:r>
          </a:p>
        </p:txBody>
      </p:sp>
      <p:sp>
        <p:nvSpPr>
          <p:cNvPr id="4" name="Slide Number Placeholder 3"/>
          <p:cNvSpPr>
            <a:spLocks noGrp="1"/>
          </p:cNvSpPr>
          <p:nvPr>
            <p:ph type="sldNum" sz="quarter" idx="5"/>
          </p:nvPr>
        </p:nvSpPr>
        <p:spPr/>
        <p:txBody>
          <a:bodyPr/>
          <a:lstStyle/>
          <a:p>
            <a:fld id="{6C582437-6EC8-4B7C-A09F-C8E806472F1D}" type="slidenum">
              <a:rPr lang="en-US" smtClean="0"/>
              <a:t>23</a:t>
            </a:fld>
            <a:endParaRPr lang="en-US"/>
          </a:p>
        </p:txBody>
      </p:sp>
    </p:spTree>
    <p:extLst>
      <p:ext uri="{BB962C8B-B14F-4D97-AF65-F5344CB8AC3E}">
        <p14:creationId xmlns:p14="http://schemas.microsoft.com/office/powerpoint/2010/main" val="409165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24</a:t>
            </a:fld>
            <a:endParaRPr lang="en-US"/>
          </a:p>
        </p:txBody>
      </p:sp>
    </p:spTree>
    <p:extLst>
      <p:ext uri="{BB962C8B-B14F-4D97-AF65-F5344CB8AC3E}">
        <p14:creationId xmlns:p14="http://schemas.microsoft.com/office/powerpoint/2010/main" val="4721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25</a:t>
            </a:fld>
            <a:endParaRPr lang="en-US"/>
          </a:p>
        </p:txBody>
      </p:sp>
    </p:spTree>
    <p:extLst>
      <p:ext uri="{BB962C8B-B14F-4D97-AF65-F5344CB8AC3E}">
        <p14:creationId xmlns:p14="http://schemas.microsoft.com/office/powerpoint/2010/main" val="316694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79AB-DDA4-4F5C-1E1A-B1E3482F5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9426A-0EAB-85F2-6333-6CF018339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204A4-070C-81FC-F647-46267F318991}"/>
              </a:ext>
            </a:extLst>
          </p:cNvPr>
          <p:cNvSpPr>
            <a:spLocks noGrp="1"/>
          </p:cNvSpPr>
          <p:nvPr>
            <p:ph type="body" idx="1"/>
          </p:nvPr>
        </p:nvSpPr>
        <p:spPr/>
        <p:txBody>
          <a:bodyPr/>
          <a:lstStyle/>
          <a:p>
            <a:r>
              <a:rPr lang="en-US"/>
              <a:t>Add right sizing table</a:t>
            </a:r>
          </a:p>
        </p:txBody>
      </p:sp>
      <p:sp>
        <p:nvSpPr>
          <p:cNvPr id="4" name="Slide Number Placeholder 3">
            <a:extLst>
              <a:ext uri="{FF2B5EF4-FFF2-40B4-BE49-F238E27FC236}">
                <a16:creationId xmlns:a16="http://schemas.microsoft.com/office/drawing/2014/main" id="{A9C72FED-579A-D9BD-15CB-98E32B9E0A20}"/>
              </a:ext>
            </a:extLst>
          </p:cNvPr>
          <p:cNvSpPr>
            <a:spLocks noGrp="1"/>
          </p:cNvSpPr>
          <p:nvPr>
            <p:ph type="sldNum" sz="quarter" idx="5"/>
          </p:nvPr>
        </p:nvSpPr>
        <p:spPr/>
        <p:txBody>
          <a:bodyPr/>
          <a:lstStyle/>
          <a:p>
            <a:fld id="{6C582437-6EC8-4B7C-A09F-C8E806472F1D}" type="slidenum">
              <a:rPr lang="en-US" smtClean="0"/>
              <a:t>26</a:t>
            </a:fld>
            <a:endParaRPr lang="en-US"/>
          </a:p>
        </p:txBody>
      </p:sp>
    </p:spTree>
    <p:extLst>
      <p:ext uri="{BB962C8B-B14F-4D97-AF65-F5344CB8AC3E}">
        <p14:creationId xmlns:p14="http://schemas.microsoft.com/office/powerpoint/2010/main" val="92360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BF21-CB11-BBB1-EA8C-1E960F709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EA179-71A6-BF9E-3316-8CEA9D37D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29A7B-D9EF-E5D8-6113-13A1A82FFC45}"/>
              </a:ext>
            </a:extLst>
          </p:cNvPr>
          <p:cNvSpPr>
            <a:spLocks noGrp="1"/>
          </p:cNvSpPr>
          <p:nvPr>
            <p:ph type="body" idx="1"/>
          </p:nvPr>
        </p:nvSpPr>
        <p:spPr/>
        <p:txBody>
          <a:bodyPr/>
          <a:lstStyle/>
          <a:p>
            <a:r>
              <a:rPr lang="en-US"/>
              <a:t>Add right sizing table</a:t>
            </a:r>
          </a:p>
        </p:txBody>
      </p:sp>
      <p:sp>
        <p:nvSpPr>
          <p:cNvPr id="4" name="Slide Number Placeholder 3">
            <a:extLst>
              <a:ext uri="{FF2B5EF4-FFF2-40B4-BE49-F238E27FC236}">
                <a16:creationId xmlns:a16="http://schemas.microsoft.com/office/drawing/2014/main" id="{25F82DF9-07CF-EE11-E5B8-CB724F00A346}"/>
              </a:ext>
            </a:extLst>
          </p:cNvPr>
          <p:cNvSpPr>
            <a:spLocks noGrp="1"/>
          </p:cNvSpPr>
          <p:nvPr>
            <p:ph type="sldNum" sz="quarter" idx="5"/>
          </p:nvPr>
        </p:nvSpPr>
        <p:spPr/>
        <p:txBody>
          <a:bodyPr/>
          <a:lstStyle/>
          <a:p>
            <a:fld id="{6C582437-6EC8-4B7C-A09F-C8E806472F1D}" type="slidenum">
              <a:rPr lang="en-US" smtClean="0"/>
              <a:t>28</a:t>
            </a:fld>
            <a:endParaRPr lang="en-US"/>
          </a:p>
        </p:txBody>
      </p:sp>
    </p:spTree>
    <p:extLst>
      <p:ext uri="{BB962C8B-B14F-4D97-AF65-F5344CB8AC3E}">
        <p14:creationId xmlns:p14="http://schemas.microsoft.com/office/powerpoint/2010/main" val="309006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7BE8-F75F-DB5E-A853-BF31465FA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A07FC-D00E-8296-B763-948F2AC3D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A2478-D532-56DD-8451-73E6ABEBD10C}"/>
              </a:ext>
            </a:extLst>
          </p:cNvPr>
          <p:cNvSpPr>
            <a:spLocks noGrp="1"/>
          </p:cNvSpPr>
          <p:nvPr>
            <p:ph type="body" idx="1"/>
          </p:nvPr>
        </p:nvSpPr>
        <p:spPr/>
        <p:txBody>
          <a:bodyPr/>
          <a:lstStyle/>
          <a:p>
            <a:r>
              <a:rPr lang="en-US"/>
              <a:t>Add right sizing table</a:t>
            </a:r>
          </a:p>
        </p:txBody>
      </p:sp>
      <p:sp>
        <p:nvSpPr>
          <p:cNvPr id="4" name="Slide Number Placeholder 3">
            <a:extLst>
              <a:ext uri="{FF2B5EF4-FFF2-40B4-BE49-F238E27FC236}">
                <a16:creationId xmlns:a16="http://schemas.microsoft.com/office/drawing/2014/main" id="{175F1716-61A4-C995-AECC-84722F7BFA0F}"/>
              </a:ext>
            </a:extLst>
          </p:cNvPr>
          <p:cNvSpPr>
            <a:spLocks noGrp="1"/>
          </p:cNvSpPr>
          <p:nvPr>
            <p:ph type="sldNum" sz="quarter" idx="5"/>
          </p:nvPr>
        </p:nvSpPr>
        <p:spPr/>
        <p:txBody>
          <a:bodyPr/>
          <a:lstStyle/>
          <a:p>
            <a:fld id="{6C582437-6EC8-4B7C-A09F-C8E806472F1D}" type="slidenum">
              <a:rPr lang="en-US" smtClean="0"/>
              <a:t>29</a:t>
            </a:fld>
            <a:endParaRPr lang="en-US"/>
          </a:p>
        </p:txBody>
      </p:sp>
    </p:spTree>
    <p:extLst>
      <p:ext uri="{BB962C8B-B14F-4D97-AF65-F5344CB8AC3E}">
        <p14:creationId xmlns:p14="http://schemas.microsoft.com/office/powerpoint/2010/main" val="313766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32</a:t>
            </a:fld>
            <a:endParaRPr lang="en-US"/>
          </a:p>
        </p:txBody>
      </p:sp>
    </p:spTree>
    <p:extLst>
      <p:ext uri="{BB962C8B-B14F-4D97-AF65-F5344CB8AC3E}">
        <p14:creationId xmlns:p14="http://schemas.microsoft.com/office/powerpoint/2010/main" val="198434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AA96-D700-F4BE-E4FC-8C2A2E494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FAD5B-39CD-9B9E-5370-61D7FA8F4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E6B3A-C81E-C716-D769-85F0842234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AD26E7-043C-3820-A739-9902AF25BB32}"/>
              </a:ext>
            </a:extLst>
          </p:cNvPr>
          <p:cNvSpPr>
            <a:spLocks noGrp="1"/>
          </p:cNvSpPr>
          <p:nvPr>
            <p:ph type="sldNum" sz="quarter" idx="5"/>
          </p:nvPr>
        </p:nvSpPr>
        <p:spPr/>
        <p:txBody>
          <a:bodyPr/>
          <a:lstStyle/>
          <a:p>
            <a:fld id="{6C582437-6EC8-4B7C-A09F-C8E806472F1D}" type="slidenum">
              <a:rPr lang="en-US" smtClean="0"/>
              <a:t>8</a:t>
            </a:fld>
            <a:endParaRPr lang="en-US"/>
          </a:p>
        </p:txBody>
      </p:sp>
    </p:spTree>
    <p:extLst>
      <p:ext uri="{BB962C8B-B14F-4D97-AF65-F5344CB8AC3E}">
        <p14:creationId xmlns:p14="http://schemas.microsoft.com/office/powerpoint/2010/main" val="159421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one’s rents will increase – there will be relocation – correct mold and heat and long-term cure of the “</a:t>
            </a:r>
            <a:r>
              <a:rPr lang="en-US" err="1"/>
              <a:t>implorable</a:t>
            </a:r>
            <a:r>
              <a:rPr lang="en-US"/>
              <a:t>” conditions – reassure anxiety about </a:t>
            </a:r>
            <a:r>
              <a:rPr lang="en-US" err="1"/>
              <a:t>relo</a:t>
            </a:r>
            <a:r>
              <a:rPr lang="en-US"/>
              <a:t> – disabled and senior population</a:t>
            </a:r>
          </a:p>
          <a:p>
            <a:r>
              <a:rPr lang="en-US"/>
              <a:t>Add note about current conditions and goals to improve</a:t>
            </a:r>
          </a:p>
          <a:p>
            <a:endParaRPr lang="en-US"/>
          </a:p>
          <a:p>
            <a:r>
              <a:rPr lang="en-US" err="1"/>
              <a:t>Dps</a:t>
            </a:r>
            <a:r>
              <a:rPr lang="en-US"/>
              <a:t> – two admin, two compliance, leasing and compliance manager is </a:t>
            </a:r>
          </a:p>
        </p:txBody>
      </p:sp>
      <p:sp>
        <p:nvSpPr>
          <p:cNvPr id="4" name="Slide Number Placeholder 3"/>
          <p:cNvSpPr>
            <a:spLocks noGrp="1"/>
          </p:cNvSpPr>
          <p:nvPr>
            <p:ph type="sldNum" sz="quarter" idx="5"/>
          </p:nvPr>
        </p:nvSpPr>
        <p:spPr/>
        <p:txBody>
          <a:bodyPr/>
          <a:lstStyle/>
          <a:p>
            <a:fld id="{6C582437-6EC8-4B7C-A09F-C8E806472F1D}" type="slidenum">
              <a:rPr lang="en-US" smtClean="0"/>
              <a:t>10</a:t>
            </a:fld>
            <a:endParaRPr lang="en-US"/>
          </a:p>
        </p:txBody>
      </p:sp>
    </p:spTree>
    <p:extLst>
      <p:ext uri="{BB962C8B-B14F-4D97-AF65-F5344CB8AC3E}">
        <p14:creationId xmlns:p14="http://schemas.microsoft.com/office/powerpoint/2010/main" val="81984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64E53-5C0B-44E4-62A5-F82EA9216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5FDF9-834E-6388-9D42-94CD46100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29B8A-04E5-47F5-71D6-C94A3EAB33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372050-A686-D1CD-3B68-25644E9E5D4F}"/>
              </a:ext>
            </a:extLst>
          </p:cNvPr>
          <p:cNvSpPr>
            <a:spLocks noGrp="1"/>
          </p:cNvSpPr>
          <p:nvPr>
            <p:ph type="sldNum" sz="quarter" idx="5"/>
          </p:nvPr>
        </p:nvSpPr>
        <p:spPr/>
        <p:txBody>
          <a:bodyPr/>
          <a:lstStyle/>
          <a:p>
            <a:fld id="{6C582437-6EC8-4B7C-A09F-C8E806472F1D}" type="slidenum">
              <a:rPr lang="en-US" smtClean="0"/>
              <a:t>12</a:t>
            </a:fld>
            <a:endParaRPr lang="en-US"/>
          </a:p>
        </p:txBody>
      </p:sp>
    </p:spTree>
    <p:extLst>
      <p:ext uri="{BB962C8B-B14F-4D97-AF65-F5344CB8AC3E}">
        <p14:creationId xmlns:p14="http://schemas.microsoft.com/office/powerpoint/2010/main" val="347778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81590-7D31-0DA7-E56E-FFD57529A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BB798-DBAF-830B-6305-58F11DBE1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D8A54-F845-3DF1-B5AD-772E98B426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89FDEC-819B-E3FC-037A-5EADD1088DF4}"/>
              </a:ext>
            </a:extLst>
          </p:cNvPr>
          <p:cNvSpPr>
            <a:spLocks noGrp="1"/>
          </p:cNvSpPr>
          <p:nvPr>
            <p:ph type="sldNum" sz="quarter" idx="5"/>
          </p:nvPr>
        </p:nvSpPr>
        <p:spPr/>
        <p:txBody>
          <a:bodyPr/>
          <a:lstStyle/>
          <a:p>
            <a:fld id="{6C582437-6EC8-4B7C-A09F-C8E806472F1D}" type="slidenum">
              <a:rPr lang="en-US" smtClean="0"/>
              <a:t>13</a:t>
            </a:fld>
            <a:endParaRPr lang="en-US"/>
          </a:p>
        </p:txBody>
      </p:sp>
    </p:spTree>
    <p:extLst>
      <p:ext uri="{BB962C8B-B14F-4D97-AF65-F5344CB8AC3E}">
        <p14:creationId xmlns:p14="http://schemas.microsoft.com/office/powerpoint/2010/main" val="254157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6F68-2944-81F3-01DE-0022B1D97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5E8B6-46B7-A3EA-DADC-1ADF464D1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F21CD-FF14-4E16-9789-33F114200E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CF26B5-4FCA-093E-A5EA-9CE985B2D63D}"/>
              </a:ext>
            </a:extLst>
          </p:cNvPr>
          <p:cNvSpPr>
            <a:spLocks noGrp="1"/>
          </p:cNvSpPr>
          <p:nvPr>
            <p:ph type="sldNum" sz="quarter" idx="5"/>
          </p:nvPr>
        </p:nvSpPr>
        <p:spPr/>
        <p:txBody>
          <a:bodyPr/>
          <a:lstStyle/>
          <a:p>
            <a:fld id="{6C582437-6EC8-4B7C-A09F-C8E806472F1D}" type="slidenum">
              <a:rPr lang="en-US" smtClean="0"/>
              <a:t>14</a:t>
            </a:fld>
            <a:endParaRPr lang="en-US"/>
          </a:p>
        </p:txBody>
      </p:sp>
    </p:spTree>
    <p:extLst>
      <p:ext uri="{BB962C8B-B14F-4D97-AF65-F5344CB8AC3E}">
        <p14:creationId xmlns:p14="http://schemas.microsoft.com/office/powerpoint/2010/main" val="39586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67162-0E99-A612-49DD-58C41143F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ABB18-05FB-1897-9AFF-6EAA8E431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5922C-5215-10B9-E387-4D78D562E80A}"/>
              </a:ext>
            </a:extLst>
          </p:cNvPr>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a:extLst>
              <a:ext uri="{FF2B5EF4-FFF2-40B4-BE49-F238E27FC236}">
                <a16:creationId xmlns:a16="http://schemas.microsoft.com/office/drawing/2014/main" id="{35DF4751-293E-8F50-81E2-6F8F8B1DE995}"/>
              </a:ext>
            </a:extLst>
          </p:cNvPr>
          <p:cNvSpPr>
            <a:spLocks noGrp="1"/>
          </p:cNvSpPr>
          <p:nvPr>
            <p:ph type="sldNum" sz="quarter" idx="5"/>
          </p:nvPr>
        </p:nvSpPr>
        <p:spPr/>
        <p:txBody>
          <a:bodyPr/>
          <a:lstStyle/>
          <a:p>
            <a:fld id="{6C582437-6EC8-4B7C-A09F-C8E806472F1D}" type="slidenum">
              <a:rPr lang="en-US" smtClean="0"/>
              <a:t>15</a:t>
            </a:fld>
            <a:endParaRPr lang="en-US"/>
          </a:p>
        </p:txBody>
      </p:sp>
    </p:spTree>
    <p:extLst>
      <p:ext uri="{BB962C8B-B14F-4D97-AF65-F5344CB8AC3E}">
        <p14:creationId xmlns:p14="http://schemas.microsoft.com/office/powerpoint/2010/main" val="20581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BEFB-5A91-3CC9-324E-0B8CAB169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71BCA-53C4-3154-8E61-28366018E60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5D2A27B-70F6-992B-909B-21B11B2F6565}"/>
              </a:ext>
            </a:extLst>
          </p:cNvPr>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a:extLst>
              <a:ext uri="{FF2B5EF4-FFF2-40B4-BE49-F238E27FC236}">
                <a16:creationId xmlns:a16="http://schemas.microsoft.com/office/drawing/2014/main" id="{CE163566-E14C-E7A2-66AB-9A7D31770349}"/>
              </a:ext>
            </a:extLst>
          </p:cNvPr>
          <p:cNvSpPr>
            <a:spLocks noGrp="1"/>
          </p:cNvSpPr>
          <p:nvPr>
            <p:ph type="sldNum" sz="quarter" idx="5"/>
          </p:nvPr>
        </p:nvSpPr>
        <p:spPr/>
        <p:txBody>
          <a:bodyPr/>
          <a:lstStyle/>
          <a:p>
            <a:fld id="{6C582437-6EC8-4B7C-A09F-C8E806472F1D}" type="slidenum">
              <a:rPr lang="en-US" smtClean="0"/>
              <a:t>16</a:t>
            </a:fld>
            <a:endParaRPr lang="en-US"/>
          </a:p>
        </p:txBody>
      </p:sp>
    </p:spTree>
    <p:extLst>
      <p:ext uri="{BB962C8B-B14F-4D97-AF65-F5344CB8AC3E}">
        <p14:creationId xmlns:p14="http://schemas.microsoft.com/office/powerpoint/2010/main" val="283215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19A75-5977-C293-7BD5-87BD25261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61DA1-8F09-CCA4-2566-5EBABE8B754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4F3D058-5680-D0CE-1F19-94E2A5CDCAC9}"/>
              </a:ext>
            </a:extLst>
          </p:cNvPr>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a:extLst>
              <a:ext uri="{FF2B5EF4-FFF2-40B4-BE49-F238E27FC236}">
                <a16:creationId xmlns:a16="http://schemas.microsoft.com/office/drawing/2014/main" id="{AD2A219A-B7FC-36DC-0C50-336374E9533E}"/>
              </a:ext>
            </a:extLst>
          </p:cNvPr>
          <p:cNvSpPr>
            <a:spLocks noGrp="1"/>
          </p:cNvSpPr>
          <p:nvPr>
            <p:ph type="sldNum" sz="quarter" idx="5"/>
          </p:nvPr>
        </p:nvSpPr>
        <p:spPr/>
        <p:txBody>
          <a:bodyPr/>
          <a:lstStyle/>
          <a:p>
            <a:fld id="{6C582437-6EC8-4B7C-A09F-C8E806472F1D}" type="slidenum">
              <a:rPr lang="en-US" smtClean="0"/>
              <a:t>17</a:t>
            </a:fld>
            <a:endParaRPr lang="en-US"/>
          </a:p>
        </p:txBody>
      </p:sp>
    </p:spTree>
    <p:extLst>
      <p:ext uri="{BB962C8B-B14F-4D97-AF65-F5344CB8AC3E}">
        <p14:creationId xmlns:p14="http://schemas.microsoft.com/office/powerpoint/2010/main" val="356770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D080A6B7-C082-CD45-1E9D-AD5156774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54366"/>
            <a:ext cx="1681987" cy="569093"/>
          </a:xfrm>
          <a:prstGeom prst="rect">
            <a:avLst/>
          </a:prstGeom>
        </p:spPr>
      </p:pic>
    </p:spTree>
    <p:extLst>
      <p:ext uri="{BB962C8B-B14F-4D97-AF65-F5344CB8AC3E}">
        <p14:creationId xmlns:p14="http://schemas.microsoft.com/office/powerpoint/2010/main" val="73624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2310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766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DF93AD53-273D-2B5E-E214-C17621A71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
        <p:nvSpPr>
          <p:cNvPr id="8" name="Date Placeholder 7">
            <a:extLst>
              <a:ext uri="{FF2B5EF4-FFF2-40B4-BE49-F238E27FC236}">
                <a16:creationId xmlns:a16="http://schemas.microsoft.com/office/drawing/2014/main" id="{6E216A7B-F78F-9D61-053D-28E9EDEDEC28}"/>
              </a:ext>
            </a:extLst>
          </p:cNvPr>
          <p:cNvSpPr>
            <a:spLocks noGrp="1"/>
          </p:cNvSpPr>
          <p:nvPr>
            <p:ph type="dt" sz="half" idx="10"/>
          </p:nvPr>
        </p:nvSpPr>
        <p:spPr/>
        <p:txBody>
          <a:bodyPr/>
          <a:lstStyle>
            <a:lvl1pPr>
              <a:defRPr/>
            </a:lvl1pPr>
          </a:lstStyle>
          <a:p>
            <a:r>
              <a:rPr lang="en-US"/>
              <a:t>5/2/2024</a:t>
            </a:r>
            <a:endParaRPr lang="en-GB"/>
          </a:p>
        </p:txBody>
      </p:sp>
      <p:sp>
        <p:nvSpPr>
          <p:cNvPr id="9" name="Footer Placeholder 8">
            <a:extLst>
              <a:ext uri="{FF2B5EF4-FFF2-40B4-BE49-F238E27FC236}">
                <a16:creationId xmlns:a16="http://schemas.microsoft.com/office/drawing/2014/main" id="{C30556D5-3CC7-B899-E551-CED33FE93023}"/>
              </a:ext>
            </a:extLst>
          </p:cNvPr>
          <p:cNvSpPr>
            <a:spLocks noGrp="1"/>
          </p:cNvSpPr>
          <p:nvPr>
            <p:ph type="ftr" sz="quarter" idx="11"/>
          </p:nvPr>
        </p:nvSpPr>
        <p:spPr/>
        <p:txBody>
          <a:bodyPr/>
          <a:lstStyle/>
          <a:p>
            <a:r>
              <a:rPr lang="en-GB"/>
              <a:t>www.lindenplazabk.com</a:t>
            </a:r>
            <a:endParaRPr lang="en-US"/>
          </a:p>
        </p:txBody>
      </p:sp>
      <p:sp>
        <p:nvSpPr>
          <p:cNvPr id="10" name="Slide Number Placeholder 9">
            <a:extLst>
              <a:ext uri="{FF2B5EF4-FFF2-40B4-BE49-F238E27FC236}">
                <a16:creationId xmlns:a16="http://schemas.microsoft.com/office/drawing/2014/main" id="{F98164A9-DCEB-54A8-B0C5-9F7DE9BF5047}"/>
              </a:ext>
            </a:extLst>
          </p:cNvPr>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165458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340666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5/2/2024</a:t>
            </a:r>
          </a:p>
        </p:txBody>
      </p:sp>
      <p:sp>
        <p:nvSpPr>
          <p:cNvPr id="6" name="Footer Placeholder 5"/>
          <p:cNvSpPr>
            <a:spLocks noGrp="1"/>
          </p:cNvSpPr>
          <p:nvPr>
            <p:ph type="ftr" sz="quarter" idx="11"/>
          </p:nvPr>
        </p:nvSpPr>
        <p:spPr/>
        <p:txBody>
          <a:bodyPr/>
          <a:lstStyle/>
          <a:p>
            <a:r>
              <a:rPr lang="en-GB"/>
              <a:t>www.lindenplazabk.com</a:t>
            </a:r>
            <a:endParaRPr lang="en-US"/>
          </a:p>
        </p:txBody>
      </p:sp>
      <p:sp>
        <p:nvSpPr>
          <p:cNvPr id="7" name="Slide Number Placeholder 6"/>
          <p:cNvSpPr>
            <a:spLocks noGrp="1"/>
          </p:cNvSpPr>
          <p:nvPr>
            <p:ph type="sldNum" sz="quarter" idx="12"/>
          </p:nvPr>
        </p:nvSpPr>
        <p:spPr/>
        <p:txBody>
          <a:bodyPr/>
          <a:lstStyle/>
          <a:p>
            <a:fld id="{DC350BA9-05F5-4766-A5AF-710493189013}"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0E62934-62AC-1F4B-12B5-69A859C83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155723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5/2/2024</a:t>
            </a:r>
          </a:p>
        </p:txBody>
      </p:sp>
      <p:sp>
        <p:nvSpPr>
          <p:cNvPr id="8" name="Footer Placeholder 7"/>
          <p:cNvSpPr>
            <a:spLocks noGrp="1"/>
          </p:cNvSpPr>
          <p:nvPr>
            <p:ph type="ftr" sz="quarter" idx="11"/>
          </p:nvPr>
        </p:nvSpPr>
        <p:spPr/>
        <p:txBody>
          <a:bodyPr/>
          <a:lstStyle/>
          <a:p>
            <a:r>
              <a:rPr lang="en-US"/>
              <a:t>www.lindenplazabk.com</a:t>
            </a:r>
          </a:p>
        </p:txBody>
      </p:sp>
      <p:sp>
        <p:nvSpPr>
          <p:cNvPr id="9" name="Slide Number Placeholder 8"/>
          <p:cNvSpPr>
            <a:spLocks noGrp="1"/>
          </p:cNvSpPr>
          <p:nvPr>
            <p:ph type="sldNum" sz="quarter" idx="12"/>
          </p:nvPr>
        </p:nvSpPr>
        <p:spPr/>
        <p:txBody>
          <a:bodyPr/>
          <a:lstStyle/>
          <a:p>
            <a:fld id="{DC350BA9-05F5-4766-A5AF-710493189013}"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4157BEE9-0BAB-F13B-E7F5-B215E14FA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284954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5/2/2024</a:t>
            </a:r>
          </a:p>
        </p:txBody>
      </p:sp>
      <p:sp>
        <p:nvSpPr>
          <p:cNvPr id="4" name="Footer Placeholder 3"/>
          <p:cNvSpPr>
            <a:spLocks noGrp="1"/>
          </p:cNvSpPr>
          <p:nvPr>
            <p:ph type="ftr" sz="quarter" idx="11"/>
          </p:nvPr>
        </p:nvSpPr>
        <p:spPr/>
        <p:txBody>
          <a:bodyPr/>
          <a:lstStyle/>
          <a:p>
            <a:r>
              <a:rPr lang="en-US"/>
              <a:t>www.lindenplazabk.com</a:t>
            </a:r>
          </a:p>
        </p:txBody>
      </p:sp>
      <p:sp>
        <p:nvSpPr>
          <p:cNvPr id="5" name="Slide Number Placeholder 4"/>
          <p:cNvSpPr>
            <a:spLocks noGrp="1"/>
          </p:cNvSpPr>
          <p:nvPr>
            <p:ph type="sldNum" sz="quarter" idx="12"/>
          </p:nvPr>
        </p:nvSpPr>
        <p:spPr/>
        <p:txBody>
          <a:bodyPr/>
          <a:lstStyle/>
          <a:p>
            <a:fld id="{DC350BA9-05F5-4766-A5AF-710493189013}" type="slidenum">
              <a:rPr lang="en-US" smtClean="0"/>
              <a:t>‹#›</a:t>
            </a:fld>
            <a:endParaRPr lang="en-US"/>
          </a:p>
        </p:txBody>
      </p:sp>
      <p:pic>
        <p:nvPicPr>
          <p:cNvPr id="6" name="Picture 5" descr="A close up of a logo&#10;&#10;Description automatically generated">
            <a:extLst>
              <a:ext uri="{FF2B5EF4-FFF2-40B4-BE49-F238E27FC236}">
                <a16:creationId xmlns:a16="http://schemas.microsoft.com/office/drawing/2014/main" id="{73A1FB97-5B37-9389-AE7D-647BE4DC9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28404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5/2/2024</a:t>
            </a:r>
          </a:p>
        </p:txBody>
      </p:sp>
      <p:sp>
        <p:nvSpPr>
          <p:cNvPr id="3" name="Footer Placeholder 2"/>
          <p:cNvSpPr>
            <a:spLocks noGrp="1"/>
          </p:cNvSpPr>
          <p:nvPr>
            <p:ph type="ftr" sz="quarter" idx="11"/>
          </p:nvPr>
        </p:nvSpPr>
        <p:spPr/>
        <p:txBody>
          <a:bodyPr/>
          <a:lstStyle/>
          <a:p>
            <a:r>
              <a:rPr lang="en-US"/>
              <a:t>www.lindenplazabk.com</a:t>
            </a:r>
          </a:p>
        </p:txBody>
      </p:sp>
      <p:sp>
        <p:nvSpPr>
          <p:cNvPr id="4" name="Slide Number Placeholder 3"/>
          <p:cNvSpPr>
            <a:spLocks noGrp="1"/>
          </p:cNvSpPr>
          <p:nvPr>
            <p:ph type="sldNum" sz="quarter" idx="12"/>
          </p:nvPr>
        </p:nvSpPr>
        <p:spPr/>
        <p:txBody>
          <a:bodyPr/>
          <a:lstStyle/>
          <a:p>
            <a:fld id="{DC350BA9-05F5-4766-A5AF-710493189013}"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47B9858D-39F7-2C30-9465-DC6397303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238842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5/2/2024</a:t>
            </a:r>
          </a:p>
        </p:txBody>
      </p:sp>
      <p:sp>
        <p:nvSpPr>
          <p:cNvPr id="6" name="Footer Placeholder 5"/>
          <p:cNvSpPr>
            <a:spLocks noGrp="1"/>
          </p:cNvSpPr>
          <p:nvPr>
            <p:ph type="ftr" sz="quarter" idx="11"/>
          </p:nvPr>
        </p:nvSpPr>
        <p:spPr/>
        <p:txBody>
          <a:bodyPr/>
          <a:lstStyle/>
          <a:p>
            <a:r>
              <a:rPr lang="en-US"/>
              <a:t>www.lindenplazabk.com</a:t>
            </a:r>
          </a:p>
        </p:txBody>
      </p:sp>
      <p:sp>
        <p:nvSpPr>
          <p:cNvPr id="7" name="Slide Number Placeholder 6"/>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354008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5/2/2024</a:t>
            </a:r>
          </a:p>
        </p:txBody>
      </p:sp>
      <p:sp>
        <p:nvSpPr>
          <p:cNvPr id="6" name="Footer Placeholder 5"/>
          <p:cNvSpPr>
            <a:spLocks noGrp="1"/>
          </p:cNvSpPr>
          <p:nvPr>
            <p:ph type="ftr" sz="quarter" idx="11"/>
          </p:nvPr>
        </p:nvSpPr>
        <p:spPr/>
        <p:txBody>
          <a:bodyPr/>
          <a:lstStyle/>
          <a:p>
            <a:r>
              <a:rPr lang="en-US"/>
              <a:t>www.lindenplazabk.com</a:t>
            </a:r>
          </a:p>
        </p:txBody>
      </p:sp>
      <p:sp>
        <p:nvSpPr>
          <p:cNvPr id="7" name="Slide Number Placeholder 6"/>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22974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5/2/2024</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www.lindenplazabk.com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0BA9-05F5-4766-A5AF-710493189013}" type="slidenum">
              <a:rPr lang="en-US" smtClean="0"/>
              <a:t>‹#›</a:t>
            </a:fld>
            <a:endParaRPr lang="en-US"/>
          </a:p>
        </p:txBody>
      </p:sp>
    </p:spTree>
    <p:extLst>
      <p:ext uri="{BB962C8B-B14F-4D97-AF65-F5344CB8AC3E}">
        <p14:creationId xmlns:p14="http://schemas.microsoft.com/office/powerpoint/2010/main" val="323830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lindenplazabk.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716F-F9D7-DCFD-3110-BE118143E679}"/>
              </a:ext>
            </a:extLst>
          </p:cNvPr>
          <p:cNvSpPr>
            <a:spLocks noGrp="1"/>
          </p:cNvSpPr>
          <p:nvPr>
            <p:ph type="title"/>
          </p:nvPr>
        </p:nvSpPr>
        <p:spPr>
          <a:xfrm>
            <a:off x="628650" y="3443550"/>
            <a:ext cx="7886700" cy="1325563"/>
          </a:xfrm>
        </p:spPr>
        <p:txBody>
          <a:bodyPr>
            <a:normAutofit/>
          </a:bodyPr>
          <a:lstStyle/>
          <a:p>
            <a:pPr algn="ctr"/>
            <a:r>
              <a:rPr lang="en-US" sz="3200" b="1">
                <a:cs typeface="Arial" panose="020B0604020202020204" pitchFamily="34" charset="0"/>
              </a:rPr>
              <a:t>Resident Meeting #5</a:t>
            </a:r>
            <a:br>
              <a:rPr lang="en-US" sz="3200" b="1">
                <a:cs typeface="Arial" panose="020B0604020202020204" pitchFamily="34" charset="0"/>
              </a:rPr>
            </a:br>
            <a:br>
              <a:rPr lang="en-US" sz="1700" b="1">
                <a:cs typeface="Arial" panose="020B0604020202020204" pitchFamily="34" charset="0"/>
              </a:rPr>
            </a:br>
            <a:r>
              <a:rPr lang="en-US" sz="3200" b="1">
                <a:cs typeface="Arial" panose="020B0604020202020204" pitchFamily="34" charset="0"/>
              </a:rPr>
              <a:t>December 12</a:t>
            </a:r>
            <a:r>
              <a:rPr lang="en-US" sz="3200" b="1" baseline="30000">
                <a:cs typeface="Arial" panose="020B0604020202020204" pitchFamily="34" charset="0"/>
              </a:rPr>
              <a:t>th</a:t>
            </a:r>
            <a:r>
              <a:rPr lang="en-US" sz="3200" b="1">
                <a:cs typeface="Arial" panose="020B0604020202020204" pitchFamily="34" charset="0"/>
              </a:rPr>
              <a:t>, 2024</a:t>
            </a:r>
          </a:p>
        </p:txBody>
      </p:sp>
      <p:sp>
        <p:nvSpPr>
          <p:cNvPr id="4" name="Slide Number Placeholder 3">
            <a:extLst>
              <a:ext uri="{FF2B5EF4-FFF2-40B4-BE49-F238E27FC236}">
                <a16:creationId xmlns:a16="http://schemas.microsoft.com/office/drawing/2014/main" id="{65695A9A-93A9-A2D4-AEE1-6E60AB225DC2}"/>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a:t>
            </a:fld>
            <a:endParaRPr lang="en-US"/>
          </a:p>
        </p:txBody>
      </p:sp>
      <p:pic>
        <p:nvPicPr>
          <p:cNvPr id="13" name="Picture 12" descr="A close up of a logo&#10;&#10;Description automatically generated">
            <a:extLst>
              <a:ext uri="{FF2B5EF4-FFF2-40B4-BE49-F238E27FC236}">
                <a16:creationId xmlns:a16="http://schemas.microsoft.com/office/drawing/2014/main" id="{9F271A60-D70A-843A-0B2E-09728B3D0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292" y="1918267"/>
            <a:ext cx="3355416" cy="1135291"/>
          </a:xfrm>
          <a:prstGeom prst="rect">
            <a:avLst/>
          </a:prstGeom>
        </p:spPr>
      </p:pic>
      <p:sp>
        <p:nvSpPr>
          <p:cNvPr id="3" name="Footer Placeholder 2">
            <a:extLst>
              <a:ext uri="{FF2B5EF4-FFF2-40B4-BE49-F238E27FC236}">
                <a16:creationId xmlns:a16="http://schemas.microsoft.com/office/drawing/2014/main" id="{C8705381-381C-F181-7D6C-4B332132F5A2}"/>
              </a:ext>
            </a:extLst>
          </p:cNvPr>
          <p:cNvSpPr>
            <a:spLocks noGrp="1"/>
          </p:cNvSpPr>
          <p:nvPr>
            <p:ph type="ftr" sz="quarter" idx="11"/>
          </p:nvPr>
        </p:nvSpPr>
        <p:spPr/>
        <p:txBody>
          <a:bodyPr/>
          <a:lstStyle/>
          <a:p>
            <a:r>
              <a:rPr lang="en-GB"/>
              <a:t>www.lindenplazabk.com</a:t>
            </a:r>
            <a:endParaRPr lang="en-US"/>
          </a:p>
        </p:txBody>
      </p:sp>
      <p:sp>
        <p:nvSpPr>
          <p:cNvPr id="5" name="TextBox 4">
            <a:extLst>
              <a:ext uri="{FF2B5EF4-FFF2-40B4-BE49-F238E27FC236}">
                <a16:creationId xmlns:a16="http://schemas.microsoft.com/office/drawing/2014/main" id="{ACD36D5A-AA24-4F74-77B1-61559FF1A9C4}"/>
              </a:ext>
            </a:extLst>
          </p:cNvPr>
          <p:cNvSpPr txBox="1"/>
          <p:nvPr/>
        </p:nvSpPr>
        <p:spPr>
          <a:xfrm>
            <a:off x="2218134" y="4924049"/>
            <a:ext cx="4707731" cy="923330"/>
          </a:xfrm>
          <a:prstGeom prst="rect">
            <a:avLst/>
          </a:prstGeom>
          <a:noFill/>
        </p:spPr>
        <p:txBody>
          <a:bodyPr wrap="square" rtlCol="0">
            <a:spAutoFit/>
          </a:bodyPr>
          <a:lstStyle/>
          <a:p>
            <a:pPr algn="ctr"/>
            <a:r>
              <a:rPr lang="en-US" dirty="0"/>
              <a:t>Para Espanol:</a:t>
            </a:r>
          </a:p>
          <a:p>
            <a:pPr algn="ctr"/>
            <a:r>
              <a:rPr lang="en-US" dirty="0"/>
              <a:t>Dial: 646 558 8656</a:t>
            </a:r>
          </a:p>
          <a:p>
            <a:pPr algn="ctr"/>
            <a:r>
              <a:rPr lang="en-US" dirty="0"/>
              <a:t>ID: 497 692 7129</a:t>
            </a:r>
          </a:p>
        </p:txBody>
      </p:sp>
    </p:spTree>
    <p:extLst>
      <p:ext uri="{BB962C8B-B14F-4D97-AF65-F5344CB8AC3E}">
        <p14:creationId xmlns:p14="http://schemas.microsoft.com/office/powerpoint/2010/main" val="187225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10</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202097" y="215106"/>
            <a:ext cx="8739805" cy="615553"/>
          </a:xfrm>
          <a:prstGeom prst="rect">
            <a:avLst/>
          </a:prstGeom>
          <a:noFill/>
        </p:spPr>
        <p:txBody>
          <a:bodyPr wrap="square">
            <a:spAutoFit/>
          </a:bodyPr>
          <a:lstStyle/>
          <a:p>
            <a:pPr marL="457200" lvl="1" indent="0">
              <a:spcBef>
                <a:spcPts val="1800"/>
              </a:spcBef>
              <a:buNone/>
              <a:defRPr/>
            </a:pPr>
            <a:r>
              <a:rPr lang="en-US" sz="3400">
                <a:solidFill>
                  <a:schemeClr val="accent4">
                    <a:lumMod val="75000"/>
                  </a:schemeClr>
                </a:solidFill>
                <a:latin typeface="Franklin Gothic Medium Cond" panose="020B0606030402020204" pitchFamily="34" charset="0"/>
              </a:rPr>
              <a:t>Linden Plaza: New Ownership Priorities </a:t>
            </a:r>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202096" y="1240660"/>
            <a:ext cx="6095009" cy="4875056"/>
          </a:xfrm>
        </p:spPr>
        <p:txBody>
          <a:bodyPr vert="horz" lIns="91440" tIns="45720" rIns="91440" bIns="45720" rtlCol="0" anchor="t">
            <a:noAutofit/>
          </a:bodyPr>
          <a:lstStyle/>
          <a:p>
            <a:pPr marL="457200" lvl="1" indent="0">
              <a:lnSpc>
                <a:spcPct val="100000"/>
              </a:lnSpc>
              <a:spcBef>
                <a:spcPts val="0"/>
              </a:spcBef>
              <a:spcAft>
                <a:spcPts val="600"/>
              </a:spcAft>
              <a:buNone/>
              <a:defRPr/>
            </a:pPr>
            <a:r>
              <a:rPr lang="en-US" sz="2000" b="1" u="sng">
                <a:solidFill>
                  <a:schemeClr val="accent4">
                    <a:lumMod val="75000"/>
                  </a:schemeClr>
                </a:solidFill>
                <a:latin typeface="+mj-lt"/>
              </a:rPr>
              <a:t>Immediate Priorities: </a:t>
            </a:r>
          </a:p>
          <a:p>
            <a:pPr marL="914400" lvl="1" indent="-457200">
              <a:lnSpc>
                <a:spcPct val="100000"/>
              </a:lnSpc>
              <a:spcBef>
                <a:spcPts val="0"/>
              </a:spcBef>
              <a:spcAft>
                <a:spcPts val="600"/>
              </a:spcAft>
              <a:buFont typeface="+mj-lt"/>
              <a:buAutoNum type="arabicParenR"/>
              <a:defRPr/>
            </a:pPr>
            <a:r>
              <a:rPr lang="en-US" sz="2000">
                <a:solidFill>
                  <a:prstClr val="black"/>
                </a:solidFill>
                <a:latin typeface="Calibri Light" panose="020F0302020204030204"/>
                <a:cs typeface="Times New Roman"/>
              </a:rPr>
              <a:t>Address deferred maintenance across the </a:t>
            </a:r>
            <a:r>
              <a:rPr lang="en-US" sz="2000" b="1" u="sng">
                <a:solidFill>
                  <a:prstClr val="black"/>
                </a:solidFill>
                <a:latin typeface="Calibri Light" panose="020F0302020204030204"/>
                <a:cs typeface="Times New Roman"/>
              </a:rPr>
              <a:t>ENTIRE</a:t>
            </a:r>
            <a:r>
              <a:rPr lang="en-US" sz="2000">
                <a:solidFill>
                  <a:prstClr val="black"/>
                </a:solidFill>
                <a:latin typeface="Calibri Light" panose="020F0302020204030204"/>
                <a:cs typeface="Times New Roman"/>
              </a:rPr>
              <a:t> property and reactivate suspended vouchers</a:t>
            </a:r>
          </a:p>
          <a:p>
            <a:pPr lvl="2">
              <a:lnSpc>
                <a:spcPct val="100000"/>
              </a:lnSpc>
              <a:spcBef>
                <a:spcPts val="0"/>
              </a:spcBef>
              <a:spcAft>
                <a:spcPts val="600"/>
              </a:spcAft>
              <a:defRPr/>
            </a:pPr>
            <a:r>
              <a:rPr lang="en-US">
                <a:solidFill>
                  <a:prstClr val="black"/>
                </a:solidFill>
                <a:latin typeface="Calibri Light" panose="020F0302020204030204"/>
                <a:cs typeface="Times New Roman"/>
              </a:rPr>
              <a:t>Prioritize life-safety repairs</a:t>
            </a:r>
          </a:p>
          <a:p>
            <a:pPr lvl="2">
              <a:lnSpc>
                <a:spcPct val="100000"/>
              </a:lnSpc>
              <a:spcBef>
                <a:spcPts val="0"/>
              </a:spcBef>
              <a:spcAft>
                <a:spcPts val="600"/>
              </a:spcAft>
              <a:defRPr/>
            </a:pPr>
            <a:r>
              <a:rPr lang="en-US">
                <a:solidFill>
                  <a:prstClr val="black"/>
                </a:solidFill>
                <a:latin typeface="Calibri Light" panose="020F0302020204030204"/>
                <a:cs typeface="Times New Roman"/>
              </a:rPr>
              <a:t>Address outstanding work orders</a:t>
            </a:r>
          </a:p>
          <a:p>
            <a:pPr lvl="2">
              <a:lnSpc>
                <a:spcPct val="100000"/>
              </a:lnSpc>
              <a:spcBef>
                <a:spcPts val="0"/>
              </a:spcBef>
              <a:spcAft>
                <a:spcPts val="600"/>
              </a:spcAft>
              <a:defRPr/>
            </a:pPr>
            <a:r>
              <a:rPr lang="en-US">
                <a:solidFill>
                  <a:prstClr val="black"/>
                </a:solidFill>
                <a:latin typeface="Calibri Light" panose="020F0302020204030204"/>
                <a:cs typeface="Times New Roman"/>
              </a:rPr>
              <a:t>Correct outstanding violations</a:t>
            </a:r>
          </a:p>
          <a:p>
            <a:pPr marL="914400" lvl="1" indent="-457200">
              <a:lnSpc>
                <a:spcPct val="100000"/>
              </a:lnSpc>
              <a:spcBef>
                <a:spcPts val="0"/>
              </a:spcBef>
              <a:spcAft>
                <a:spcPts val="600"/>
              </a:spcAft>
              <a:buFont typeface="+mj-lt"/>
              <a:buAutoNum type="arabicParenR"/>
              <a:defRPr/>
            </a:pPr>
            <a:r>
              <a:rPr lang="en-US" sz="2000">
                <a:solidFill>
                  <a:prstClr val="black"/>
                </a:solidFill>
                <a:latin typeface="Calibri Light" panose="020F0302020204030204"/>
                <a:cs typeface="Times New Roman"/>
              </a:rPr>
              <a:t>Recertify all residents</a:t>
            </a:r>
          </a:p>
          <a:p>
            <a:pPr marL="914400" lvl="1" indent="-457200">
              <a:lnSpc>
                <a:spcPct val="100000"/>
              </a:lnSpc>
              <a:spcBef>
                <a:spcPts val="0"/>
              </a:spcBef>
              <a:spcAft>
                <a:spcPts val="600"/>
              </a:spcAft>
              <a:buFont typeface="+mj-lt"/>
              <a:buAutoNum type="arabicParenR"/>
              <a:defRPr/>
            </a:pPr>
            <a:r>
              <a:rPr lang="en-US" sz="2000">
                <a:solidFill>
                  <a:prstClr val="black"/>
                </a:solidFill>
                <a:latin typeface="Calibri Light" panose="020F0302020204030204"/>
                <a:cs typeface="Times New Roman"/>
              </a:rPr>
              <a:t>Begin renovations in Building 5 </a:t>
            </a:r>
          </a:p>
          <a:p>
            <a:pPr marL="914400" lvl="2" indent="0">
              <a:lnSpc>
                <a:spcPct val="100000"/>
              </a:lnSpc>
              <a:spcBef>
                <a:spcPts val="0"/>
              </a:spcBef>
              <a:spcAft>
                <a:spcPts val="600"/>
              </a:spcAft>
              <a:buNone/>
              <a:defRPr/>
            </a:pPr>
            <a:endParaRPr lang="en-US">
              <a:solidFill>
                <a:prstClr val="black"/>
              </a:solidFill>
              <a:latin typeface="Calibri Light" panose="020F0302020204030204"/>
              <a:cs typeface="Times New Roman"/>
            </a:endParaRPr>
          </a:p>
          <a:p>
            <a:pPr marL="914400" lvl="2" indent="-452438">
              <a:lnSpc>
                <a:spcPct val="100000"/>
              </a:lnSpc>
              <a:spcBef>
                <a:spcPts val="0"/>
              </a:spcBef>
              <a:spcAft>
                <a:spcPts val="600"/>
              </a:spcAft>
              <a:buNone/>
              <a:defRPr/>
            </a:pPr>
            <a:r>
              <a:rPr lang="en-US" b="1" u="sng">
                <a:solidFill>
                  <a:schemeClr val="accent4">
                    <a:lumMod val="75000"/>
                  </a:schemeClr>
                </a:solidFill>
                <a:latin typeface="+mj-lt"/>
              </a:rPr>
              <a:t>How will this be accomplished? </a:t>
            </a:r>
          </a:p>
          <a:p>
            <a:pPr marL="1200150" lvl="2" indent="-285750">
              <a:lnSpc>
                <a:spcPct val="100000"/>
              </a:lnSpc>
              <a:spcBef>
                <a:spcPts val="0"/>
              </a:spcBef>
              <a:spcAft>
                <a:spcPts val="600"/>
              </a:spcAft>
              <a:buFont typeface="Wingdings" panose="05000000000000000000" pitchFamily="2" charset="2"/>
              <a:buChar char="§"/>
              <a:defRPr/>
            </a:pPr>
            <a:r>
              <a:rPr lang="en-US">
                <a:solidFill>
                  <a:prstClr val="black"/>
                </a:solidFill>
                <a:latin typeface="Calibri Light" panose="020F0302020204030204"/>
                <a:cs typeface="Times New Roman"/>
              </a:rPr>
              <a:t>Build a robust maintenance staff</a:t>
            </a:r>
          </a:p>
          <a:p>
            <a:pPr marL="1200150" lvl="2" indent="-285750">
              <a:lnSpc>
                <a:spcPct val="100000"/>
              </a:lnSpc>
              <a:spcBef>
                <a:spcPts val="0"/>
              </a:spcBef>
              <a:spcAft>
                <a:spcPts val="600"/>
              </a:spcAft>
              <a:buFont typeface="Wingdings" panose="05000000000000000000" pitchFamily="2" charset="2"/>
              <a:buChar char="§"/>
              <a:defRPr/>
            </a:pPr>
            <a:r>
              <a:rPr lang="en-US">
                <a:solidFill>
                  <a:prstClr val="black"/>
                </a:solidFill>
                <a:latin typeface="Calibri Light" panose="020F0302020204030204"/>
                <a:cs typeface="Times New Roman"/>
              </a:rPr>
              <a:t>Hire a new leasing and compliance team</a:t>
            </a:r>
          </a:p>
        </p:txBody>
      </p:sp>
      <p:sp>
        <p:nvSpPr>
          <p:cNvPr id="2" name="Footer Placeholder 1">
            <a:extLst>
              <a:ext uri="{FF2B5EF4-FFF2-40B4-BE49-F238E27FC236}">
                <a16:creationId xmlns:a16="http://schemas.microsoft.com/office/drawing/2014/main" id="{9325A00F-B581-FA8A-94F1-7B56A182E82B}"/>
              </a:ext>
            </a:extLst>
          </p:cNvPr>
          <p:cNvSpPr>
            <a:spLocks noGrp="1"/>
          </p:cNvSpPr>
          <p:nvPr>
            <p:ph type="ftr" sz="quarter" idx="11"/>
          </p:nvPr>
        </p:nvSpPr>
        <p:spPr/>
        <p:txBody>
          <a:bodyPr/>
          <a:lstStyle/>
          <a:p>
            <a:r>
              <a:rPr lang="en-GB"/>
              <a:t>www.lindenplazabk.com</a:t>
            </a:r>
            <a:endParaRPr lang="en-US"/>
          </a:p>
        </p:txBody>
      </p:sp>
      <p:sp>
        <p:nvSpPr>
          <p:cNvPr id="5" name="Rectangle: Rounded Corners 4">
            <a:extLst>
              <a:ext uri="{FF2B5EF4-FFF2-40B4-BE49-F238E27FC236}">
                <a16:creationId xmlns:a16="http://schemas.microsoft.com/office/drawing/2014/main" id="{5BBF4436-F168-3EF9-5198-4A915C7FFE55}"/>
              </a:ext>
            </a:extLst>
          </p:cNvPr>
          <p:cNvSpPr/>
          <p:nvPr/>
        </p:nvSpPr>
        <p:spPr>
          <a:xfrm>
            <a:off x="6297105" y="1240660"/>
            <a:ext cx="2686050" cy="28723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prstClr val="black"/>
                </a:solidFill>
                <a:latin typeface="Calibri Light" panose="020F0302020204030204"/>
                <a:cs typeface="Times New Roman"/>
              </a:rPr>
              <a:t>Residents will </a:t>
            </a:r>
          </a:p>
          <a:p>
            <a:pPr algn="ctr"/>
            <a:r>
              <a:rPr lang="en-US" sz="3600" b="1" u="sng">
                <a:solidFill>
                  <a:prstClr val="black"/>
                </a:solidFill>
                <a:latin typeface="Calibri Light" panose="020F0302020204030204"/>
                <a:cs typeface="Times New Roman"/>
              </a:rPr>
              <a:t>NOT</a:t>
            </a:r>
            <a:r>
              <a:rPr lang="en-US" sz="3600" b="1">
                <a:solidFill>
                  <a:prstClr val="black"/>
                </a:solidFill>
                <a:latin typeface="Calibri Light" panose="020F0302020204030204"/>
                <a:cs typeface="Times New Roman"/>
              </a:rPr>
              <a:t> </a:t>
            </a:r>
          </a:p>
          <a:p>
            <a:pPr algn="ctr"/>
            <a:r>
              <a:rPr lang="en-US" sz="2400">
                <a:solidFill>
                  <a:prstClr val="black"/>
                </a:solidFill>
                <a:latin typeface="Calibri Light" panose="020F0302020204030204"/>
                <a:cs typeface="Times New Roman"/>
              </a:rPr>
              <a:t>be charged for repairs, work orders, or renovations. </a:t>
            </a:r>
            <a:endParaRPr lang="en-US" sz="2400">
              <a:solidFill>
                <a:prstClr val="black"/>
              </a:solidFill>
              <a:latin typeface="Calibri Light" panose="020F0302020204030204"/>
              <a:ea typeface="Calibri Light"/>
              <a:cs typeface="Times New Roman"/>
            </a:endParaRPr>
          </a:p>
          <a:p>
            <a:pPr algn="ctr"/>
            <a:endParaRPr lang="en-US"/>
          </a:p>
        </p:txBody>
      </p:sp>
    </p:spTree>
    <p:extLst>
      <p:ext uri="{BB962C8B-B14F-4D97-AF65-F5344CB8AC3E}">
        <p14:creationId xmlns:p14="http://schemas.microsoft.com/office/powerpoint/2010/main" val="30124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32-18D9-68C0-F2CF-541BEE9F0703}"/>
              </a:ext>
            </a:extLst>
          </p:cNvPr>
          <p:cNvSpPr>
            <a:spLocks noGrp="1"/>
          </p:cNvSpPr>
          <p:nvPr>
            <p:ph type="title"/>
          </p:nvPr>
        </p:nvSpPr>
        <p:spPr>
          <a:xfrm>
            <a:off x="3815411" y="671187"/>
            <a:ext cx="5223392" cy="724741"/>
          </a:xfrm>
        </p:spPr>
        <p:txBody>
          <a:bodyPr>
            <a:normAutofit fontScale="90000"/>
          </a:bodyPr>
          <a:lstStyle/>
          <a:p>
            <a:pPr algn="ctr"/>
            <a:r>
              <a:rPr lang="en-US" b="1"/>
              <a:t>Your Management Team</a:t>
            </a:r>
          </a:p>
        </p:txBody>
      </p:sp>
      <p:grpSp>
        <p:nvGrpSpPr>
          <p:cNvPr id="12" name="Group 6">
            <a:extLst>
              <a:ext uri="{FF2B5EF4-FFF2-40B4-BE49-F238E27FC236}">
                <a16:creationId xmlns:a16="http://schemas.microsoft.com/office/drawing/2014/main" id="{BBAB479E-3475-CCEF-C7C3-7A9615B92367}"/>
              </a:ext>
            </a:extLst>
          </p:cNvPr>
          <p:cNvGrpSpPr>
            <a:grpSpLocks noChangeAspect="1"/>
          </p:cNvGrpSpPr>
          <p:nvPr/>
        </p:nvGrpSpPr>
        <p:grpSpPr>
          <a:xfrm>
            <a:off x="922428" y="2873208"/>
            <a:ext cx="1461527" cy="1965923"/>
            <a:chOff x="200660" y="1428636"/>
            <a:chExt cx="2848610" cy="3834720"/>
          </a:xfrm>
        </p:grpSpPr>
        <p:sp>
          <p:nvSpPr>
            <p:cNvPr id="13" name="Freeform 7">
              <a:extLst>
                <a:ext uri="{FF2B5EF4-FFF2-40B4-BE49-F238E27FC236}">
                  <a16:creationId xmlns:a16="http://schemas.microsoft.com/office/drawing/2014/main" id="{1BC771D3-6792-5DB9-ED74-A1AFD3024C17}"/>
                </a:ext>
              </a:extLst>
            </p:cNvPr>
            <p:cNvSpPr/>
            <p:nvPr/>
          </p:nvSpPr>
          <p:spPr>
            <a:xfrm>
              <a:off x="200660" y="1428636"/>
              <a:ext cx="2848610" cy="3834720"/>
            </a:xfrm>
            <a:custGeom>
              <a:avLst/>
              <a:gdLst/>
              <a:ahLst/>
              <a:cxnLst/>
              <a:rect l="l" t="t" r="r" b="b"/>
              <a:pathLst>
                <a:path w="2848610" h="4775200">
                  <a:moveTo>
                    <a:pt x="2760980" y="4775200"/>
                  </a:moveTo>
                  <a:lnTo>
                    <a:pt x="87630" y="4775200"/>
                  </a:lnTo>
                  <a:cubicBezTo>
                    <a:pt x="39370" y="4775200"/>
                    <a:pt x="0" y="4735830"/>
                    <a:pt x="0" y="4687570"/>
                  </a:cubicBezTo>
                  <a:lnTo>
                    <a:pt x="0" y="87630"/>
                  </a:lnTo>
                  <a:cubicBezTo>
                    <a:pt x="0" y="39370"/>
                    <a:pt x="39370" y="0"/>
                    <a:pt x="87630" y="0"/>
                  </a:cubicBezTo>
                  <a:lnTo>
                    <a:pt x="2760980" y="0"/>
                  </a:lnTo>
                  <a:cubicBezTo>
                    <a:pt x="2809240" y="0"/>
                    <a:pt x="2848610" y="39370"/>
                    <a:pt x="2848610" y="87630"/>
                  </a:cubicBezTo>
                  <a:lnTo>
                    <a:pt x="2848610" y="4686300"/>
                  </a:lnTo>
                  <a:cubicBezTo>
                    <a:pt x="2848610" y="4735830"/>
                    <a:pt x="2809240" y="4775200"/>
                    <a:pt x="2760980" y="4775200"/>
                  </a:cubicBezTo>
                  <a:close/>
                </a:path>
              </a:pathLst>
            </a:custGeom>
            <a:blipFill>
              <a:blip r:embed="rId2"/>
              <a:stretch>
                <a:fillRect l="1145" t="-730" r="1106" b="122"/>
              </a:stretch>
            </a:blipFill>
          </p:spPr>
          <p:txBody>
            <a:bodyPr/>
            <a:lstStyle/>
            <a:p>
              <a:endParaRPr lang="en-US"/>
            </a:p>
          </p:txBody>
        </p:sp>
      </p:grpSp>
      <p:pic>
        <p:nvPicPr>
          <p:cNvPr id="14" name="Picture 13">
            <a:extLst>
              <a:ext uri="{FF2B5EF4-FFF2-40B4-BE49-F238E27FC236}">
                <a16:creationId xmlns:a16="http://schemas.microsoft.com/office/drawing/2014/main" id="{78C11398-C2B2-E855-8154-82598359E95F}"/>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22453" t="5558" r="22480" b="45062"/>
          <a:stretch/>
        </p:blipFill>
        <p:spPr>
          <a:xfrm>
            <a:off x="2871232" y="2873208"/>
            <a:ext cx="1461527" cy="1965925"/>
          </a:xfrm>
          <a:prstGeom prst="rect">
            <a:avLst/>
          </a:prstGeom>
        </p:spPr>
      </p:pic>
      <p:pic>
        <p:nvPicPr>
          <p:cNvPr id="15" name="Picture 14">
            <a:extLst>
              <a:ext uri="{FF2B5EF4-FFF2-40B4-BE49-F238E27FC236}">
                <a16:creationId xmlns:a16="http://schemas.microsoft.com/office/drawing/2014/main" id="{1EEF8222-4672-1E92-EBC2-38007D66B7F0}"/>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l="28313" t="8152" r="25482" b="46667"/>
          <a:stretch/>
        </p:blipFill>
        <p:spPr>
          <a:xfrm>
            <a:off x="6795732" y="2889247"/>
            <a:ext cx="1451195" cy="1968246"/>
          </a:xfrm>
          <a:prstGeom prst="rect">
            <a:avLst/>
          </a:prstGeom>
        </p:spPr>
      </p:pic>
      <p:sp>
        <p:nvSpPr>
          <p:cNvPr id="18" name="TextBox 17">
            <a:extLst>
              <a:ext uri="{FF2B5EF4-FFF2-40B4-BE49-F238E27FC236}">
                <a16:creationId xmlns:a16="http://schemas.microsoft.com/office/drawing/2014/main" id="{8055D465-242C-0692-DD75-1E94A9732BA0}"/>
              </a:ext>
            </a:extLst>
          </p:cNvPr>
          <p:cNvSpPr txBox="1"/>
          <p:nvPr/>
        </p:nvSpPr>
        <p:spPr>
          <a:xfrm>
            <a:off x="922428" y="2056879"/>
            <a:ext cx="1461527" cy="438582"/>
          </a:xfrm>
          <a:prstGeom prst="rect">
            <a:avLst/>
          </a:prstGeom>
          <a:noFill/>
        </p:spPr>
        <p:txBody>
          <a:bodyPr wrap="square">
            <a:spAutoFit/>
          </a:bodyPr>
          <a:lstStyle/>
          <a:p>
            <a:pPr algn="ctr"/>
            <a:r>
              <a:rPr lang="en-US" sz="1125" b="1">
                <a:solidFill>
                  <a:srgbClr val="C00000"/>
                </a:solidFill>
                <a:latin typeface="Open Sans" panose="020B0606030504020204" pitchFamily="34" charset="0"/>
                <a:cs typeface="Calibri"/>
              </a:rPr>
              <a:t>Ryan Moorehead</a:t>
            </a:r>
          </a:p>
          <a:p>
            <a:pPr algn="ctr"/>
            <a:r>
              <a:rPr lang="en-US" sz="1125" b="1">
                <a:latin typeface="Open Sans" panose="020B0606030504020204" pitchFamily="34" charset="0"/>
                <a:cs typeface="Calibri"/>
              </a:rPr>
              <a:t>President &amp; CEO</a:t>
            </a:r>
            <a:endParaRPr lang="en-US" sz="1125"/>
          </a:p>
        </p:txBody>
      </p:sp>
      <p:sp>
        <p:nvSpPr>
          <p:cNvPr id="21" name="TextBox 20">
            <a:extLst>
              <a:ext uri="{FF2B5EF4-FFF2-40B4-BE49-F238E27FC236}">
                <a16:creationId xmlns:a16="http://schemas.microsoft.com/office/drawing/2014/main" id="{660D848F-07E0-E94A-0AA6-F6CCB8D82476}"/>
              </a:ext>
            </a:extLst>
          </p:cNvPr>
          <p:cNvSpPr txBox="1"/>
          <p:nvPr/>
        </p:nvSpPr>
        <p:spPr>
          <a:xfrm>
            <a:off x="2782377" y="2037740"/>
            <a:ext cx="1639235" cy="611706"/>
          </a:xfrm>
          <a:prstGeom prst="rect">
            <a:avLst/>
          </a:prstGeom>
          <a:noFill/>
        </p:spPr>
        <p:txBody>
          <a:bodyPr wrap="square">
            <a:spAutoFit/>
          </a:bodyPr>
          <a:lstStyle/>
          <a:p>
            <a:pPr algn="ctr"/>
            <a:r>
              <a:rPr lang="en-US" sz="1125" b="1">
                <a:solidFill>
                  <a:srgbClr val="C00000"/>
                </a:solidFill>
                <a:latin typeface="Open Sans" panose="020B0606030504020204" pitchFamily="34" charset="0"/>
                <a:cs typeface="Calibri"/>
              </a:rPr>
              <a:t>Warren Harr</a:t>
            </a:r>
          </a:p>
          <a:p>
            <a:pPr algn="ctr"/>
            <a:r>
              <a:rPr lang="en-US" sz="1125" b="1">
                <a:latin typeface="Open Sans" panose="020B0606030504020204" pitchFamily="34" charset="0"/>
                <a:cs typeface="Calibri"/>
              </a:rPr>
              <a:t>Director, Operations</a:t>
            </a:r>
            <a:endParaRPr lang="en-US" sz="1125"/>
          </a:p>
        </p:txBody>
      </p:sp>
      <p:sp>
        <p:nvSpPr>
          <p:cNvPr id="23" name="TextBox 22">
            <a:extLst>
              <a:ext uri="{FF2B5EF4-FFF2-40B4-BE49-F238E27FC236}">
                <a16:creationId xmlns:a16="http://schemas.microsoft.com/office/drawing/2014/main" id="{CD12D6F9-C214-D229-42F2-3838068759BA}"/>
              </a:ext>
            </a:extLst>
          </p:cNvPr>
          <p:cNvSpPr txBox="1"/>
          <p:nvPr/>
        </p:nvSpPr>
        <p:spPr>
          <a:xfrm>
            <a:off x="4857935" y="2037740"/>
            <a:ext cx="1639235" cy="438582"/>
          </a:xfrm>
          <a:prstGeom prst="rect">
            <a:avLst/>
          </a:prstGeom>
          <a:noFill/>
        </p:spPr>
        <p:txBody>
          <a:bodyPr wrap="square">
            <a:spAutoFit/>
          </a:bodyPr>
          <a:lstStyle/>
          <a:p>
            <a:pPr algn="ctr"/>
            <a:r>
              <a:rPr lang="en-US" sz="1125" b="1">
                <a:solidFill>
                  <a:srgbClr val="C00000"/>
                </a:solidFill>
                <a:latin typeface="Open Sans" panose="020B0606030504020204" pitchFamily="34" charset="0"/>
                <a:cs typeface="Calibri"/>
              </a:rPr>
              <a:t>Rose Santo</a:t>
            </a:r>
          </a:p>
          <a:p>
            <a:pPr algn="ctr"/>
            <a:r>
              <a:rPr lang="en-US" sz="1125" b="1">
                <a:latin typeface="Open Sans" panose="020B0606030504020204" pitchFamily="34" charset="0"/>
                <a:cs typeface="Calibri"/>
              </a:rPr>
              <a:t>General Manager</a:t>
            </a:r>
            <a:endParaRPr lang="en-US" sz="1125"/>
          </a:p>
        </p:txBody>
      </p:sp>
      <p:sp>
        <p:nvSpPr>
          <p:cNvPr id="26" name="TextBox 25">
            <a:extLst>
              <a:ext uri="{FF2B5EF4-FFF2-40B4-BE49-F238E27FC236}">
                <a16:creationId xmlns:a16="http://schemas.microsoft.com/office/drawing/2014/main" id="{F53B6234-E622-8764-1F04-F33422A9C2E3}"/>
              </a:ext>
            </a:extLst>
          </p:cNvPr>
          <p:cNvSpPr txBox="1"/>
          <p:nvPr/>
        </p:nvSpPr>
        <p:spPr>
          <a:xfrm>
            <a:off x="6701711" y="2056879"/>
            <a:ext cx="1639235" cy="438582"/>
          </a:xfrm>
          <a:prstGeom prst="rect">
            <a:avLst/>
          </a:prstGeom>
          <a:noFill/>
        </p:spPr>
        <p:txBody>
          <a:bodyPr wrap="square">
            <a:spAutoFit/>
          </a:bodyPr>
          <a:lstStyle/>
          <a:p>
            <a:pPr algn="ctr"/>
            <a:r>
              <a:rPr lang="en-US" sz="1125" b="1">
                <a:solidFill>
                  <a:srgbClr val="C00000"/>
                </a:solidFill>
                <a:latin typeface="Open Sans" panose="020B0606030504020204" pitchFamily="34" charset="0"/>
                <a:cs typeface="Calibri"/>
              </a:rPr>
              <a:t>Rod Robertson</a:t>
            </a:r>
          </a:p>
          <a:p>
            <a:pPr algn="ctr"/>
            <a:r>
              <a:rPr lang="en-US" sz="1125" b="1">
                <a:latin typeface="Open Sans" panose="020B0606030504020204" pitchFamily="34" charset="0"/>
                <a:cs typeface="Calibri"/>
              </a:rPr>
              <a:t>Director, HR</a:t>
            </a:r>
          </a:p>
        </p:txBody>
      </p:sp>
      <p:pic>
        <p:nvPicPr>
          <p:cNvPr id="29" name="Picture 28">
            <a:extLst>
              <a:ext uri="{FF2B5EF4-FFF2-40B4-BE49-F238E27FC236}">
                <a16:creationId xmlns:a16="http://schemas.microsoft.com/office/drawing/2014/main" id="{C4D01EC2-621E-93BE-F81D-10C087B8264D}"/>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l="4490" t="3589" r="9569" b="322"/>
          <a:stretch/>
        </p:blipFill>
        <p:spPr>
          <a:xfrm>
            <a:off x="4857935" y="2873208"/>
            <a:ext cx="1450520" cy="1975104"/>
          </a:xfrm>
          <a:prstGeom prst="rect">
            <a:avLst/>
          </a:prstGeom>
        </p:spPr>
      </p:pic>
      <p:pic>
        <p:nvPicPr>
          <p:cNvPr id="3" name="Picture 2">
            <a:extLst>
              <a:ext uri="{FF2B5EF4-FFF2-40B4-BE49-F238E27FC236}">
                <a16:creationId xmlns:a16="http://schemas.microsoft.com/office/drawing/2014/main" id="{37A280E7-285A-27D5-FED1-54A6D04D7470}"/>
              </a:ext>
            </a:extLst>
          </p:cNvPr>
          <p:cNvPicPr>
            <a:picLocks noChangeAspect="1"/>
          </p:cNvPicPr>
          <p:nvPr/>
        </p:nvPicPr>
        <p:blipFill>
          <a:blip r:embed="rId7"/>
          <a:stretch>
            <a:fillRect/>
          </a:stretch>
        </p:blipFill>
        <p:spPr>
          <a:xfrm>
            <a:off x="180204" y="293968"/>
            <a:ext cx="3379424" cy="1207662"/>
          </a:xfrm>
          <a:prstGeom prst="rect">
            <a:avLst/>
          </a:prstGeom>
        </p:spPr>
      </p:pic>
    </p:spTree>
    <p:extLst>
      <p:ext uri="{BB962C8B-B14F-4D97-AF65-F5344CB8AC3E}">
        <p14:creationId xmlns:p14="http://schemas.microsoft.com/office/powerpoint/2010/main" val="344865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4BE49-E6ED-7836-7306-7F1B8A40DB2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C729E2-BCE1-6B63-CCDA-67CB29700B9F}"/>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12</a:t>
            </a:fld>
            <a:endParaRPr lang="en-US"/>
          </a:p>
        </p:txBody>
      </p:sp>
      <p:sp>
        <p:nvSpPr>
          <p:cNvPr id="21" name="TextBox 20">
            <a:extLst>
              <a:ext uri="{FF2B5EF4-FFF2-40B4-BE49-F238E27FC236}">
                <a16:creationId xmlns:a16="http://schemas.microsoft.com/office/drawing/2014/main" id="{967B9C46-52FB-F520-FB95-5422C86B138C}"/>
              </a:ext>
            </a:extLst>
          </p:cNvPr>
          <p:cNvSpPr txBox="1"/>
          <p:nvPr/>
        </p:nvSpPr>
        <p:spPr>
          <a:xfrm>
            <a:off x="372408" y="251986"/>
            <a:ext cx="8554776"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How to Contact GRC for Maintenance Requests</a:t>
            </a:r>
            <a:endParaRPr lang="en-US" sz="340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71E7D24E-96CC-93A4-1983-56BAA8FFAD72}"/>
              </a:ext>
            </a:extLst>
          </p:cNvPr>
          <p:cNvSpPr>
            <a:spLocks noGrp="1"/>
          </p:cNvSpPr>
          <p:nvPr>
            <p:ph idx="1"/>
          </p:nvPr>
        </p:nvSpPr>
        <p:spPr>
          <a:xfrm>
            <a:off x="372408" y="3031504"/>
            <a:ext cx="8324119" cy="3042457"/>
          </a:xfrm>
        </p:spPr>
        <p:txBody>
          <a:bodyPr vert="horz" lIns="91440" tIns="45720" rIns="91440" bIns="45720" rtlCol="0" anchor="t">
            <a:normAutofit/>
          </a:bodyPr>
          <a:lstStyle/>
          <a:p>
            <a:pPr marL="461963" lvl="2" indent="-285750">
              <a:buFont typeface="Wingdings" panose="05000000000000000000" pitchFamily="2" charset="2"/>
              <a:buChar char="§"/>
              <a:defRPr/>
            </a:pPr>
            <a:endParaRPr lang="en-GB" sz="2200" b="1">
              <a:solidFill>
                <a:prstClr val="black"/>
              </a:solidFill>
              <a:latin typeface="Calibri Light" panose="020F0302020204030204"/>
              <a:cs typeface="Times New Roman"/>
            </a:endParaRPr>
          </a:p>
          <a:p>
            <a:pPr marL="461963" lvl="2" indent="-285750">
              <a:buFont typeface="Wingdings" panose="05000000000000000000" pitchFamily="2" charset="2"/>
              <a:buChar char="§"/>
              <a:defRPr/>
            </a:pPr>
            <a:r>
              <a:rPr lang="en-GB" sz="2200" b="1">
                <a:solidFill>
                  <a:prstClr val="black"/>
                </a:solidFill>
                <a:latin typeface="Calibri Light" panose="020F0302020204030204"/>
                <a:cs typeface="Times New Roman"/>
              </a:rPr>
              <a:t>Management Office Hours and Location: 8 AM to 5 PM</a:t>
            </a:r>
          </a:p>
          <a:p>
            <a:pPr marL="919163" lvl="3" indent="-285750">
              <a:buFont typeface="Wingdings" panose="05000000000000000000" pitchFamily="2" charset="2"/>
              <a:buChar char="§"/>
              <a:defRPr/>
            </a:pPr>
            <a:r>
              <a:rPr lang="en-GB" sz="2000" b="1">
                <a:solidFill>
                  <a:prstClr val="black"/>
                </a:solidFill>
                <a:latin typeface="Calibri Light" panose="020F0302020204030204"/>
                <a:cs typeface="Times New Roman"/>
              </a:rPr>
              <a:t>Temp Office will be located in 782 </a:t>
            </a:r>
            <a:r>
              <a:rPr lang="en-GB" sz="2000" b="1" err="1">
                <a:solidFill>
                  <a:prstClr val="black"/>
                </a:solidFill>
                <a:latin typeface="Calibri Light" panose="020F0302020204030204"/>
                <a:cs typeface="Times New Roman"/>
              </a:rPr>
              <a:t>Eldert</a:t>
            </a:r>
            <a:r>
              <a:rPr lang="en-GB" sz="2000" b="1">
                <a:solidFill>
                  <a:prstClr val="black"/>
                </a:solidFill>
                <a:latin typeface="Calibri Light" panose="020F0302020204030204"/>
                <a:cs typeface="Times New Roman"/>
              </a:rPr>
              <a:t> Lane TH across from Building 2 </a:t>
            </a:r>
          </a:p>
          <a:p>
            <a:pPr marL="176213" lvl="2" indent="0">
              <a:buNone/>
              <a:defRPr/>
            </a:pPr>
            <a:endParaRPr lang="en-US" sz="2200" b="1">
              <a:solidFill>
                <a:prstClr val="black"/>
              </a:solidFill>
              <a:highlight>
                <a:srgbClr val="FFFF00"/>
              </a:highlight>
              <a:latin typeface="Calibri Light" panose="020F0302020204030204"/>
              <a:cs typeface="Times New Roman"/>
            </a:endParaRPr>
          </a:p>
          <a:p>
            <a:pPr marL="461963" lvl="2" indent="-285750">
              <a:buFont typeface="Wingdings" panose="05000000000000000000" pitchFamily="2" charset="2"/>
              <a:buChar char="§"/>
              <a:defRPr/>
            </a:pPr>
            <a:r>
              <a:rPr lang="en-US" sz="2200" b="1">
                <a:solidFill>
                  <a:prstClr val="black"/>
                </a:solidFill>
                <a:latin typeface="Calibri Light" panose="020F0302020204030204"/>
                <a:cs typeface="Times New Roman"/>
              </a:rPr>
              <a:t>Residents will be able to use </a:t>
            </a:r>
            <a:r>
              <a:rPr lang="en-US" sz="2200" b="1" err="1">
                <a:solidFill>
                  <a:prstClr val="black"/>
                </a:solidFill>
                <a:latin typeface="Calibri Light" panose="020F0302020204030204"/>
                <a:cs typeface="Times New Roman"/>
              </a:rPr>
              <a:t>RentCafe</a:t>
            </a:r>
            <a:r>
              <a:rPr lang="en-US" sz="2200" b="1">
                <a:solidFill>
                  <a:prstClr val="black"/>
                </a:solidFill>
                <a:latin typeface="Calibri Light" panose="020F0302020204030204"/>
                <a:cs typeface="Times New Roman"/>
              </a:rPr>
              <a:t> App to submit work orders</a:t>
            </a:r>
          </a:p>
        </p:txBody>
      </p:sp>
      <p:sp>
        <p:nvSpPr>
          <p:cNvPr id="4" name="Footer Placeholder 3">
            <a:extLst>
              <a:ext uri="{FF2B5EF4-FFF2-40B4-BE49-F238E27FC236}">
                <a16:creationId xmlns:a16="http://schemas.microsoft.com/office/drawing/2014/main" id="{483CA8CE-E2C5-292C-4C12-DBFE7838552E}"/>
              </a:ext>
            </a:extLst>
          </p:cNvPr>
          <p:cNvSpPr>
            <a:spLocks noGrp="1"/>
          </p:cNvSpPr>
          <p:nvPr>
            <p:ph type="ftr" sz="quarter" idx="11"/>
          </p:nvPr>
        </p:nvSpPr>
        <p:spPr/>
        <p:txBody>
          <a:bodyPr/>
          <a:lstStyle/>
          <a:p>
            <a:r>
              <a:rPr lang="en-GB"/>
              <a:t>www.lindenplazabk.com</a:t>
            </a:r>
            <a:endParaRPr lang="en-US"/>
          </a:p>
        </p:txBody>
      </p:sp>
      <p:pic>
        <p:nvPicPr>
          <p:cNvPr id="6" name="Graphic 5" descr="Email with solid fill">
            <a:extLst>
              <a:ext uri="{FF2B5EF4-FFF2-40B4-BE49-F238E27FC236}">
                <a16:creationId xmlns:a16="http://schemas.microsoft.com/office/drawing/2014/main" id="{114C0960-EC74-7CCD-9B33-EA248E61F7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1408" y="1611422"/>
            <a:ext cx="1154783" cy="1154783"/>
          </a:xfrm>
          <a:prstGeom prst="rect">
            <a:avLst/>
          </a:prstGeom>
        </p:spPr>
      </p:pic>
      <p:sp>
        <p:nvSpPr>
          <p:cNvPr id="8" name="Content Placeholder 28">
            <a:extLst>
              <a:ext uri="{FF2B5EF4-FFF2-40B4-BE49-F238E27FC236}">
                <a16:creationId xmlns:a16="http://schemas.microsoft.com/office/drawing/2014/main" id="{D9178794-54B1-576B-3B2C-6743559BA494}"/>
              </a:ext>
            </a:extLst>
          </p:cNvPr>
          <p:cNvSpPr txBox="1">
            <a:spLocks/>
          </p:cNvSpPr>
          <p:nvPr/>
        </p:nvSpPr>
        <p:spPr>
          <a:xfrm>
            <a:off x="923828" y="1155584"/>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Email</a:t>
            </a:r>
            <a:endParaRPr lang="en-GB" sz="2600" b="1" u="sng">
              <a:solidFill>
                <a:prstClr val="black"/>
              </a:solidFill>
              <a:latin typeface="Calibri Light" panose="020F0302020204030204"/>
              <a:cs typeface="Times New Roman"/>
            </a:endParaRPr>
          </a:p>
        </p:txBody>
      </p:sp>
      <p:sp>
        <p:nvSpPr>
          <p:cNvPr id="11" name="Content Placeholder 28">
            <a:extLst>
              <a:ext uri="{FF2B5EF4-FFF2-40B4-BE49-F238E27FC236}">
                <a16:creationId xmlns:a16="http://schemas.microsoft.com/office/drawing/2014/main" id="{1D7E455B-4CA9-FFDB-430F-C63722BE1AD5}"/>
              </a:ext>
            </a:extLst>
          </p:cNvPr>
          <p:cNvSpPr txBox="1">
            <a:spLocks/>
          </p:cNvSpPr>
          <p:nvPr/>
        </p:nvSpPr>
        <p:spPr>
          <a:xfrm>
            <a:off x="3678025" y="1155584"/>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Phone</a:t>
            </a:r>
            <a:endParaRPr lang="en-GB" sz="2600" b="1" u="sng">
              <a:solidFill>
                <a:prstClr val="black"/>
              </a:solidFill>
              <a:latin typeface="Calibri Light" panose="020F0302020204030204"/>
              <a:cs typeface="Times New Roman"/>
            </a:endParaRPr>
          </a:p>
        </p:txBody>
      </p:sp>
      <p:pic>
        <p:nvPicPr>
          <p:cNvPr id="13" name="Graphic 12" descr="Telephone with solid fill">
            <a:extLst>
              <a:ext uri="{FF2B5EF4-FFF2-40B4-BE49-F238E27FC236}">
                <a16:creationId xmlns:a16="http://schemas.microsoft.com/office/drawing/2014/main" id="{5850FB48-76CC-C582-27B7-0E30272A43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5606" y="1646571"/>
            <a:ext cx="1154783" cy="1154783"/>
          </a:xfrm>
          <a:prstGeom prst="rect">
            <a:avLst/>
          </a:prstGeom>
        </p:spPr>
      </p:pic>
      <p:sp>
        <p:nvSpPr>
          <p:cNvPr id="14" name="Content Placeholder 28">
            <a:extLst>
              <a:ext uri="{FF2B5EF4-FFF2-40B4-BE49-F238E27FC236}">
                <a16:creationId xmlns:a16="http://schemas.microsoft.com/office/drawing/2014/main" id="{66B0C9AA-DE7B-EE85-2CEF-D11E07BD51C1}"/>
              </a:ext>
            </a:extLst>
          </p:cNvPr>
          <p:cNvSpPr txBox="1">
            <a:spLocks/>
          </p:cNvSpPr>
          <p:nvPr/>
        </p:nvSpPr>
        <p:spPr>
          <a:xfrm>
            <a:off x="6410226" y="2879117"/>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endParaRPr lang="en-GB" sz="2600" b="1">
              <a:solidFill>
                <a:prstClr val="black"/>
              </a:solidFill>
              <a:highlight>
                <a:srgbClr val="FFFF00"/>
              </a:highlight>
              <a:latin typeface="Calibri Light" panose="020F0302020204030204"/>
              <a:cs typeface="Times New Roman"/>
            </a:endParaRPr>
          </a:p>
        </p:txBody>
      </p:sp>
      <p:sp>
        <p:nvSpPr>
          <p:cNvPr id="15" name="Content Placeholder 28">
            <a:extLst>
              <a:ext uri="{FF2B5EF4-FFF2-40B4-BE49-F238E27FC236}">
                <a16:creationId xmlns:a16="http://schemas.microsoft.com/office/drawing/2014/main" id="{5D71A7F4-D550-92F5-0BDE-058712D1E8E3}"/>
              </a:ext>
            </a:extLst>
          </p:cNvPr>
          <p:cNvSpPr txBox="1">
            <a:spLocks/>
          </p:cNvSpPr>
          <p:nvPr/>
        </p:nvSpPr>
        <p:spPr>
          <a:xfrm>
            <a:off x="6301816" y="1155583"/>
            <a:ext cx="2026764"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RENT CAFE</a:t>
            </a:r>
            <a:endParaRPr lang="en-GB" sz="2600" b="1" u="sng">
              <a:solidFill>
                <a:prstClr val="black"/>
              </a:solidFill>
              <a:latin typeface="Calibri Light" panose="020F0302020204030204"/>
              <a:cs typeface="Times New Roman"/>
            </a:endParaRPr>
          </a:p>
        </p:txBody>
      </p:sp>
      <p:pic>
        <p:nvPicPr>
          <p:cNvPr id="5" name="Picture 4">
            <a:extLst>
              <a:ext uri="{FF2B5EF4-FFF2-40B4-BE49-F238E27FC236}">
                <a16:creationId xmlns:a16="http://schemas.microsoft.com/office/drawing/2014/main" id="{DE76C39C-492A-D53D-E807-5D364777E6C8}"/>
              </a:ext>
            </a:extLst>
          </p:cNvPr>
          <p:cNvPicPr>
            <a:picLocks noChangeAspect="1"/>
          </p:cNvPicPr>
          <p:nvPr/>
        </p:nvPicPr>
        <p:blipFill>
          <a:blip r:embed="rId7"/>
          <a:stretch>
            <a:fillRect/>
          </a:stretch>
        </p:blipFill>
        <p:spPr>
          <a:xfrm>
            <a:off x="6759803" y="1515399"/>
            <a:ext cx="1267672" cy="1267672"/>
          </a:xfrm>
          <a:prstGeom prst="rect">
            <a:avLst/>
          </a:prstGeom>
        </p:spPr>
      </p:pic>
      <p:sp>
        <p:nvSpPr>
          <p:cNvPr id="12" name="Content Placeholder 28">
            <a:extLst>
              <a:ext uri="{FF2B5EF4-FFF2-40B4-BE49-F238E27FC236}">
                <a16:creationId xmlns:a16="http://schemas.microsoft.com/office/drawing/2014/main" id="{05CBE6AA-3EAA-6C49-3728-5F384418D85E}"/>
              </a:ext>
            </a:extLst>
          </p:cNvPr>
          <p:cNvSpPr txBox="1">
            <a:spLocks/>
          </p:cNvSpPr>
          <p:nvPr/>
        </p:nvSpPr>
        <p:spPr>
          <a:xfrm>
            <a:off x="6581677" y="2829199"/>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defRPr/>
            </a:pPr>
            <a:endParaRPr lang="en-GB" sz="2600" b="1">
              <a:solidFill>
                <a:prstClr val="black"/>
              </a:solidFill>
              <a:highlight>
                <a:srgbClr val="FFFF00"/>
              </a:highlight>
              <a:latin typeface="Calibri Light" panose="020F0302020204030204"/>
              <a:cs typeface="Times New Roman"/>
            </a:endParaRPr>
          </a:p>
        </p:txBody>
      </p:sp>
    </p:spTree>
    <p:extLst>
      <p:ext uri="{BB962C8B-B14F-4D97-AF65-F5344CB8AC3E}">
        <p14:creationId xmlns:p14="http://schemas.microsoft.com/office/powerpoint/2010/main" val="273678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82CB-110B-C4B2-03FC-AE2EB12CCD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3C3C65-EB93-2594-A435-F9DC1DA52C27}"/>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13</a:t>
            </a:fld>
            <a:endParaRPr lang="en-US"/>
          </a:p>
        </p:txBody>
      </p:sp>
      <p:sp>
        <p:nvSpPr>
          <p:cNvPr id="21" name="TextBox 20">
            <a:extLst>
              <a:ext uri="{FF2B5EF4-FFF2-40B4-BE49-F238E27FC236}">
                <a16:creationId xmlns:a16="http://schemas.microsoft.com/office/drawing/2014/main" id="{8F104AD7-8D9C-F5A4-CEB9-BB8BD29A191E}"/>
              </a:ext>
            </a:extLst>
          </p:cNvPr>
          <p:cNvSpPr txBox="1"/>
          <p:nvPr/>
        </p:nvSpPr>
        <p:spPr>
          <a:xfrm>
            <a:off x="372408" y="251986"/>
            <a:ext cx="8554776"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How to Pay Rent (beginning January 2025)</a:t>
            </a:r>
            <a:endParaRPr lang="en-US" sz="340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70F57036-CE46-15D6-5823-35D0C4445612}"/>
              </a:ext>
            </a:extLst>
          </p:cNvPr>
          <p:cNvSpPr>
            <a:spLocks noGrp="1"/>
          </p:cNvSpPr>
          <p:nvPr>
            <p:ph idx="1"/>
          </p:nvPr>
        </p:nvSpPr>
        <p:spPr>
          <a:xfrm>
            <a:off x="372408" y="4445667"/>
            <a:ext cx="8771592" cy="1739980"/>
          </a:xfrm>
        </p:spPr>
        <p:txBody>
          <a:bodyPr vert="horz" lIns="91440" tIns="45720" rIns="91440" bIns="45720" rtlCol="0" anchor="t">
            <a:noAutofit/>
          </a:bodyPr>
          <a:lstStyle/>
          <a:p>
            <a:pPr marL="461963" lvl="2" indent="-285750">
              <a:lnSpc>
                <a:spcPct val="120000"/>
              </a:lnSpc>
              <a:spcBef>
                <a:spcPts val="0"/>
              </a:spcBef>
              <a:spcAft>
                <a:spcPts val="600"/>
              </a:spcAft>
              <a:buFont typeface="Wingdings" panose="05000000000000000000" pitchFamily="2" charset="2"/>
              <a:buChar char="§"/>
              <a:defRPr/>
            </a:pPr>
            <a:r>
              <a:rPr lang="en-GB" dirty="0">
                <a:solidFill>
                  <a:prstClr val="black"/>
                </a:solidFill>
                <a:latin typeface="Calibri Light" panose="020F0302020204030204"/>
                <a:cs typeface="Times New Roman"/>
              </a:rPr>
              <a:t>Check or Money orders should be made payable to </a:t>
            </a:r>
            <a:r>
              <a:rPr lang="en-GB" b="1" u="sng" dirty="0">
                <a:solidFill>
                  <a:prstClr val="black"/>
                </a:solidFill>
                <a:latin typeface="Calibri Light" panose="020F0302020204030204"/>
                <a:cs typeface="Times New Roman"/>
              </a:rPr>
              <a:t>LP Preservation HTC LLC.</a:t>
            </a:r>
          </a:p>
          <a:p>
            <a:pPr marL="461963" lvl="2" indent="-285750">
              <a:lnSpc>
                <a:spcPct val="120000"/>
              </a:lnSpc>
              <a:spcBef>
                <a:spcPts val="0"/>
              </a:spcBef>
              <a:spcAft>
                <a:spcPts val="600"/>
              </a:spcAft>
              <a:buFont typeface="Wingdings" panose="05000000000000000000" pitchFamily="2" charset="2"/>
              <a:buChar char="§"/>
              <a:defRPr/>
            </a:pPr>
            <a:r>
              <a:rPr lang="en-GB" dirty="0">
                <a:solidFill>
                  <a:prstClr val="black"/>
                </a:solidFill>
                <a:latin typeface="Calibri Light" panose="020F0302020204030204"/>
                <a:cs typeface="Times New Roman"/>
              </a:rPr>
              <a:t>Rent is due the 1</a:t>
            </a:r>
            <a:r>
              <a:rPr lang="en-GB" baseline="30000" dirty="0">
                <a:solidFill>
                  <a:prstClr val="black"/>
                </a:solidFill>
                <a:latin typeface="Calibri Light" panose="020F0302020204030204"/>
                <a:cs typeface="Times New Roman"/>
              </a:rPr>
              <a:t>st</a:t>
            </a:r>
            <a:r>
              <a:rPr lang="en-GB" dirty="0">
                <a:solidFill>
                  <a:prstClr val="black"/>
                </a:solidFill>
                <a:latin typeface="Calibri Light" panose="020F0302020204030204"/>
                <a:cs typeface="Times New Roman"/>
              </a:rPr>
              <a:t> of each month. </a:t>
            </a:r>
          </a:p>
          <a:p>
            <a:pPr marL="461963" lvl="2" indent="-285750">
              <a:lnSpc>
                <a:spcPct val="120000"/>
              </a:lnSpc>
              <a:spcBef>
                <a:spcPts val="0"/>
              </a:spcBef>
              <a:spcAft>
                <a:spcPts val="600"/>
              </a:spcAft>
              <a:buFont typeface="Wingdings" panose="05000000000000000000" pitchFamily="2" charset="2"/>
              <a:buChar char="§"/>
              <a:defRPr/>
            </a:pPr>
            <a:r>
              <a:rPr lang="en-GB" dirty="0">
                <a:solidFill>
                  <a:prstClr val="black"/>
                </a:solidFill>
                <a:latin typeface="Calibri Light" panose="020F0302020204030204"/>
                <a:cs typeface="Times New Roman"/>
              </a:rPr>
              <a:t>Rental payments will not be accepted at the property management office.</a:t>
            </a:r>
          </a:p>
          <a:p>
            <a:pPr marL="461963" lvl="2" indent="-285750">
              <a:lnSpc>
                <a:spcPct val="120000"/>
              </a:lnSpc>
              <a:spcBef>
                <a:spcPts val="0"/>
              </a:spcBef>
              <a:spcAft>
                <a:spcPts val="600"/>
              </a:spcAft>
              <a:buFont typeface="Wingdings" panose="05000000000000000000" pitchFamily="2" charset="2"/>
              <a:buChar char="§"/>
              <a:defRPr/>
            </a:pPr>
            <a:endParaRPr lang="en-GB" b="1" dirty="0">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dirty="0">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dirty="0">
              <a:solidFill>
                <a:prstClr val="black"/>
              </a:solidFill>
              <a:latin typeface="Calibri Light" panose="020F0302020204030204"/>
              <a:cs typeface="Times New Roman"/>
            </a:endParaRPr>
          </a:p>
          <a:p>
            <a:pPr marL="176213" lvl="2" indent="0">
              <a:lnSpc>
                <a:spcPct val="120000"/>
              </a:lnSpc>
              <a:spcBef>
                <a:spcPts val="0"/>
              </a:spcBef>
              <a:spcAft>
                <a:spcPts val="600"/>
              </a:spcAft>
              <a:buNone/>
              <a:defRPr/>
            </a:pPr>
            <a:endParaRPr lang="en-GB" b="1" dirty="0">
              <a:solidFill>
                <a:prstClr val="black"/>
              </a:solidFill>
              <a:latin typeface="Calibri Light" panose="020F0302020204030204"/>
              <a:cs typeface="Times New Roman"/>
            </a:endParaRPr>
          </a:p>
        </p:txBody>
      </p:sp>
      <p:sp>
        <p:nvSpPr>
          <p:cNvPr id="4" name="Footer Placeholder 3">
            <a:extLst>
              <a:ext uri="{FF2B5EF4-FFF2-40B4-BE49-F238E27FC236}">
                <a16:creationId xmlns:a16="http://schemas.microsoft.com/office/drawing/2014/main" id="{F35C6491-5F47-B8D6-B8F0-BEC5CF4D6DC2}"/>
              </a:ext>
            </a:extLst>
          </p:cNvPr>
          <p:cNvSpPr>
            <a:spLocks noGrp="1"/>
          </p:cNvSpPr>
          <p:nvPr>
            <p:ph type="ftr" sz="quarter" idx="11"/>
          </p:nvPr>
        </p:nvSpPr>
        <p:spPr/>
        <p:txBody>
          <a:bodyPr/>
          <a:lstStyle/>
          <a:p>
            <a:r>
              <a:rPr lang="en-GB"/>
              <a:t>www.lindenplazabk.com</a:t>
            </a:r>
            <a:endParaRPr lang="en-US"/>
          </a:p>
        </p:txBody>
      </p:sp>
      <p:sp>
        <p:nvSpPr>
          <p:cNvPr id="7" name="Content Placeholder 28">
            <a:extLst>
              <a:ext uri="{FF2B5EF4-FFF2-40B4-BE49-F238E27FC236}">
                <a16:creationId xmlns:a16="http://schemas.microsoft.com/office/drawing/2014/main" id="{2CEBF80D-3754-BEF8-D3F3-9E074C0BFCB9}"/>
              </a:ext>
            </a:extLst>
          </p:cNvPr>
          <p:cNvSpPr txBox="1">
            <a:spLocks/>
          </p:cNvSpPr>
          <p:nvPr/>
        </p:nvSpPr>
        <p:spPr>
          <a:xfrm>
            <a:off x="1397567" y="3022859"/>
            <a:ext cx="3136900" cy="9790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defRPr/>
            </a:pPr>
            <a:r>
              <a:rPr lang="en-US" dirty="0">
                <a:solidFill>
                  <a:prstClr val="black"/>
                </a:solidFill>
                <a:latin typeface="Calibri Light" panose="020F0302020204030204"/>
                <a:cs typeface="Times New Roman"/>
              </a:rPr>
              <a:t>LP Preservation HTC LLC</a:t>
            </a:r>
          </a:p>
          <a:p>
            <a:pPr marL="0" lvl="2" indent="0">
              <a:buNone/>
              <a:defRPr/>
            </a:pPr>
            <a:r>
              <a:rPr lang="en-US" dirty="0">
                <a:solidFill>
                  <a:prstClr val="black"/>
                </a:solidFill>
                <a:latin typeface="Calibri Light" panose="020F0302020204030204"/>
                <a:cs typeface="Times New Roman"/>
              </a:rPr>
              <a:t>P.O. Box 25044</a:t>
            </a:r>
          </a:p>
          <a:p>
            <a:pPr marL="0" lvl="2" indent="0">
              <a:buNone/>
              <a:defRPr/>
            </a:pPr>
            <a:r>
              <a:rPr lang="en-US" dirty="0">
                <a:solidFill>
                  <a:prstClr val="black"/>
                </a:solidFill>
                <a:latin typeface="Calibri Light" panose="020F0302020204030204"/>
                <a:cs typeface="Times New Roman"/>
              </a:rPr>
              <a:t>New York, NY 10087-5044</a:t>
            </a:r>
          </a:p>
        </p:txBody>
      </p:sp>
      <p:sp>
        <p:nvSpPr>
          <p:cNvPr id="8" name="Content Placeholder 28">
            <a:extLst>
              <a:ext uri="{FF2B5EF4-FFF2-40B4-BE49-F238E27FC236}">
                <a16:creationId xmlns:a16="http://schemas.microsoft.com/office/drawing/2014/main" id="{D9C27756-C9B5-A891-2B44-724A4E2A7317}"/>
              </a:ext>
            </a:extLst>
          </p:cNvPr>
          <p:cNvSpPr txBox="1">
            <a:spLocks/>
          </p:cNvSpPr>
          <p:nvPr/>
        </p:nvSpPr>
        <p:spPr>
          <a:xfrm>
            <a:off x="1514376" y="1103144"/>
            <a:ext cx="1809946" cy="61555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Mail a Check or Money Order</a:t>
            </a:r>
            <a:endParaRPr lang="en-GB" sz="2600" b="1" u="sng">
              <a:solidFill>
                <a:prstClr val="black"/>
              </a:solidFill>
              <a:latin typeface="Calibri Light" panose="020F0302020204030204"/>
              <a:cs typeface="Times New Roman"/>
            </a:endParaRPr>
          </a:p>
        </p:txBody>
      </p:sp>
      <p:sp>
        <p:nvSpPr>
          <p:cNvPr id="10" name="Content Placeholder 28">
            <a:extLst>
              <a:ext uri="{FF2B5EF4-FFF2-40B4-BE49-F238E27FC236}">
                <a16:creationId xmlns:a16="http://schemas.microsoft.com/office/drawing/2014/main" id="{BD632B09-9F9C-A8B8-6559-7EA43B141183}"/>
              </a:ext>
            </a:extLst>
          </p:cNvPr>
          <p:cNvSpPr txBox="1">
            <a:spLocks/>
          </p:cNvSpPr>
          <p:nvPr/>
        </p:nvSpPr>
        <p:spPr>
          <a:xfrm>
            <a:off x="5315563" y="3022859"/>
            <a:ext cx="2374332" cy="9017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a:solidFill>
                  <a:prstClr val="black"/>
                </a:solidFill>
                <a:latin typeface="Calibri Light" panose="020F0302020204030204"/>
                <a:cs typeface="Times New Roman"/>
              </a:rPr>
              <a:t>Detailed instructions to be provided in January Rent Bills</a:t>
            </a:r>
          </a:p>
        </p:txBody>
      </p:sp>
      <p:sp>
        <p:nvSpPr>
          <p:cNvPr id="11" name="Content Placeholder 28">
            <a:extLst>
              <a:ext uri="{FF2B5EF4-FFF2-40B4-BE49-F238E27FC236}">
                <a16:creationId xmlns:a16="http://schemas.microsoft.com/office/drawing/2014/main" id="{5E8AE8EE-D049-44CD-46C2-90CE6666EB51}"/>
              </a:ext>
            </a:extLst>
          </p:cNvPr>
          <p:cNvSpPr txBox="1">
            <a:spLocks/>
          </p:cNvSpPr>
          <p:nvPr/>
        </p:nvSpPr>
        <p:spPr>
          <a:xfrm>
            <a:off x="5597756" y="1183864"/>
            <a:ext cx="1809946" cy="61555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Online via </a:t>
            </a:r>
            <a:r>
              <a:rPr lang="en-GB" sz="2200" b="1" u="sng" err="1">
                <a:solidFill>
                  <a:prstClr val="black"/>
                </a:solidFill>
                <a:latin typeface="Calibri Light" panose="020F0302020204030204"/>
                <a:cs typeface="Times New Roman"/>
              </a:rPr>
              <a:t>RentCafe</a:t>
            </a:r>
            <a:r>
              <a:rPr lang="en-GB" sz="2200" b="1" u="sng">
                <a:solidFill>
                  <a:prstClr val="black"/>
                </a:solidFill>
                <a:latin typeface="Calibri Light" panose="020F0302020204030204"/>
                <a:cs typeface="Times New Roman"/>
              </a:rPr>
              <a:t> App</a:t>
            </a:r>
            <a:endParaRPr lang="en-GB" sz="2600" b="1" u="sng">
              <a:solidFill>
                <a:prstClr val="black"/>
              </a:solidFill>
              <a:latin typeface="Calibri Light" panose="020F0302020204030204"/>
              <a:cs typeface="Times New Roman"/>
            </a:endParaRPr>
          </a:p>
        </p:txBody>
      </p:sp>
      <p:pic>
        <p:nvPicPr>
          <p:cNvPr id="17" name="Graphic 16" descr="Internet with solid fill">
            <a:extLst>
              <a:ext uri="{FF2B5EF4-FFF2-40B4-BE49-F238E27FC236}">
                <a16:creationId xmlns:a16="http://schemas.microsoft.com/office/drawing/2014/main" id="{B74320F5-89D2-8580-F1C2-241C521BA9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8447" y="1706700"/>
            <a:ext cx="1328564" cy="1328564"/>
          </a:xfrm>
          <a:prstGeom prst="rect">
            <a:avLst/>
          </a:prstGeom>
        </p:spPr>
      </p:pic>
      <p:pic>
        <p:nvPicPr>
          <p:cNvPr id="19" name="Graphic 18" descr="Mailbox with solid fill">
            <a:extLst>
              <a:ext uri="{FF2B5EF4-FFF2-40B4-BE49-F238E27FC236}">
                <a16:creationId xmlns:a16="http://schemas.microsoft.com/office/drawing/2014/main" id="{2ABA0345-D289-D52D-C98A-3C6DC80929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6666" y="1706700"/>
            <a:ext cx="1149351" cy="1149351"/>
          </a:xfrm>
          <a:prstGeom prst="rect">
            <a:avLst/>
          </a:prstGeom>
        </p:spPr>
      </p:pic>
    </p:spTree>
    <p:extLst>
      <p:ext uri="{BB962C8B-B14F-4D97-AF65-F5344CB8AC3E}">
        <p14:creationId xmlns:p14="http://schemas.microsoft.com/office/powerpoint/2010/main" val="115198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37FE-C599-C407-1DD7-A03EBD28E0C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D129F1-0558-52AD-A9BD-BAF6DCB46EFC}"/>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14</a:t>
            </a:fld>
            <a:endParaRPr lang="en-US"/>
          </a:p>
        </p:txBody>
      </p:sp>
      <p:sp>
        <p:nvSpPr>
          <p:cNvPr id="21" name="TextBox 20">
            <a:extLst>
              <a:ext uri="{FF2B5EF4-FFF2-40B4-BE49-F238E27FC236}">
                <a16:creationId xmlns:a16="http://schemas.microsoft.com/office/drawing/2014/main" id="{6DEB3DC7-E522-BEB4-8799-ADFF80A8975D}"/>
              </a:ext>
            </a:extLst>
          </p:cNvPr>
          <p:cNvSpPr txBox="1"/>
          <p:nvPr/>
        </p:nvSpPr>
        <p:spPr>
          <a:xfrm>
            <a:off x="372408" y="251986"/>
            <a:ext cx="8554776"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How to Pay Rent (beginning January 2025)</a:t>
            </a:r>
            <a:endParaRPr lang="en-US" sz="340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845D92E1-49D1-CF0A-68C3-D430892D9B6C}"/>
              </a:ext>
            </a:extLst>
          </p:cNvPr>
          <p:cNvSpPr>
            <a:spLocks noGrp="1"/>
          </p:cNvSpPr>
          <p:nvPr>
            <p:ph idx="1"/>
          </p:nvPr>
        </p:nvSpPr>
        <p:spPr>
          <a:xfrm>
            <a:off x="4346370" y="1200670"/>
            <a:ext cx="4797630" cy="4165477"/>
          </a:xfrm>
        </p:spPr>
        <p:txBody>
          <a:bodyPr vert="horz" lIns="91440" tIns="45720" rIns="91440" bIns="45720" rtlCol="0" anchor="t">
            <a:noAutofit/>
          </a:bodyPr>
          <a:lstStyle/>
          <a:p>
            <a:pPr marL="176213" lvl="2" indent="0" algn="ctr">
              <a:lnSpc>
                <a:spcPct val="120000"/>
              </a:lnSpc>
              <a:spcBef>
                <a:spcPts val="0"/>
              </a:spcBef>
              <a:spcAft>
                <a:spcPts val="600"/>
              </a:spcAft>
              <a:buNone/>
              <a:defRPr/>
            </a:pPr>
            <a:r>
              <a:rPr lang="en-GB" b="1" u="sng">
                <a:solidFill>
                  <a:prstClr val="black"/>
                </a:solidFill>
                <a:latin typeface="Calibri Light" panose="020F0302020204030204"/>
                <a:cs typeface="Times New Roman"/>
              </a:rPr>
              <a:t>**10 x 10 Incentive Program**</a:t>
            </a:r>
          </a:p>
          <a:p>
            <a:pPr marL="176213" lvl="2" indent="0">
              <a:lnSpc>
                <a:spcPct val="120000"/>
              </a:lnSpc>
              <a:spcBef>
                <a:spcPts val="0"/>
              </a:spcBef>
              <a:spcAft>
                <a:spcPts val="600"/>
              </a:spcAft>
              <a:buNone/>
              <a:defRPr/>
            </a:pPr>
            <a:r>
              <a:rPr lang="en-GB">
                <a:solidFill>
                  <a:prstClr val="black"/>
                </a:solidFill>
                <a:latin typeface="Calibri Light" panose="020F0302020204030204"/>
                <a:cs typeface="Times New Roman"/>
              </a:rPr>
              <a:t>Any resident that signs up for </a:t>
            </a:r>
            <a:r>
              <a:rPr lang="en-GB" err="1">
                <a:solidFill>
                  <a:prstClr val="black"/>
                </a:solidFill>
                <a:latin typeface="Calibri Light" panose="020F0302020204030204"/>
                <a:cs typeface="Times New Roman"/>
              </a:rPr>
              <a:t>RentCafe</a:t>
            </a:r>
            <a:r>
              <a:rPr lang="en-GB">
                <a:solidFill>
                  <a:prstClr val="black"/>
                </a:solidFill>
                <a:latin typeface="Calibri Light" panose="020F0302020204030204"/>
                <a:cs typeface="Times New Roman"/>
              </a:rPr>
              <a:t> and pays their rent in full via </a:t>
            </a:r>
            <a:r>
              <a:rPr lang="en-GB" err="1">
                <a:solidFill>
                  <a:prstClr val="black"/>
                </a:solidFill>
                <a:latin typeface="Calibri Light" panose="020F0302020204030204"/>
                <a:cs typeface="Times New Roman"/>
              </a:rPr>
              <a:t>RentCafe</a:t>
            </a:r>
            <a:r>
              <a:rPr lang="en-GB">
                <a:solidFill>
                  <a:prstClr val="black"/>
                </a:solidFill>
                <a:latin typeface="Calibri Light" panose="020F0302020204030204"/>
                <a:cs typeface="Times New Roman"/>
              </a:rPr>
              <a:t> by the 10</a:t>
            </a:r>
            <a:r>
              <a:rPr lang="en-GB" baseline="30000">
                <a:solidFill>
                  <a:prstClr val="black"/>
                </a:solidFill>
                <a:latin typeface="Calibri Light" panose="020F0302020204030204"/>
                <a:cs typeface="Times New Roman"/>
              </a:rPr>
              <a:t>th</a:t>
            </a:r>
            <a:r>
              <a:rPr lang="en-GB">
                <a:solidFill>
                  <a:prstClr val="black"/>
                </a:solidFill>
                <a:latin typeface="Calibri Light" panose="020F0302020204030204"/>
                <a:cs typeface="Times New Roman"/>
              </a:rPr>
              <a:t> day of the month, </a:t>
            </a:r>
            <a:r>
              <a:rPr lang="en-GB" b="1">
                <a:solidFill>
                  <a:prstClr val="black"/>
                </a:solidFill>
                <a:latin typeface="Calibri Light" panose="020F0302020204030204"/>
                <a:cs typeface="Times New Roman"/>
              </a:rPr>
              <a:t>will receive a $10 rent credit toward next month rent</a:t>
            </a:r>
            <a:r>
              <a:rPr lang="en-GB">
                <a:solidFill>
                  <a:prstClr val="black"/>
                </a:solidFill>
                <a:latin typeface="Calibri Light" panose="020F0302020204030204"/>
                <a:cs typeface="Times New Roman"/>
              </a:rPr>
              <a:t>.</a:t>
            </a:r>
          </a:p>
          <a:p>
            <a:pPr marL="176213" lvl="2" indent="0">
              <a:lnSpc>
                <a:spcPct val="120000"/>
              </a:lnSpc>
              <a:spcBef>
                <a:spcPts val="0"/>
              </a:spcBef>
              <a:spcAft>
                <a:spcPts val="600"/>
              </a:spcAft>
              <a:buNone/>
              <a:defRPr/>
            </a:pPr>
            <a:endParaRPr lang="en-GB">
              <a:solidFill>
                <a:prstClr val="black"/>
              </a:solidFill>
              <a:latin typeface="Calibri Light" panose="020F0302020204030204"/>
              <a:cs typeface="Times New Roman"/>
            </a:endParaRPr>
          </a:p>
          <a:p>
            <a:pPr marL="176213" lvl="2" indent="0">
              <a:lnSpc>
                <a:spcPct val="120000"/>
              </a:lnSpc>
              <a:spcBef>
                <a:spcPts val="0"/>
              </a:spcBef>
              <a:spcAft>
                <a:spcPts val="600"/>
              </a:spcAft>
              <a:buNone/>
              <a:defRPr/>
            </a:pPr>
            <a:r>
              <a:rPr lang="en-GB">
                <a:solidFill>
                  <a:prstClr val="black"/>
                </a:solidFill>
                <a:latin typeface="Calibri Light" panose="020F0302020204030204"/>
                <a:cs typeface="Times New Roman"/>
              </a:rPr>
              <a:t>Ex) Your rent is $700 per month.  You pay your $700 rent on January 4th.  You will receive a $10 rent credit on your February rent bill. </a:t>
            </a:r>
          </a:p>
          <a:p>
            <a:pPr marL="461963" lvl="2" indent="-285750">
              <a:lnSpc>
                <a:spcPct val="120000"/>
              </a:lnSpc>
              <a:spcBef>
                <a:spcPts val="0"/>
              </a:spcBef>
              <a:spcAft>
                <a:spcPts val="600"/>
              </a:spcAft>
              <a:buFont typeface="Wingdings" panose="05000000000000000000" pitchFamily="2" charset="2"/>
              <a:buChar char="§"/>
              <a:defRPr/>
            </a:pPr>
            <a:endParaRPr lang="en-GB" b="1">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a:solidFill>
                <a:prstClr val="black"/>
              </a:solidFill>
              <a:latin typeface="Calibri Light" panose="020F0302020204030204"/>
              <a:cs typeface="Times New Roman"/>
            </a:endParaRPr>
          </a:p>
          <a:p>
            <a:pPr marL="176213" lvl="2" indent="0">
              <a:lnSpc>
                <a:spcPct val="120000"/>
              </a:lnSpc>
              <a:spcBef>
                <a:spcPts val="0"/>
              </a:spcBef>
              <a:spcAft>
                <a:spcPts val="600"/>
              </a:spcAft>
              <a:buNone/>
              <a:defRPr/>
            </a:pPr>
            <a:endParaRPr lang="en-GB" b="1">
              <a:solidFill>
                <a:prstClr val="black"/>
              </a:solidFill>
              <a:latin typeface="Calibri Light" panose="020F0302020204030204"/>
              <a:cs typeface="Times New Roman"/>
            </a:endParaRPr>
          </a:p>
        </p:txBody>
      </p:sp>
      <p:sp>
        <p:nvSpPr>
          <p:cNvPr id="4" name="Footer Placeholder 3">
            <a:extLst>
              <a:ext uri="{FF2B5EF4-FFF2-40B4-BE49-F238E27FC236}">
                <a16:creationId xmlns:a16="http://schemas.microsoft.com/office/drawing/2014/main" id="{C6113515-E3D6-E098-A457-E61329C57E76}"/>
              </a:ext>
            </a:extLst>
          </p:cNvPr>
          <p:cNvSpPr>
            <a:spLocks noGrp="1"/>
          </p:cNvSpPr>
          <p:nvPr>
            <p:ph type="ftr" sz="quarter" idx="11"/>
          </p:nvPr>
        </p:nvSpPr>
        <p:spPr/>
        <p:txBody>
          <a:bodyPr/>
          <a:lstStyle/>
          <a:p>
            <a:r>
              <a:rPr lang="en-GB"/>
              <a:t>www.lindenplazabk.com</a:t>
            </a:r>
            <a:endParaRPr lang="en-US"/>
          </a:p>
        </p:txBody>
      </p:sp>
      <p:sp>
        <p:nvSpPr>
          <p:cNvPr id="11" name="Content Placeholder 28">
            <a:extLst>
              <a:ext uri="{FF2B5EF4-FFF2-40B4-BE49-F238E27FC236}">
                <a16:creationId xmlns:a16="http://schemas.microsoft.com/office/drawing/2014/main" id="{D0335212-59AD-F92B-DAC1-2D5CAAEF7008}"/>
              </a:ext>
            </a:extLst>
          </p:cNvPr>
          <p:cNvSpPr txBox="1">
            <a:spLocks/>
          </p:cNvSpPr>
          <p:nvPr/>
        </p:nvSpPr>
        <p:spPr>
          <a:xfrm>
            <a:off x="411278" y="1200670"/>
            <a:ext cx="3673244"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Online via </a:t>
            </a:r>
            <a:r>
              <a:rPr lang="en-GB" sz="2200" b="1" u="sng" err="1">
                <a:solidFill>
                  <a:prstClr val="black"/>
                </a:solidFill>
                <a:latin typeface="Calibri Light" panose="020F0302020204030204"/>
                <a:cs typeface="Times New Roman"/>
              </a:rPr>
              <a:t>RentCafe</a:t>
            </a:r>
            <a:r>
              <a:rPr lang="en-GB" sz="2200" b="1" u="sng">
                <a:solidFill>
                  <a:prstClr val="black"/>
                </a:solidFill>
                <a:latin typeface="Calibri Light" panose="020F0302020204030204"/>
                <a:cs typeface="Times New Roman"/>
              </a:rPr>
              <a:t> App</a:t>
            </a:r>
            <a:endParaRPr lang="en-GB" sz="2600" b="1" u="sng">
              <a:solidFill>
                <a:prstClr val="black"/>
              </a:solidFill>
              <a:latin typeface="Calibri Light" panose="020F0302020204030204"/>
              <a:cs typeface="Times New Roman"/>
            </a:endParaRPr>
          </a:p>
        </p:txBody>
      </p:sp>
      <p:pic>
        <p:nvPicPr>
          <p:cNvPr id="5" name="Picture 4">
            <a:extLst>
              <a:ext uri="{FF2B5EF4-FFF2-40B4-BE49-F238E27FC236}">
                <a16:creationId xmlns:a16="http://schemas.microsoft.com/office/drawing/2014/main" id="{AF95EB3B-E3F6-96BB-0AE7-229BDCAAB763}"/>
              </a:ext>
            </a:extLst>
          </p:cNvPr>
          <p:cNvPicPr>
            <a:picLocks noChangeAspect="1"/>
          </p:cNvPicPr>
          <p:nvPr/>
        </p:nvPicPr>
        <p:blipFill>
          <a:blip r:embed="rId3"/>
          <a:stretch>
            <a:fillRect/>
          </a:stretch>
        </p:blipFill>
        <p:spPr>
          <a:xfrm>
            <a:off x="904875" y="1716803"/>
            <a:ext cx="2686050" cy="2686050"/>
          </a:xfrm>
          <a:prstGeom prst="rect">
            <a:avLst/>
          </a:prstGeom>
        </p:spPr>
      </p:pic>
      <p:sp>
        <p:nvSpPr>
          <p:cNvPr id="6" name="Content Placeholder 28">
            <a:extLst>
              <a:ext uri="{FF2B5EF4-FFF2-40B4-BE49-F238E27FC236}">
                <a16:creationId xmlns:a16="http://schemas.microsoft.com/office/drawing/2014/main" id="{DD1B4AD4-648E-FBF3-1322-6CFDCFE60CE8}"/>
              </a:ext>
            </a:extLst>
          </p:cNvPr>
          <p:cNvSpPr txBox="1">
            <a:spLocks/>
          </p:cNvSpPr>
          <p:nvPr/>
        </p:nvSpPr>
        <p:spPr>
          <a:xfrm>
            <a:off x="372408" y="5329891"/>
            <a:ext cx="8554776" cy="2306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lvl="2" indent="0">
              <a:lnSpc>
                <a:spcPct val="120000"/>
              </a:lnSpc>
              <a:spcBef>
                <a:spcPts val="0"/>
              </a:spcBef>
              <a:spcAft>
                <a:spcPts val="600"/>
              </a:spcAft>
              <a:buFont typeface="Arial" panose="020B0604020202020204" pitchFamily="34" charset="0"/>
              <a:buNone/>
              <a:defRPr/>
            </a:pPr>
            <a:r>
              <a:rPr lang="en-GB">
                <a:solidFill>
                  <a:prstClr val="black"/>
                </a:solidFill>
                <a:latin typeface="Calibri Light" panose="020F0302020204030204"/>
                <a:cs typeface="Times New Roman"/>
              </a:rPr>
              <a:t>Events will be scheduled by the Linden Plaza management team to assist residents in signing up for Rent Café.</a:t>
            </a:r>
          </a:p>
          <a:p>
            <a:pPr marL="461963" lvl="2" indent="-285750">
              <a:lnSpc>
                <a:spcPct val="120000"/>
              </a:lnSpc>
              <a:spcBef>
                <a:spcPts val="0"/>
              </a:spcBef>
              <a:spcAft>
                <a:spcPts val="600"/>
              </a:spcAft>
              <a:buFont typeface="Wingdings" panose="05000000000000000000" pitchFamily="2" charset="2"/>
              <a:buChar char="§"/>
              <a:defRPr/>
            </a:pPr>
            <a:endParaRPr lang="en-GB" b="1">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a:solidFill>
                <a:prstClr val="black"/>
              </a:solidFill>
              <a:latin typeface="Calibri Light" panose="020F0302020204030204"/>
              <a:cs typeface="Times New Roman"/>
            </a:endParaRPr>
          </a:p>
          <a:p>
            <a:pPr marL="176213" lvl="2" indent="0">
              <a:lnSpc>
                <a:spcPct val="120000"/>
              </a:lnSpc>
              <a:spcBef>
                <a:spcPts val="0"/>
              </a:spcBef>
              <a:spcAft>
                <a:spcPts val="600"/>
              </a:spcAft>
              <a:buFont typeface="Arial" panose="020B0604020202020204" pitchFamily="34" charset="0"/>
              <a:buNone/>
              <a:defRPr/>
            </a:pPr>
            <a:endParaRPr lang="en-GB" b="1">
              <a:solidFill>
                <a:prstClr val="black"/>
              </a:solidFill>
              <a:latin typeface="Calibri Light" panose="020F0302020204030204"/>
              <a:cs typeface="Times New Roman"/>
            </a:endParaRPr>
          </a:p>
        </p:txBody>
      </p:sp>
    </p:spTree>
    <p:extLst>
      <p:ext uri="{BB962C8B-B14F-4D97-AF65-F5344CB8AC3E}">
        <p14:creationId xmlns:p14="http://schemas.microsoft.com/office/powerpoint/2010/main" val="60490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363E6-5BF4-BB6F-8101-E1666FE191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44C67A-53D0-9C6B-4CCC-E1D540D9120F}"/>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15</a:t>
            </a:fld>
            <a:endParaRPr lang="en-US"/>
          </a:p>
        </p:txBody>
      </p:sp>
      <p:sp>
        <p:nvSpPr>
          <p:cNvPr id="21" name="TextBox 20">
            <a:extLst>
              <a:ext uri="{FF2B5EF4-FFF2-40B4-BE49-F238E27FC236}">
                <a16:creationId xmlns:a16="http://schemas.microsoft.com/office/drawing/2014/main" id="{78BA28B9-3174-3CF8-3EFD-0A3E7D054DB9}"/>
              </a:ext>
            </a:extLst>
          </p:cNvPr>
          <p:cNvSpPr txBox="1"/>
          <p:nvPr/>
        </p:nvSpPr>
        <p:spPr>
          <a:xfrm>
            <a:off x="372408" y="251986"/>
            <a:ext cx="8324119"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R</a:t>
            </a:r>
            <a:r>
              <a:rPr lang="en-US" sz="3400" err="1">
                <a:solidFill>
                  <a:schemeClr val="accent4">
                    <a:lumMod val="75000"/>
                  </a:schemeClr>
                </a:solidFill>
                <a:latin typeface="Franklin Gothic Medium Cond" panose="020B0606030402020204" pitchFamily="34" charset="0"/>
              </a:rPr>
              <a:t>ent</a:t>
            </a:r>
            <a:r>
              <a:rPr lang="en-US" sz="3400">
                <a:solidFill>
                  <a:schemeClr val="accent4">
                    <a:lumMod val="75000"/>
                  </a:schemeClr>
                </a:solidFill>
                <a:latin typeface="Franklin Gothic Medium Cond" panose="020B0606030402020204" pitchFamily="34" charset="0"/>
              </a:rPr>
              <a:t> Policies</a:t>
            </a:r>
          </a:p>
        </p:txBody>
      </p:sp>
      <p:sp>
        <p:nvSpPr>
          <p:cNvPr id="2" name="Content Placeholder 28">
            <a:extLst>
              <a:ext uri="{FF2B5EF4-FFF2-40B4-BE49-F238E27FC236}">
                <a16:creationId xmlns:a16="http://schemas.microsoft.com/office/drawing/2014/main" id="{82D11903-0F71-4BD7-CB3F-E68C2DC1A73A}"/>
              </a:ext>
            </a:extLst>
          </p:cNvPr>
          <p:cNvSpPr>
            <a:spLocks noGrp="1"/>
          </p:cNvSpPr>
          <p:nvPr>
            <p:ph idx="1"/>
          </p:nvPr>
        </p:nvSpPr>
        <p:spPr>
          <a:xfrm>
            <a:off x="372407" y="1186821"/>
            <a:ext cx="8324119" cy="4851122"/>
          </a:xfrm>
        </p:spPr>
        <p:txBody>
          <a:bodyPr vert="horz" lIns="91440" tIns="45720" rIns="91440" bIns="45720" rtlCol="0" anchor="t">
            <a:normAutofit/>
          </a:bodyPr>
          <a:lstStyle/>
          <a:p>
            <a:pPr marL="461645" lvl="1" indent="-285750">
              <a:buFont typeface="Wingdings" panose="05000000000000000000" pitchFamily="2" charset="2"/>
              <a:buChar char="§"/>
              <a:defRPr/>
            </a:pPr>
            <a:r>
              <a:rPr lang="en-GB" sz="2600" b="1">
                <a:solidFill>
                  <a:prstClr val="black"/>
                </a:solidFill>
                <a:latin typeface="Calibri Light" panose="020F0302020204030204"/>
                <a:cs typeface="Times New Roman"/>
              </a:rPr>
              <a:t>The Compliance Team will work with residents on annual lease signings, voucher recertification, and suspended vouchers due to certification issues. </a:t>
            </a:r>
          </a:p>
          <a:p>
            <a:pPr marL="175895" lvl="1" indent="0">
              <a:buNone/>
              <a:defRPr/>
            </a:pPr>
            <a:endParaRPr lang="en-GB" sz="2600" b="1">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2600" b="1">
                <a:solidFill>
                  <a:prstClr val="black"/>
                </a:solidFill>
                <a:latin typeface="Calibri Light" panose="020F0302020204030204"/>
                <a:cs typeface="Times New Roman"/>
              </a:rPr>
              <a:t>Appliance and parking charges will remain the same. </a:t>
            </a:r>
          </a:p>
        </p:txBody>
      </p:sp>
      <p:sp>
        <p:nvSpPr>
          <p:cNvPr id="4" name="Footer Placeholder 3">
            <a:extLst>
              <a:ext uri="{FF2B5EF4-FFF2-40B4-BE49-F238E27FC236}">
                <a16:creationId xmlns:a16="http://schemas.microsoft.com/office/drawing/2014/main" id="{F85509C8-C906-7E4B-6FD5-B969E3D87D16}"/>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58456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42C7-E6E0-478D-0143-AAC4E4F046D2}"/>
            </a:ext>
          </a:extLst>
        </p:cNvPr>
        <p:cNvGrpSpPr/>
        <p:nvPr/>
      </p:nvGrpSpPr>
      <p:grpSpPr>
        <a:xfrm>
          <a:off x="0" y="0"/>
          <a:ext cx="0" cy="0"/>
          <a:chOff x="0" y="0"/>
          <a:chExt cx="0" cy="0"/>
        </a:xfrm>
      </p:grpSpPr>
      <p:sp>
        <p:nvSpPr>
          <p:cNvPr id="2" name="Content Placeholder 28">
            <a:extLst>
              <a:ext uri="{FF2B5EF4-FFF2-40B4-BE49-F238E27FC236}">
                <a16:creationId xmlns:a16="http://schemas.microsoft.com/office/drawing/2014/main" id="{9AD9525E-5743-0D51-867F-F6765128380E}"/>
              </a:ext>
            </a:extLst>
          </p:cNvPr>
          <p:cNvSpPr>
            <a:spLocks noGrp="1"/>
          </p:cNvSpPr>
          <p:nvPr>
            <p:ph idx="1"/>
          </p:nvPr>
        </p:nvSpPr>
        <p:spPr>
          <a:xfrm>
            <a:off x="372409" y="1037035"/>
            <a:ext cx="8324119" cy="5170404"/>
          </a:xfrm>
        </p:spPr>
        <p:txBody>
          <a:bodyPr vert="horz" lIns="91440" tIns="45720" rIns="91440" bIns="45720" rtlCol="0" anchor="t">
            <a:normAutofit lnSpcReduction="10000"/>
          </a:bodyPr>
          <a:lstStyle/>
          <a:p>
            <a:pPr marL="461645" lvl="1" indent="-285750">
              <a:buFont typeface="Wingdings" panose="05000000000000000000" pitchFamily="2" charset="2"/>
              <a:buChar char="§"/>
              <a:defRPr/>
            </a:pPr>
            <a:r>
              <a:rPr lang="en-GB" sz="2600" b="1">
                <a:solidFill>
                  <a:prstClr val="black"/>
                </a:solidFill>
                <a:latin typeface="Calibri Light" panose="020F0302020204030204"/>
                <a:cs typeface="Times New Roman"/>
              </a:rPr>
              <a:t>No personal items such as bicycles, garbage, recycling, etc. shall be allowed in public halls.</a:t>
            </a:r>
          </a:p>
          <a:p>
            <a:pPr marL="461645" lvl="1" indent="-285750">
              <a:buFont typeface="Wingdings" panose="05000000000000000000" pitchFamily="2" charset="2"/>
              <a:buChar char="§"/>
              <a:defRPr/>
            </a:pPr>
            <a:r>
              <a:rPr lang="en-GB" sz="2600" b="1">
                <a:solidFill>
                  <a:prstClr val="black"/>
                </a:solidFill>
                <a:latin typeface="Calibri Light" panose="020F0302020204030204"/>
                <a:cs typeface="Times New Roman"/>
              </a:rPr>
              <a:t>Reasonable accommodations for pets will continue.  </a:t>
            </a:r>
          </a:p>
          <a:p>
            <a:pPr marL="461645" lvl="1" indent="-285750">
              <a:buFont typeface="Wingdings" panose="05000000000000000000" pitchFamily="2" charset="2"/>
              <a:buChar char="§"/>
              <a:defRPr/>
            </a:pPr>
            <a:r>
              <a:rPr lang="en-GB" sz="2600" b="1">
                <a:solidFill>
                  <a:prstClr val="black"/>
                </a:solidFill>
                <a:latin typeface="Calibri Light" panose="020F0302020204030204"/>
                <a:cs typeface="Times New Roman"/>
              </a:rPr>
              <a:t>No smoking inside any building at Linden Plaza.</a:t>
            </a:r>
          </a:p>
          <a:p>
            <a:pPr marL="461645" lvl="1" indent="-285750">
              <a:buFont typeface="Wingdings" panose="05000000000000000000" pitchFamily="2" charset="2"/>
              <a:buChar char="§"/>
              <a:defRPr/>
            </a:pPr>
            <a:r>
              <a:rPr lang="en-US" sz="2600" b="1">
                <a:solidFill>
                  <a:prstClr val="black"/>
                </a:solidFill>
                <a:latin typeface="Calibri Light" panose="020F0302020204030204"/>
                <a:cs typeface="Times New Roman"/>
              </a:rPr>
              <a:t>Only the residents listed on your lease agreement are permitted to live in your apartment home. In accordance with HUD regulations and your lease, you must obtain written prior consent of the landlord to add additional household members to your lease.</a:t>
            </a:r>
          </a:p>
          <a:p>
            <a:pPr marL="461645" lvl="1" indent="-285750">
              <a:buFont typeface="Wingdings" panose="05000000000000000000" pitchFamily="2" charset="2"/>
              <a:buChar char="§"/>
              <a:defRPr/>
            </a:pPr>
            <a:r>
              <a:rPr lang="en-US" sz="2600" b="1">
                <a:solidFill>
                  <a:prstClr val="black"/>
                </a:solidFill>
                <a:latin typeface="Calibri Light" panose="020F0302020204030204"/>
                <a:cs typeface="Times New Roman"/>
              </a:rPr>
              <a:t>All residents are permitted to have visitors and/or houseguests. However, guests that stay for more than 10 consecutive days may be considered illegal occupants and may be subject to legal action. All residents are responsible for the actions of their visitors/houseguests.</a:t>
            </a:r>
          </a:p>
          <a:p>
            <a:pPr marL="461645" lvl="1" indent="-285750">
              <a:buFont typeface="Wingdings" panose="05000000000000000000" pitchFamily="2" charset="2"/>
              <a:buChar char="§"/>
              <a:defRPr/>
            </a:pPr>
            <a:endParaRPr lang="en-GB" sz="2600" b="1">
              <a:solidFill>
                <a:prstClr val="black"/>
              </a:solidFill>
              <a:latin typeface="Calibri Light" panose="020F0302020204030204"/>
              <a:cs typeface="Times New Roman"/>
            </a:endParaRPr>
          </a:p>
          <a:p>
            <a:pPr marL="461645" lvl="1" indent="-285750">
              <a:buFont typeface="Wingdings" panose="05000000000000000000" pitchFamily="2" charset="2"/>
              <a:buChar char="§"/>
              <a:defRPr/>
            </a:pPr>
            <a:endParaRPr lang="en-GB" sz="2600" b="1">
              <a:solidFill>
                <a:prstClr val="black"/>
              </a:solidFill>
              <a:latin typeface="Calibri Light" panose="020F0302020204030204"/>
              <a:cs typeface="Times New Roman"/>
            </a:endParaRPr>
          </a:p>
        </p:txBody>
      </p:sp>
      <p:sp>
        <p:nvSpPr>
          <p:cNvPr id="4" name="Footer Placeholder 3">
            <a:extLst>
              <a:ext uri="{FF2B5EF4-FFF2-40B4-BE49-F238E27FC236}">
                <a16:creationId xmlns:a16="http://schemas.microsoft.com/office/drawing/2014/main" id="{1B811476-FA6D-4DDE-7B2A-9236124BB27B}"/>
              </a:ext>
            </a:extLst>
          </p:cNvPr>
          <p:cNvSpPr>
            <a:spLocks noGrp="1"/>
          </p:cNvSpPr>
          <p:nvPr>
            <p:ph type="ftr" sz="quarter" idx="11"/>
          </p:nvPr>
        </p:nvSpPr>
        <p:spPr/>
        <p:txBody>
          <a:bodyPr/>
          <a:lstStyle/>
          <a:p>
            <a:r>
              <a:rPr lang="en-GB"/>
              <a:t>www.lindenplazabk.com</a:t>
            </a:r>
            <a:endParaRPr lang="en-US"/>
          </a:p>
        </p:txBody>
      </p:sp>
      <p:sp>
        <p:nvSpPr>
          <p:cNvPr id="3" name="Slide Number Placeholder 2">
            <a:extLst>
              <a:ext uri="{FF2B5EF4-FFF2-40B4-BE49-F238E27FC236}">
                <a16:creationId xmlns:a16="http://schemas.microsoft.com/office/drawing/2014/main" id="{C90DA457-D096-16B8-C6B9-FEA6F5BCCFCE}"/>
              </a:ext>
            </a:extLst>
          </p:cNvPr>
          <p:cNvSpPr>
            <a:spLocks noGrp="1"/>
          </p:cNvSpPr>
          <p:nvPr>
            <p:ph type="sldNum" sz="quarter" idx="12"/>
          </p:nvPr>
        </p:nvSpPr>
        <p:spPr/>
        <p:txBody>
          <a:bodyPr/>
          <a:lstStyle/>
          <a:p>
            <a:fld id="{DC350BA9-05F5-4766-A5AF-710493189013}" type="slidenum">
              <a:rPr lang="en-US" smtClean="0"/>
              <a:t>16</a:t>
            </a:fld>
            <a:endParaRPr lang="en-US"/>
          </a:p>
        </p:txBody>
      </p:sp>
      <p:sp>
        <p:nvSpPr>
          <p:cNvPr id="21" name="TextBox 20">
            <a:extLst>
              <a:ext uri="{FF2B5EF4-FFF2-40B4-BE49-F238E27FC236}">
                <a16:creationId xmlns:a16="http://schemas.microsoft.com/office/drawing/2014/main" id="{08ECFBFD-C22D-9AB1-89A2-AD6038289E40}"/>
              </a:ext>
            </a:extLst>
          </p:cNvPr>
          <p:cNvSpPr txBox="1"/>
          <p:nvPr/>
        </p:nvSpPr>
        <p:spPr>
          <a:xfrm>
            <a:off x="372410" y="251988"/>
            <a:ext cx="8324119"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House Rules</a:t>
            </a:r>
            <a:endParaRPr lang="en-US" sz="3400">
              <a:solidFill>
                <a:schemeClr val="accent4">
                  <a:lumMod val="75000"/>
                </a:schemeClr>
              </a:solidFill>
              <a:latin typeface="Franklin Gothic Medium Cond" panose="020B0606030402020204" pitchFamily="34" charset="0"/>
            </a:endParaRPr>
          </a:p>
        </p:txBody>
      </p:sp>
    </p:spTree>
    <p:extLst>
      <p:ext uri="{BB962C8B-B14F-4D97-AF65-F5344CB8AC3E}">
        <p14:creationId xmlns:p14="http://schemas.microsoft.com/office/powerpoint/2010/main" val="356671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ECD7-A3C8-25FC-9FCC-E9ACF0DB60B8}"/>
            </a:ext>
          </a:extLst>
        </p:cNvPr>
        <p:cNvGrpSpPr/>
        <p:nvPr/>
      </p:nvGrpSpPr>
      <p:grpSpPr>
        <a:xfrm>
          <a:off x="0" y="0"/>
          <a:ext cx="0" cy="0"/>
          <a:chOff x="0" y="0"/>
          <a:chExt cx="0" cy="0"/>
        </a:xfrm>
      </p:grpSpPr>
      <p:sp>
        <p:nvSpPr>
          <p:cNvPr id="2" name="Content Placeholder 28">
            <a:extLst>
              <a:ext uri="{FF2B5EF4-FFF2-40B4-BE49-F238E27FC236}">
                <a16:creationId xmlns:a16="http://schemas.microsoft.com/office/drawing/2014/main" id="{37A695B4-4BCB-1DA6-9278-391CBD8F8102}"/>
              </a:ext>
            </a:extLst>
          </p:cNvPr>
          <p:cNvSpPr>
            <a:spLocks noGrp="1"/>
          </p:cNvSpPr>
          <p:nvPr>
            <p:ph idx="1"/>
          </p:nvPr>
        </p:nvSpPr>
        <p:spPr>
          <a:xfrm>
            <a:off x="372409" y="1186821"/>
            <a:ext cx="8324119" cy="4851122"/>
          </a:xfrm>
        </p:spPr>
        <p:txBody>
          <a:bodyPr vert="horz" lIns="91440" tIns="45720" rIns="91440" bIns="45720" rtlCol="0" anchor="t">
            <a:normAutofit/>
          </a:bodyPr>
          <a:lstStyle/>
          <a:p>
            <a:pPr marL="461645" lvl="1" indent="-285750">
              <a:buFont typeface="Wingdings" panose="05000000000000000000" pitchFamily="2" charset="2"/>
              <a:buChar char="§"/>
              <a:defRPr/>
            </a:pPr>
            <a:endParaRPr lang="en-US" sz="2600" b="1">
              <a:solidFill>
                <a:prstClr val="black"/>
              </a:solidFill>
              <a:latin typeface="Calibri Light" panose="020F0302020204030204"/>
              <a:cs typeface="Times New Roman"/>
            </a:endParaRPr>
          </a:p>
          <a:p>
            <a:pPr marL="461645" lvl="1" indent="-285750">
              <a:buFont typeface="Wingdings" panose="05000000000000000000" pitchFamily="2" charset="2"/>
              <a:buChar char="§"/>
              <a:defRPr/>
            </a:pPr>
            <a:endParaRPr lang="en-GB" sz="2600" b="1">
              <a:solidFill>
                <a:prstClr val="black"/>
              </a:solidFill>
              <a:latin typeface="Calibri Light" panose="020F0302020204030204"/>
              <a:cs typeface="Times New Roman"/>
            </a:endParaRPr>
          </a:p>
          <a:p>
            <a:pPr marL="461645" lvl="1" indent="-285750">
              <a:buFont typeface="Wingdings" panose="05000000000000000000" pitchFamily="2" charset="2"/>
              <a:buChar char="§"/>
              <a:defRPr/>
            </a:pPr>
            <a:endParaRPr lang="en-GB" sz="2600" b="1">
              <a:solidFill>
                <a:prstClr val="black"/>
              </a:solidFill>
              <a:latin typeface="Calibri Light" panose="020F0302020204030204"/>
              <a:cs typeface="Times New Roman"/>
            </a:endParaRPr>
          </a:p>
        </p:txBody>
      </p:sp>
      <p:sp>
        <p:nvSpPr>
          <p:cNvPr id="4" name="Footer Placeholder 3">
            <a:extLst>
              <a:ext uri="{FF2B5EF4-FFF2-40B4-BE49-F238E27FC236}">
                <a16:creationId xmlns:a16="http://schemas.microsoft.com/office/drawing/2014/main" id="{923A2909-32EC-A63D-CAAF-25A69D1A39EF}"/>
              </a:ext>
            </a:extLst>
          </p:cNvPr>
          <p:cNvSpPr>
            <a:spLocks noGrp="1"/>
          </p:cNvSpPr>
          <p:nvPr>
            <p:ph type="ftr" sz="quarter" idx="11"/>
          </p:nvPr>
        </p:nvSpPr>
        <p:spPr/>
        <p:txBody>
          <a:bodyPr/>
          <a:lstStyle/>
          <a:p>
            <a:r>
              <a:rPr lang="en-GB"/>
              <a:t>www.lindenplazabk.com</a:t>
            </a:r>
            <a:endParaRPr lang="en-US"/>
          </a:p>
        </p:txBody>
      </p:sp>
      <p:sp>
        <p:nvSpPr>
          <p:cNvPr id="3" name="Slide Number Placeholder 2">
            <a:extLst>
              <a:ext uri="{FF2B5EF4-FFF2-40B4-BE49-F238E27FC236}">
                <a16:creationId xmlns:a16="http://schemas.microsoft.com/office/drawing/2014/main" id="{7B613BBF-8FD2-825A-A293-DEA3D2C70774}"/>
              </a:ext>
            </a:extLst>
          </p:cNvPr>
          <p:cNvSpPr>
            <a:spLocks noGrp="1"/>
          </p:cNvSpPr>
          <p:nvPr>
            <p:ph type="sldNum" sz="quarter" idx="12"/>
          </p:nvPr>
        </p:nvSpPr>
        <p:spPr/>
        <p:txBody>
          <a:bodyPr/>
          <a:lstStyle/>
          <a:p>
            <a:fld id="{DC350BA9-05F5-4766-A5AF-710493189013}" type="slidenum">
              <a:rPr lang="en-US" smtClean="0"/>
              <a:t>17</a:t>
            </a:fld>
            <a:endParaRPr lang="en-US"/>
          </a:p>
        </p:txBody>
      </p:sp>
      <p:sp>
        <p:nvSpPr>
          <p:cNvPr id="21" name="TextBox 20">
            <a:extLst>
              <a:ext uri="{FF2B5EF4-FFF2-40B4-BE49-F238E27FC236}">
                <a16:creationId xmlns:a16="http://schemas.microsoft.com/office/drawing/2014/main" id="{D60D255F-AC84-7D1B-5C60-3853FA4BBD67}"/>
              </a:ext>
            </a:extLst>
          </p:cNvPr>
          <p:cNvSpPr txBox="1"/>
          <p:nvPr/>
        </p:nvSpPr>
        <p:spPr>
          <a:xfrm>
            <a:off x="372410" y="251988"/>
            <a:ext cx="8324119"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House Rules – Crime Free Policy</a:t>
            </a:r>
            <a:endParaRPr lang="en-US" sz="3400">
              <a:solidFill>
                <a:schemeClr val="accent4">
                  <a:lumMod val="75000"/>
                </a:schemeClr>
              </a:solidFill>
              <a:latin typeface="Franklin Gothic Medium Cond" panose="020B0606030402020204" pitchFamily="34" charset="0"/>
            </a:endParaRPr>
          </a:p>
        </p:txBody>
      </p:sp>
      <p:sp>
        <p:nvSpPr>
          <p:cNvPr id="5" name="Content Placeholder 28">
            <a:extLst>
              <a:ext uri="{FF2B5EF4-FFF2-40B4-BE49-F238E27FC236}">
                <a16:creationId xmlns:a16="http://schemas.microsoft.com/office/drawing/2014/main" id="{6FAB49F7-78C3-B589-A83E-872AA1A65A10}"/>
              </a:ext>
            </a:extLst>
          </p:cNvPr>
          <p:cNvSpPr txBox="1">
            <a:spLocks/>
          </p:cNvSpPr>
          <p:nvPr/>
        </p:nvSpPr>
        <p:spPr>
          <a:xfrm>
            <a:off x="372409" y="867539"/>
            <a:ext cx="8324119" cy="517040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895" lvl="1" indent="0">
              <a:buNone/>
              <a:defRPr/>
            </a:pPr>
            <a:r>
              <a:rPr lang="en-US" sz="2600" b="1" dirty="0">
                <a:solidFill>
                  <a:prstClr val="black"/>
                </a:solidFill>
                <a:latin typeface="Calibri Light"/>
                <a:ea typeface="Calibri Light"/>
                <a:cs typeface="Calibri Light"/>
              </a:rPr>
              <a:t>Residents, </a:t>
            </a:r>
            <a:r>
              <a:rPr lang="en-US" sz="2600" b="1" dirty="0">
                <a:latin typeface="Calibri Light"/>
                <a:ea typeface="Calibri Light"/>
                <a:cs typeface="Calibri Light"/>
              </a:rPr>
              <a:t>any members of the resident's household, or a guest or other persons affiliated with the resident:</a:t>
            </a:r>
          </a:p>
          <a:p>
            <a:pPr marL="633095" lvl="1" indent="-457200">
              <a:defRPr/>
            </a:pPr>
            <a:r>
              <a:rPr lang="en-US" sz="2600" b="1" dirty="0">
                <a:latin typeface="Calibri Light"/>
                <a:ea typeface="Calibri Light"/>
                <a:cs typeface="Calibri Light"/>
              </a:rPr>
              <a:t>Shall not engage in criminal activity, including drug-related criminal activity, on or near the premises.</a:t>
            </a:r>
          </a:p>
          <a:p>
            <a:pPr marL="633095" lvl="1" indent="-457200">
              <a:defRPr/>
            </a:pPr>
            <a:r>
              <a:rPr lang="en-US" sz="2600" b="1" dirty="0">
                <a:latin typeface="Calibri Light"/>
                <a:ea typeface="Calibri Light"/>
                <a:cs typeface="Calibri Light"/>
              </a:rPr>
              <a:t>Shall not engage in any act intended to facilitate criminal activity.</a:t>
            </a:r>
          </a:p>
          <a:p>
            <a:pPr marL="633095" lvl="1" indent="-457200">
              <a:defRPr/>
            </a:pPr>
            <a:r>
              <a:rPr lang="en-US" sz="2600" b="1" dirty="0">
                <a:latin typeface="Calibri Light"/>
                <a:ea typeface="Calibri Light"/>
                <a:cs typeface="Calibri Light"/>
              </a:rPr>
              <a:t>Shall not permit the apartment to be used for, or to facilitate criminal activity, regardless of, or whether the individual engaging in such activity is a member of the household or a guest.</a:t>
            </a:r>
          </a:p>
          <a:p>
            <a:pPr marL="633095" lvl="1" indent="-457200">
              <a:defRPr/>
            </a:pPr>
            <a:r>
              <a:rPr lang="en-US" sz="2600" b="1" dirty="0">
                <a:latin typeface="Calibri Light"/>
                <a:ea typeface="Calibri Light"/>
                <a:cs typeface="Calibri Light"/>
              </a:rPr>
              <a:t>Shall not engage in the unlawful manufacturing, selling, using, storing, keeping, or giving of an illegal or controlled substance, at any locations, whether on or near the apartment premises.</a:t>
            </a:r>
          </a:p>
          <a:p>
            <a:pPr marL="633095" lvl="1" indent="-457200">
              <a:defRPr/>
            </a:pPr>
            <a:endParaRPr lang="en-US" sz="2600">
              <a:latin typeface="Calibri Light" panose="020F0302020204030204" pitchFamily="34" charset="0"/>
              <a:ea typeface="Calibri Light" panose="020F0302020204030204" pitchFamily="34" charset="0"/>
              <a:cs typeface="Calibri Light" panose="020F0302020204030204" pitchFamily="34" charset="0"/>
            </a:endParaRPr>
          </a:p>
          <a:p>
            <a:pPr marL="175895" lvl="1" indent="0">
              <a:buNone/>
              <a:defRPr/>
            </a:pPr>
            <a:r>
              <a:rPr lang="en-US" sz="2600" b="1" dirty="0">
                <a:solidFill>
                  <a:prstClr val="black"/>
                </a:solidFill>
                <a:latin typeface="Calibri Light"/>
                <a:ea typeface="Calibri Light"/>
                <a:cs typeface="Calibri Light"/>
              </a:rPr>
              <a:t> </a:t>
            </a:r>
          </a:p>
          <a:p>
            <a:pPr marL="461645" lvl="1" indent="-285750">
              <a:buFont typeface="Wingdings" panose="05000000000000000000" pitchFamily="2" charset="2"/>
              <a:buChar char="§"/>
              <a:defRPr/>
            </a:pPr>
            <a:endParaRPr lang="en-GB" sz="2600" b="1">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marL="461645" lvl="1" indent="-285750">
              <a:buFont typeface="Wingdings" panose="05000000000000000000" pitchFamily="2" charset="2"/>
              <a:buChar char="§"/>
              <a:defRPr/>
            </a:pPr>
            <a:endParaRPr lang="en-GB" sz="2600" b="1">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170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18</a:t>
            </a:fld>
            <a:endParaRPr lang="en-US"/>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3</a:t>
            </a:r>
            <a:r>
              <a:rPr b="1" spc="270">
                <a:solidFill>
                  <a:schemeClr val="bg1"/>
                </a:solidFill>
              </a:rPr>
              <a:t>:</a:t>
            </a:r>
            <a:r>
              <a:rPr b="1" spc="280">
                <a:solidFill>
                  <a:schemeClr val="bg1"/>
                </a:solidFill>
              </a:rPr>
              <a:t> </a:t>
            </a:r>
            <a:r>
              <a:rPr b="1" spc="170">
                <a:solidFill>
                  <a:schemeClr val="bg1"/>
                </a:solidFill>
              </a:rPr>
              <a:t>Re</a:t>
            </a:r>
            <a:r>
              <a:rPr lang="en-US" b="1" spc="170">
                <a:solidFill>
                  <a:schemeClr val="bg1"/>
                </a:solidFill>
              </a:rPr>
              <a:t>novation Details</a:t>
            </a:r>
            <a:endParaRPr b="1" spc="170">
              <a:solidFill>
                <a:schemeClr val="bg1"/>
              </a:solidFill>
            </a:endParaRPr>
          </a:p>
        </p:txBody>
      </p:sp>
      <p:sp>
        <p:nvSpPr>
          <p:cNvPr id="5" name="Footer Placeholder 4">
            <a:extLst>
              <a:ext uri="{FF2B5EF4-FFF2-40B4-BE49-F238E27FC236}">
                <a16:creationId xmlns:a16="http://schemas.microsoft.com/office/drawing/2014/main" id="{F81ED023-947B-C979-6B26-735C98E31BA8}"/>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26307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half" idx="1"/>
          </p:nvPr>
        </p:nvSpPr>
        <p:spPr>
          <a:xfrm>
            <a:off x="34488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19</a:t>
            </a:fld>
            <a:endParaRPr lang="en-US"/>
          </a:p>
        </p:txBody>
      </p:sp>
      <p:pic>
        <p:nvPicPr>
          <p:cNvPr id="8" name="Google Shape;529;p31" descr="A picture containing icon&#10;&#10;Description automatically generated">
            <a:extLst>
              <a:ext uri="{FF2B5EF4-FFF2-40B4-BE49-F238E27FC236}">
                <a16:creationId xmlns:a16="http://schemas.microsoft.com/office/drawing/2014/main" id="{B7454219-3BE5-6DC8-10F9-92238B4519D7}"/>
              </a:ext>
            </a:extLst>
          </p:cNvPr>
          <p:cNvPicPr preferRelativeResize="0"/>
          <p:nvPr/>
        </p:nvPicPr>
        <p:blipFill rotWithShape="1">
          <a:blip r:embed="rId2">
            <a:alphaModFix/>
          </a:blip>
          <a:srcRect/>
          <a:stretch/>
        </p:blipFill>
        <p:spPr>
          <a:xfrm>
            <a:off x="1607344" y="3340671"/>
            <a:ext cx="2364174" cy="330641"/>
          </a:xfrm>
          <a:prstGeom prst="rect">
            <a:avLst/>
          </a:prstGeom>
          <a:noFill/>
          <a:ln>
            <a:noFill/>
          </a:ln>
        </p:spPr>
      </p:pic>
      <p:pic>
        <p:nvPicPr>
          <p:cNvPr id="9" name="Google Shape;530;p31" descr="A picture containing text, computer, screen, dark&#10;&#10;Description automatically generated">
            <a:extLst>
              <a:ext uri="{FF2B5EF4-FFF2-40B4-BE49-F238E27FC236}">
                <a16:creationId xmlns:a16="http://schemas.microsoft.com/office/drawing/2014/main" id="{5A87C0D9-0DC1-2ADA-09FC-973A90501E88}"/>
              </a:ext>
            </a:extLst>
          </p:cNvPr>
          <p:cNvPicPr preferRelativeResize="0"/>
          <p:nvPr/>
        </p:nvPicPr>
        <p:blipFill rotWithShape="1">
          <a:blip r:embed="rId3">
            <a:alphaModFix/>
          </a:blip>
          <a:srcRect/>
          <a:stretch/>
        </p:blipFill>
        <p:spPr>
          <a:xfrm>
            <a:off x="390937" y="3315025"/>
            <a:ext cx="1605340" cy="371365"/>
          </a:xfrm>
          <a:prstGeom prst="rect">
            <a:avLst/>
          </a:prstGeom>
          <a:noFill/>
          <a:ln>
            <a:noFill/>
          </a:ln>
        </p:spPr>
      </p:pic>
      <p:pic>
        <p:nvPicPr>
          <p:cNvPr id="10" name="Google Shape;531;p31">
            <a:extLst>
              <a:ext uri="{FF2B5EF4-FFF2-40B4-BE49-F238E27FC236}">
                <a16:creationId xmlns:a16="http://schemas.microsoft.com/office/drawing/2014/main" id="{EB8700EA-E852-F471-70AB-27A272FC9889}"/>
              </a:ext>
            </a:extLst>
          </p:cNvPr>
          <p:cNvPicPr preferRelativeResize="0"/>
          <p:nvPr/>
        </p:nvPicPr>
        <p:blipFill rotWithShape="1">
          <a:blip r:embed="rId4">
            <a:alphaModFix/>
          </a:blip>
          <a:srcRect/>
          <a:stretch/>
        </p:blipFill>
        <p:spPr>
          <a:xfrm rot="10800000">
            <a:off x="8351254" y="3651176"/>
            <a:ext cx="447866" cy="400050"/>
          </a:xfrm>
          <a:prstGeom prst="rect">
            <a:avLst/>
          </a:prstGeom>
          <a:noFill/>
          <a:ln>
            <a:noFill/>
          </a:ln>
        </p:spPr>
      </p:pic>
      <p:sp>
        <p:nvSpPr>
          <p:cNvPr id="11" name="Google Shape;539;p31">
            <a:extLst>
              <a:ext uri="{FF2B5EF4-FFF2-40B4-BE49-F238E27FC236}">
                <a16:creationId xmlns:a16="http://schemas.microsoft.com/office/drawing/2014/main" id="{A9F3B49F-B9A0-1349-24DC-FF0B999412A2}"/>
              </a:ext>
            </a:extLst>
          </p:cNvPr>
          <p:cNvSpPr txBox="1"/>
          <p:nvPr/>
        </p:nvSpPr>
        <p:spPr>
          <a:xfrm>
            <a:off x="764564" y="1460171"/>
            <a:ext cx="2066836" cy="1239916"/>
          </a:xfrm>
          <a:prstGeom prst="rect">
            <a:avLst/>
          </a:prstGeom>
          <a:noFill/>
          <a:ln>
            <a:noFill/>
          </a:ln>
        </p:spPr>
        <p:txBody>
          <a:bodyPr spcFirstLastPara="1" wrap="square" lIns="0" tIns="8725" rIns="0" bIns="0" anchor="t" anchorCtr="0">
            <a:spAutoFit/>
          </a:bodyPr>
          <a:lstStyle/>
          <a:p>
            <a:pPr marL="8255" marR="0" lvl="0" indent="0" algn="ctr" rtl="0">
              <a:spcBef>
                <a:spcPts val="0"/>
              </a:spcBef>
              <a:spcAft>
                <a:spcPts val="0"/>
              </a:spcAft>
              <a:buNone/>
            </a:pPr>
            <a:r>
              <a:rPr lang="en-US" sz="1600" b="1">
                <a:solidFill>
                  <a:srgbClr val="0F243E"/>
                </a:solidFill>
                <a:latin typeface="Arial"/>
                <a:ea typeface="Arial"/>
                <a:cs typeface="Arial"/>
                <a:sym typeface="Arial"/>
              </a:rPr>
              <a:t>Today - Closing:</a:t>
            </a:r>
          </a:p>
          <a:p>
            <a:pPr marL="8255" marR="0" lvl="0" indent="0" algn="ctr" rtl="0">
              <a:spcBef>
                <a:spcPts val="0"/>
              </a:spcBef>
              <a:spcAft>
                <a:spcPts val="0"/>
              </a:spcAft>
              <a:buNone/>
            </a:pPr>
            <a:r>
              <a:rPr lang="en-US" sz="1600" b="1" i="0">
                <a:solidFill>
                  <a:srgbClr val="0F243E"/>
                </a:solidFill>
                <a:latin typeface="Arial"/>
                <a:ea typeface="Arial"/>
                <a:cs typeface="Arial"/>
                <a:sym typeface="Arial"/>
              </a:rPr>
              <a:t>PBV HQS, ERP Repairs, Household Certifications, and Apartment Surveys</a:t>
            </a:r>
            <a:endParaRPr sz="2000" b="1" i="0">
              <a:solidFill>
                <a:srgbClr val="0F243E"/>
              </a:solidFill>
              <a:latin typeface="Arial"/>
              <a:ea typeface="Arial"/>
              <a:cs typeface="Arial"/>
              <a:sym typeface="Arial"/>
            </a:endParaRPr>
          </a:p>
        </p:txBody>
      </p:sp>
      <p:sp>
        <p:nvSpPr>
          <p:cNvPr id="15" name="Google Shape;543;p31">
            <a:extLst>
              <a:ext uri="{FF2B5EF4-FFF2-40B4-BE49-F238E27FC236}">
                <a16:creationId xmlns:a16="http://schemas.microsoft.com/office/drawing/2014/main" id="{C6AAF10F-1F90-8D2B-4FDC-F30DB7A9C505}"/>
              </a:ext>
            </a:extLst>
          </p:cNvPr>
          <p:cNvSpPr txBox="1"/>
          <p:nvPr/>
        </p:nvSpPr>
        <p:spPr>
          <a:xfrm>
            <a:off x="5327441" y="1951088"/>
            <a:ext cx="2991135" cy="839807"/>
          </a:xfrm>
          <a:prstGeom prst="rect">
            <a:avLst/>
          </a:prstGeom>
          <a:noFill/>
          <a:ln>
            <a:noFill/>
          </a:ln>
        </p:spPr>
        <p:txBody>
          <a:bodyPr spcFirstLastPara="1" wrap="square" lIns="0" tIns="8725" rIns="0" bIns="0" anchor="t" anchorCtr="0">
            <a:spAutoFit/>
          </a:bodyPr>
          <a:lstStyle/>
          <a:p>
            <a:pPr marL="8731" marR="0" lvl="0" indent="0" algn="ctr" rtl="0">
              <a:spcBef>
                <a:spcPts val="0"/>
              </a:spcBef>
              <a:spcAft>
                <a:spcPts val="0"/>
              </a:spcAft>
              <a:buNone/>
            </a:pPr>
            <a:r>
              <a:rPr lang="en-US" sz="1800" b="1" i="0">
                <a:solidFill>
                  <a:srgbClr val="0F243E"/>
                </a:solidFill>
                <a:latin typeface="Arial"/>
                <a:ea typeface="Arial"/>
                <a:cs typeface="Arial"/>
                <a:sym typeface="Arial"/>
              </a:rPr>
              <a:t>2025 – 2029</a:t>
            </a:r>
          </a:p>
          <a:p>
            <a:pPr marL="8731" marR="0" lvl="0" indent="0" algn="ctr" rtl="0">
              <a:spcBef>
                <a:spcPts val="0"/>
              </a:spcBef>
              <a:spcAft>
                <a:spcPts val="0"/>
              </a:spcAft>
              <a:buNone/>
            </a:pPr>
            <a:r>
              <a:rPr lang="en-US" sz="1800" b="1" i="0">
                <a:solidFill>
                  <a:srgbClr val="0F243E"/>
                </a:solidFill>
                <a:latin typeface="Arial"/>
                <a:ea typeface="Arial"/>
                <a:cs typeface="Arial"/>
                <a:sym typeface="Arial"/>
              </a:rPr>
              <a:t>Temp Relocation and Full Project Renovation</a:t>
            </a:r>
            <a:endParaRPr/>
          </a:p>
        </p:txBody>
      </p:sp>
      <p:sp>
        <p:nvSpPr>
          <p:cNvPr id="16" name="Google Shape;544;p31">
            <a:extLst>
              <a:ext uri="{FF2B5EF4-FFF2-40B4-BE49-F238E27FC236}">
                <a16:creationId xmlns:a16="http://schemas.microsoft.com/office/drawing/2014/main" id="{0C5A10B0-E396-D613-E58C-A8E93D3B46CE}"/>
              </a:ext>
            </a:extLst>
          </p:cNvPr>
          <p:cNvSpPr txBox="1"/>
          <p:nvPr/>
        </p:nvSpPr>
        <p:spPr>
          <a:xfrm>
            <a:off x="5147777" y="4080220"/>
            <a:ext cx="342741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Apartment upgrades, landscaping, and improvements to major building envelope, systems and common areas</a:t>
            </a:r>
            <a:endParaRPr sz="1123">
              <a:solidFill>
                <a:schemeClr val="dk1"/>
              </a:solidFill>
              <a:latin typeface="Calibri"/>
              <a:ea typeface="Calibri"/>
              <a:cs typeface="Calibri"/>
              <a:sym typeface="Calibri"/>
            </a:endParaRPr>
          </a:p>
        </p:txBody>
      </p:sp>
      <p:pic>
        <p:nvPicPr>
          <p:cNvPr id="17" name="Google Shape;547;p31" descr="Icon&#10;&#10;Description automatically generated">
            <a:extLst>
              <a:ext uri="{FF2B5EF4-FFF2-40B4-BE49-F238E27FC236}">
                <a16:creationId xmlns:a16="http://schemas.microsoft.com/office/drawing/2014/main" id="{FD1C1FF4-F910-CD6E-F68B-A706526E2DC7}"/>
              </a:ext>
            </a:extLst>
          </p:cNvPr>
          <p:cNvPicPr preferRelativeResize="0"/>
          <p:nvPr/>
        </p:nvPicPr>
        <p:blipFill rotWithShape="1">
          <a:blip r:embed="rId5">
            <a:alphaModFix/>
          </a:blip>
          <a:srcRect/>
          <a:stretch/>
        </p:blipFill>
        <p:spPr>
          <a:xfrm>
            <a:off x="4967850" y="3327495"/>
            <a:ext cx="1793498" cy="367262"/>
          </a:xfrm>
          <a:prstGeom prst="rect">
            <a:avLst/>
          </a:prstGeom>
          <a:noFill/>
          <a:ln>
            <a:noFill/>
          </a:ln>
        </p:spPr>
      </p:pic>
      <p:pic>
        <p:nvPicPr>
          <p:cNvPr id="21" name="Google Shape;550;p31">
            <a:extLst>
              <a:ext uri="{FF2B5EF4-FFF2-40B4-BE49-F238E27FC236}">
                <a16:creationId xmlns:a16="http://schemas.microsoft.com/office/drawing/2014/main" id="{545F31DF-8CAB-AC23-1865-95529441167B}"/>
              </a:ext>
            </a:extLst>
          </p:cNvPr>
          <p:cNvPicPr preferRelativeResize="0"/>
          <p:nvPr/>
        </p:nvPicPr>
        <p:blipFill rotWithShape="1">
          <a:blip r:embed="rId4">
            <a:alphaModFix/>
          </a:blip>
          <a:srcRect/>
          <a:stretch/>
        </p:blipFill>
        <p:spPr>
          <a:xfrm>
            <a:off x="1575207" y="3003373"/>
            <a:ext cx="447866" cy="400050"/>
          </a:xfrm>
          <a:prstGeom prst="rect">
            <a:avLst/>
          </a:prstGeom>
          <a:noFill/>
          <a:ln>
            <a:noFill/>
          </a:ln>
        </p:spPr>
      </p:pic>
      <p:pic>
        <p:nvPicPr>
          <p:cNvPr id="22" name="Google Shape;551;p31">
            <a:extLst>
              <a:ext uri="{FF2B5EF4-FFF2-40B4-BE49-F238E27FC236}">
                <a16:creationId xmlns:a16="http://schemas.microsoft.com/office/drawing/2014/main" id="{FBE39E9B-54D7-7C1E-255E-D156ED78BA67}"/>
              </a:ext>
            </a:extLst>
          </p:cNvPr>
          <p:cNvPicPr preferRelativeResize="0"/>
          <p:nvPr/>
        </p:nvPicPr>
        <p:blipFill rotWithShape="1">
          <a:blip r:embed="rId4">
            <a:alphaModFix/>
          </a:blip>
          <a:srcRect/>
          <a:stretch/>
        </p:blipFill>
        <p:spPr>
          <a:xfrm>
            <a:off x="8318576" y="2936498"/>
            <a:ext cx="447866" cy="400050"/>
          </a:xfrm>
          <a:prstGeom prst="rect">
            <a:avLst/>
          </a:prstGeom>
          <a:noFill/>
          <a:ln>
            <a:noFill/>
          </a:ln>
        </p:spPr>
      </p:pic>
      <p:pic>
        <p:nvPicPr>
          <p:cNvPr id="23" name="Google Shape;552;p31">
            <a:extLst>
              <a:ext uri="{FF2B5EF4-FFF2-40B4-BE49-F238E27FC236}">
                <a16:creationId xmlns:a16="http://schemas.microsoft.com/office/drawing/2014/main" id="{809D14DD-B9C8-C632-F8BE-E90D28C44ECE}"/>
              </a:ext>
            </a:extLst>
          </p:cNvPr>
          <p:cNvPicPr preferRelativeResize="0"/>
          <p:nvPr/>
        </p:nvPicPr>
        <p:blipFill rotWithShape="1">
          <a:blip r:embed="rId4">
            <a:alphaModFix/>
          </a:blip>
          <a:srcRect/>
          <a:stretch/>
        </p:blipFill>
        <p:spPr>
          <a:xfrm>
            <a:off x="4880200" y="2977699"/>
            <a:ext cx="447866" cy="400050"/>
          </a:xfrm>
          <a:prstGeom prst="rect">
            <a:avLst/>
          </a:prstGeom>
          <a:noFill/>
          <a:ln>
            <a:noFill/>
          </a:ln>
        </p:spPr>
      </p:pic>
      <p:pic>
        <p:nvPicPr>
          <p:cNvPr id="25" name="Google Shape;554;p31">
            <a:extLst>
              <a:ext uri="{FF2B5EF4-FFF2-40B4-BE49-F238E27FC236}">
                <a16:creationId xmlns:a16="http://schemas.microsoft.com/office/drawing/2014/main" id="{FE25DB07-0140-48D7-0A9A-7AE6D0196A44}"/>
              </a:ext>
            </a:extLst>
          </p:cNvPr>
          <p:cNvPicPr preferRelativeResize="0"/>
          <p:nvPr/>
        </p:nvPicPr>
        <p:blipFill rotWithShape="1">
          <a:blip r:embed="rId4">
            <a:alphaModFix/>
          </a:blip>
          <a:srcRect/>
          <a:stretch/>
        </p:blipFill>
        <p:spPr>
          <a:xfrm rot="10800000">
            <a:off x="1574049" y="3644498"/>
            <a:ext cx="447866" cy="400050"/>
          </a:xfrm>
          <a:prstGeom prst="rect">
            <a:avLst/>
          </a:prstGeom>
          <a:noFill/>
          <a:ln>
            <a:noFill/>
          </a:ln>
        </p:spPr>
      </p:pic>
      <p:pic>
        <p:nvPicPr>
          <p:cNvPr id="26" name="Google Shape;555;p31">
            <a:extLst>
              <a:ext uri="{FF2B5EF4-FFF2-40B4-BE49-F238E27FC236}">
                <a16:creationId xmlns:a16="http://schemas.microsoft.com/office/drawing/2014/main" id="{45F314DF-730A-A214-4A03-1918DFF357BB}"/>
              </a:ext>
            </a:extLst>
          </p:cNvPr>
          <p:cNvPicPr preferRelativeResize="0"/>
          <p:nvPr/>
        </p:nvPicPr>
        <p:blipFill rotWithShape="1">
          <a:blip r:embed="rId4">
            <a:alphaModFix/>
          </a:blip>
          <a:srcRect/>
          <a:stretch/>
        </p:blipFill>
        <p:spPr>
          <a:xfrm rot="10800000">
            <a:off x="4894662" y="3644970"/>
            <a:ext cx="447866" cy="400050"/>
          </a:xfrm>
          <a:prstGeom prst="rect">
            <a:avLst/>
          </a:prstGeom>
          <a:noFill/>
          <a:ln>
            <a:noFill/>
          </a:ln>
        </p:spPr>
      </p:pic>
      <p:pic>
        <p:nvPicPr>
          <p:cNvPr id="29" name="Google Shape;558;p31" descr="A picture containing text, screen, dark, clouds&#10;&#10;Description automatically generated">
            <a:extLst>
              <a:ext uri="{FF2B5EF4-FFF2-40B4-BE49-F238E27FC236}">
                <a16:creationId xmlns:a16="http://schemas.microsoft.com/office/drawing/2014/main" id="{14F9A1CB-F819-E2E5-F63E-D0F632E32AB8}"/>
              </a:ext>
            </a:extLst>
          </p:cNvPr>
          <p:cNvPicPr preferRelativeResize="0"/>
          <p:nvPr/>
        </p:nvPicPr>
        <p:blipFill rotWithShape="1">
          <a:blip r:embed="rId6">
            <a:alphaModFix/>
          </a:blip>
          <a:srcRect/>
          <a:stretch/>
        </p:blipFill>
        <p:spPr>
          <a:xfrm rot="10800000">
            <a:off x="6739242" y="3317858"/>
            <a:ext cx="1993901" cy="381002"/>
          </a:xfrm>
          <a:prstGeom prst="rect">
            <a:avLst/>
          </a:prstGeom>
          <a:noFill/>
          <a:ln>
            <a:noFill/>
          </a:ln>
        </p:spPr>
      </p:pic>
      <p:sp>
        <p:nvSpPr>
          <p:cNvPr id="30" name="Google Shape;559;p31">
            <a:extLst>
              <a:ext uri="{FF2B5EF4-FFF2-40B4-BE49-F238E27FC236}">
                <a16:creationId xmlns:a16="http://schemas.microsoft.com/office/drawing/2014/main" id="{B59B1824-6F03-C9C6-B4F7-C0BBBA505A92}"/>
              </a:ext>
            </a:extLst>
          </p:cNvPr>
          <p:cNvSpPr txBox="1"/>
          <p:nvPr/>
        </p:nvSpPr>
        <p:spPr>
          <a:xfrm>
            <a:off x="2868016" y="2119650"/>
            <a:ext cx="1782747" cy="747474"/>
          </a:xfrm>
          <a:prstGeom prst="rect">
            <a:avLst/>
          </a:prstGeom>
          <a:noFill/>
          <a:ln>
            <a:noFill/>
          </a:ln>
        </p:spPr>
        <p:txBody>
          <a:bodyPr spcFirstLastPara="1" wrap="square" lIns="0" tIns="8725" rIns="0" bIns="0" anchor="t" anchorCtr="0">
            <a:spAutoFit/>
          </a:bodyPr>
          <a:lstStyle/>
          <a:p>
            <a:pPr marL="8255" marR="0" lvl="0" indent="0" algn="ctr" rtl="0">
              <a:spcBef>
                <a:spcPts val="0"/>
              </a:spcBef>
              <a:spcAft>
                <a:spcPts val="0"/>
              </a:spcAft>
              <a:buNone/>
            </a:pPr>
            <a:r>
              <a:rPr lang="en-US" sz="1600" b="1">
                <a:solidFill>
                  <a:srgbClr val="0F243E"/>
                </a:solidFill>
                <a:latin typeface="Arial"/>
                <a:ea typeface="Arial"/>
                <a:cs typeface="Arial"/>
                <a:sym typeface="Arial"/>
              </a:rPr>
              <a:t>Q4 2024 Closing: Management Transition</a:t>
            </a:r>
            <a:endParaRPr sz="1600" b="1" i="0">
              <a:solidFill>
                <a:srgbClr val="0F243E"/>
              </a:solidFill>
              <a:latin typeface="Arial"/>
              <a:ea typeface="Arial"/>
              <a:cs typeface="Arial"/>
              <a:sym typeface="Arial"/>
            </a:endParaRPr>
          </a:p>
        </p:txBody>
      </p:sp>
      <p:pic>
        <p:nvPicPr>
          <p:cNvPr id="31" name="Google Shape;560;p31" descr="A picture containing icon&#10;&#10;Description automatically generated">
            <a:extLst>
              <a:ext uri="{FF2B5EF4-FFF2-40B4-BE49-F238E27FC236}">
                <a16:creationId xmlns:a16="http://schemas.microsoft.com/office/drawing/2014/main" id="{9A93BC32-4647-B508-AB03-387429BEC590}"/>
              </a:ext>
            </a:extLst>
          </p:cNvPr>
          <p:cNvPicPr preferRelativeResize="0"/>
          <p:nvPr/>
        </p:nvPicPr>
        <p:blipFill rotWithShape="1">
          <a:blip r:embed="rId2">
            <a:alphaModFix/>
          </a:blip>
          <a:srcRect/>
          <a:stretch/>
        </p:blipFill>
        <p:spPr>
          <a:xfrm>
            <a:off x="3251082" y="3329914"/>
            <a:ext cx="1759510" cy="367265"/>
          </a:xfrm>
          <a:prstGeom prst="rect">
            <a:avLst/>
          </a:prstGeom>
          <a:noFill/>
          <a:ln>
            <a:noFill/>
          </a:ln>
        </p:spPr>
      </p:pic>
      <p:pic>
        <p:nvPicPr>
          <p:cNvPr id="32" name="Google Shape;561;p31">
            <a:extLst>
              <a:ext uri="{FF2B5EF4-FFF2-40B4-BE49-F238E27FC236}">
                <a16:creationId xmlns:a16="http://schemas.microsoft.com/office/drawing/2014/main" id="{468D0D7A-A40A-5234-7528-F173D33C053F}"/>
              </a:ext>
            </a:extLst>
          </p:cNvPr>
          <p:cNvPicPr preferRelativeResize="0"/>
          <p:nvPr/>
        </p:nvPicPr>
        <p:blipFill rotWithShape="1">
          <a:blip r:embed="rId4">
            <a:alphaModFix/>
          </a:blip>
          <a:srcRect/>
          <a:stretch/>
        </p:blipFill>
        <p:spPr>
          <a:xfrm>
            <a:off x="3158680" y="3005022"/>
            <a:ext cx="447866" cy="400050"/>
          </a:xfrm>
          <a:prstGeom prst="rect">
            <a:avLst/>
          </a:prstGeom>
          <a:noFill/>
          <a:ln>
            <a:noFill/>
          </a:ln>
        </p:spPr>
      </p:pic>
      <p:pic>
        <p:nvPicPr>
          <p:cNvPr id="33" name="Google Shape;562;p31">
            <a:extLst>
              <a:ext uri="{FF2B5EF4-FFF2-40B4-BE49-F238E27FC236}">
                <a16:creationId xmlns:a16="http://schemas.microsoft.com/office/drawing/2014/main" id="{DE529DCC-3EEA-5FD0-0726-A3EC03CD7CFB}"/>
              </a:ext>
            </a:extLst>
          </p:cNvPr>
          <p:cNvPicPr preferRelativeResize="0"/>
          <p:nvPr/>
        </p:nvPicPr>
        <p:blipFill rotWithShape="1">
          <a:blip r:embed="rId4">
            <a:alphaModFix/>
          </a:blip>
          <a:srcRect/>
          <a:stretch/>
        </p:blipFill>
        <p:spPr>
          <a:xfrm rot="10800000">
            <a:off x="3158681" y="3632820"/>
            <a:ext cx="447866" cy="400050"/>
          </a:xfrm>
          <a:prstGeom prst="rect">
            <a:avLst/>
          </a:prstGeom>
          <a:noFill/>
          <a:ln>
            <a:noFill/>
          </a:ln>
        </p:spPr>
      </p:pic>
      <p:sp>
        <p:nvSpPr>
          <p:cNvPr id="34" name="Google Shape;563;p31">
            <a:extLst>
              <a:ext uri="{FF2B5EF4-FFF2-40B4-BE49-F238E27FC236}">
                <a16:creationId xmlns:a16="http://schemas.microsoft.com/office/drawing/2014/main" id="{4E55230D-2B2C-29A0-7452-BFC254E5E5DE}"/>
              </a:ext>
            </a:extLst>
          </p:cNvPr>
          <p:cNvSpPr/>
          <p:nvPr/>
        </p:nvSpPr>
        <p:spPr>
          <a:xfrm>
            <a:off x="3238754" y="3374841"/>
            <a:ext cx="287718" cy="275592"/>
          </a:xfrm>
          <a:prstGeom prst="ellipse">
            <a:avLst/>
          </a:prstGeom>
          <a:solidFill>
            <a:schemeClr val="lt1"/>
          </a:solidFill>
          <a:ln w="3175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3">
              <a:solidFill>
                <a:schemeClr val="lt1"/>
              </a:solidFill>
              <a:latin typeface="Arial"/>
              <a:ea typeface="Arial"/>
              <a:cs typeface="Arial"/>
              <a:sym typeface="Arial"/>
            </a:endParaRPr>
          </a:p>
        </p:txBody>
      </p:sp>
      <p:sp>
        <p:nvSpPr>
          <p:cNvPr id="35" name="Google Shape;564;p31">
            <a:extLst>
              <a:ext uri="{FF2B5EF4-FFF2-40B4-BE49-F238E27FC236}">
                <a16:creationId xmlns:a16="http://schemas.microsoft.com/office/drawing/2014/main" id="{5DC70A87-DB77-7A6B-EDCF-ABCA49BAB881}"/>
              </a:ext>
            </a:extLst>
          </p:cNvPr>
          <p:cNvSpPr/>
          <p:nvPr/>
        </p:nvSpPr>
        <p:spPr>
          <a:xfrm>
            <a:off x="1633291" y="3374840"/>
            <a:ext cx="334079" cy="290496"/>
          </a:xfrm>
          <a:prstGeom prst="ellipse">
            <a:avLst/>
          </a:prstGeom>
          <a:solidFill>
            <a:schemeClr val="lt1"/>
          </a:solidFill>
          <a:ln w="3175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3">
              <a:solidFill>
                <a:schemeClr val="lt1"/>
              </a:solidFill>
              <a:latin typeface="Arial"/>
              <a:ea typeface="Arial"/>
              <a:cs typeface="Arial"/>
              <a:sym typeface="Arial"/>
            </a:endParaRPr>
          </a:p>
        </p:txBody>
      </p:sp>
      <p:sp>
        <p:nvSpPr>
          <p:cNvPr id="36" name="Google Shape;565;p31">
            <a:extLst>
              <a:ext uri="{FF2B5EF4-FFF2-40B4-BE49-F238E27FC236}">
                <a16:creationId xmlns:a16="http://schemas.microsoft.com/office/drawing/2014/main" id="{D9ADF5A4-9A4A-DB45-5162-34F524C93493}"/>
              </a:ext>
            </a:extLst>
          </p:cNvPr>
          <p:cNvSpPr txBox="1"/>
          <p:nvPr/>
        </p:nvSpPr>
        <p:spPr>
          <a:xfrm>
            <a:off x="2382710" y="4148159"/>
            <a:ext cx="1999807" cy="830956"/>
          </a:xfrm>
          <a:prstGeom prst="rect">
            <a:avLst/>
          </a:prstGeom>
          <a:noFill/>
          <a:ln>
            <a:noFill/>
          </a:ln>
        </p:spPr>
        <p:txBody>
          <a:bodyPr spcFirstLastPara="1" wrap="square" lIns="91425" tIns="45700" rIns="91425" bIns="45700" anchor="t" anchorCtr="0">
            <a:spAutoFit/>
          </a:bodyPr>
          <a:lstStyle/>
          <a:p>
            <a:pPr marL="171450" marR="0" lvl="0" indent="0" algn="ctr" rtl="0">
              <a:spcBef>
                <a:spcPts val="0"/>
              </a:spcBef>
              <a:spcAft>
                <a:spcPts val="0"/>
              </a:spcAft>
              <a:buNone/>
            </a:pPr>
            <a:r>
              <a:rPr lang="en-US" sz="1600">
                <a:solidFill>
                  <a:schemeClr val="dk1"/>
                </a:solidFill>
                <a:latin typeface="Calibri"/>
                <a:ea typeface="Calibri"/>
                <a:cs typeface="Calibri"/>
                <a:sym typeface="Calibri"/>
              </a:rPr>
              <a:t>Commence rehab work following financing</a:t>
            </a:r>
            <a:endParaRPr/>
          </a:p>
        </p:txBody>
      </p:sp>
      <p:sp>
        <p:nvSpPr>
          <p:cNvPr id="3" name="TextBox 2">
            <a:extLst>
              <a:ext uri="{FF2B5EF4-FFF2-40B4-BE49-F238E27FC236}">
                <a16:creationId xmlns:a16="http://schemas.microsoft.com/office/drawing/2014/main" id="{4AB985DF-E400-0BE1-C5CD-03B6CC3D69DA}"/>
              </a:ext>
            </a:extLst>
          </p:cNvPr>
          <p:cNvSpPr txBox="1"/>
          <p:nvPr/>
        </p:nvSpPr>
        <p:spPr>
          <a:xfrm>
            <a:off x="344880" y="243434"/>
            <a:ext cx="8324119" cy="113877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Renovation Work Will Take Place Over </a:t>
            </a:r>
          </a:p>
          <a:p>
            <a:r>
              <a:rPr lang="en-US" sz="3400">
                <a:solidFill>
                  <a:schemeClr val="accent4">
                    <a:lumMod val="75000"/>
                  </a:schemeClr>
                </a:solidFill>
                <a:latin typeface="Franklin Gothic Medium Cond" panose="020B0606030402020204" pitchFamily="34" charset="0"/>
              </a:rPr>
              <a:t>At Least Four Years</a:t>
            </a:r>
            <a:endParaRPr lang="en-US" sz="3400"/>
          </a:p>
        </p:txBody>
      </p:sp>
      <p:sp>
        <p:nvSpPr>
          <p:cNvPr id="2" name="Footer Placeholder 1">
            <a:extLst>
              <a:ext uri="{FF2B5EF4-FFF2-40B4-BE49-F238E27FC236}">
                <a16:creationId xmlns:a16="http://schemas.microsoft.com/office/drawing/2014/main" id="{BBBB19DB-8A2C-08FA-4EE2-B544B6D95EC4}"/>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802DEE95-1100-312D-1D6E-08B24B2F3A38}"/>
              </a:ext>
            </a:extLst>
          </p:cNvPr>
          <p:cNvSpPr txBox="1"/>
          <p:nvPr/>
        </p:nvSpPr>
        <p:spPr>
          <a:xfrm>
            <a:off x="390938" y="5397829"/>
            <a:ext cx="8408182" cy="830997"/>
          </a:xfrm>
          <a:prstGeom prst="rect">
            <a:avLst/>
          </a:prstGeom>
          <a:noFill/>
        </p:spPr>
        <p:txBody>
          <a:bodyPr wrap="square" rtlCol="0">
            <a:spAutoFit/>
          </a:bodyPr>
          <a:lstStyle/>
          <a:p>
            <a:r>
              <a:rPr lang="en-GB" sz="1600"/>
              <a:t>In order to complete the renovations safely, fully, and on time, the GC must work in one building at a time. Building 5 will be renovated first. The order of remaining high rises is 1, 2, 4, and 3. Town homes will be renovated around the time of the high rise immediately parallel to them starts.</a:t>
            </a:r>
            <a:endParaRPr lang="en-US" sz="1600"/>
          </a:p>
        </p:txBody>
      </p:sp>
      <p:pic>
        <p:nvPicPr>
          <p:cNvPr id="12" name="Picture 11" descr="A logo with black and white text&#10;&#10;Description automatically generated">
            <a:extLst>
              <a:ext uri="{FF2B5EF4-FFF2-40B4-BE49-F238E27FC236}">
                <a16:creationId xmlns:a16="http://schemas.microsoft.com/office/drawing/2014/main" id="{9175D148-C680-7915-D883-9DCA15A44C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8603" y="131772"/>
            <a:ext cx="1614540" cy="1328399"/>
          </a:xfrm>
          <a:prstGeom prst="rect">
            <a:avLst/>
          </a:prstGeom>
        </p:spPr>
      </p:pic>
    </p:spTree>
    <p:extLst>
      <p:ext uri="{BB962C8B-B14F-4D97-AF65-F5344CB8AC3E}">
        <p14:creationId xmlns:p14="http://schemas.microsoft.com/office/powerpoint/2010/main" val="360885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372408" y="251986"/>
            <a:ext cx="8324119" cy="1969770"/>
          </a:xfrm>
          <a:prstGeom prst="rect">
            <a:avLst/>
          </a:prstGeom>
          <a:noFill/>
        </p:spPr>
        <p:txBody>
          <a:bodyPr wrap="square">
            <a:spAutoFit/>
          </a:bodyPr>
          <a:lstStyle/>
          <a:p>
            <a:r>
              <a:rPr lang="en-US" sz="3400" b="1">
                <a:solidFill>
                  <a:prstClr val="black"/>
                </a:solidFill>
                <a:latin typeface="Calibri Light" panose="020F0302020204030204"/>
                <a:cs typeface="Times New Roman" panose="02020603050405020304" pitchFamily="18" charset="0"/>
              </a:rPr>
              <a:t>Resident Meeting #5</a:t>
            </a:r>
          </a:p>
          <a:p>
            <a:pPr>
              <a:spcBef>
                <a:spcPts val="2400"/>
              </a:spcBef>
            </a:pPr>
            <a:r>
              <a:rPr lang="en-US" sz="3400">
                <a:solidFill>
                  <a:schemeClr val="accent4">
                    <a:lumMod val="75000"/>
                  </a:schemeClr>
                </a:solidFill>
                <a:latin typeface="Franklin Gothic Medium Cond" panose="020B0606030402020204" pitchFamily="34" charset="0"/>
              </a:rPr>
              <a:t>	</a:t>
            </a:r>
            <a:br>
              <a:rPr lang="en-US" sz="3400">
                <a:solidFill>
                  <a:schemeClr val="accent4">
                    <a:lumMod val="75000"/>
                  </a:schemeClr>
                </a:solidFill>
                <a:latin typeface="Franklin Gothic Medium Cond" panose="020B0606030402020204" pitchFamily="34" charset="0"/>
              </a:rPr>
            </a:br>
            <a:r>
              <a:rPr lang="en-US" sz="3400">
                <a:solidFill>
                  <a:schemeClr val="accent4">
                    <a:lumMod val="75000"/>
                  </a:schemeClr>
                </a:solidFill>
                <a:latin typeface="Franklin Gothic Medium Cond" panose="020B0606030402020204" pitchFamily="34" charset="0"/>
              </a:rPr>
              <a:t>	Agenda</a:t>
            </a:r>
            <a:endParaRPr lang="en-US" sz="3400"/>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372408" y="2183540"/>
            <a:ext cx="7903232" cy="3384538"/>
          </a:xfrm>
        </p:spPr>
        <p:txBody>
          <a:bodyPr>
            <a:normAutofit/>
          </a:bodyPr>
          <a:lstStyle/>
          <a:p>
            <a:pPr marL="1027113" lvl="1" indent="-569913">
              <a:buAutoNum type="arabicPeriod"/>
              <a:defRPr/>
            </a:pPr>
            <a:r>
              <a:rPr lang="en-US" sz="2800" b="1">
                <a:solidFill>
                  <a:schemeClr val="accent4">
                    <a:lumMod val="75000"/>
                  </a:schemeClr>
                </a:solidFill>
                <a:latin typeface="Calibri Light" panose="020F0302020204030204"/>
                <a:cs typeface="Times New Roman" panose="02020603050405020304" pitchFamily="18" charset="0"/>
              </a:rPr>
              <a:t>Review of Budget Based Rent Increase (BBRI)/Commissioner’s Order</a:t>
            </a:r>
          </a:p>
          <a:p>
            <a:pPr marL="1027113" lvl="1" indent="-569913">
              <a:buAutoNum type="arabicPeriod"/>
              <a:defRPr/>
            </a:pPr>
            <a:r>
              <a:rPr lang="en-US" sz="2800" b="1">
                <a:solidFill>
                  <a:schemeClr val="accent4">
                    <a:lumMod val="75000"/>
                  </a:schemeClr>
                </a:solidFill>
                <a:latin typeface="Calibri Light" panose="020F0302020204030204"/>
                <a:cs typeface="Times New Roman" panose="02020603050405020304" pitchFamily="18" charset="0"/>
              </a:rPr>
              <a:t>Management Transition</a:t>
            </a:r>
          </a:p>
          <a:p>
            <a:pPr marL="1027113" lvl="1" indent="-569913">
              <a:buFont typeface="Arial" panose="020B0604020202020204" pitchFamily="34" charset="0"/>
              <a:buAutoNum type="arabicPeriod"/>
              <a:defRPr/>
            </a:pPr>
            <a:r>
              <a:rPr lang="en-US" sz="2800" b="1">
                <a:solidFill>
                  <a:schemeClr val="accent4">
                    <a:lumMod val="75000"/>
                  </a:schemeClr>
                </a:solidFill>
                <a:latin typeface="Calibri Light" panose="020F0302020204030204"/>
                <a:cs typeface="Times New Roman" panose="02020603050405020304" pitchFamily="18" charset="0"/>
              </a:rPr>
              <a:t>Renovation Details</a:t>
            </a:r>
          </a:p>
          <a:p>
            <a:pPr marL="1027113" lvl="1" indent="-569913">
              <a:buAutoNum type="arabicPeriod"/>
              <a:defRPr/>
            </a:pPr>
            <a:r>
              <a:rPr lang="en-US" sz="2800" b="1">
                <a:solidFill>
                  <a:schemeClr val="accent4">
                    <a:lumMod val="75000"/>
                  </a:schemeClr>
                </a:solidFill>
                <a:latin typeface="Calibri Light" panose="020F0302020204030204"/>
                <a:cs typeface="Times New Roman" panose="02020603050405020304" pitchFamily="18" charset="0"/>
              </a:rPr>
              <a:t>PBVs Still Available for Qualifying Households</a:t>
            </a:r>
          </a:p>
          <a:p>
            <a:pPr marL="1027113" lvl="1" indent="-569913">
              <a:buAutoNum type="arabicPeriod"/>
              <a:defRPr/>
            </a:pPr>
            <a:r>
              <a:rPr lang="en-US" sz="2800" b="1">
                <a:solidFill>
                  <a:schemeClr val="accent4">
                    <a:lumMod val="75000"/>
                  </a:schemeClr>
                </a:solidFill>
                <a:latin typeface="Calibri Light" panose="020F0302020204030204"/>
                <a:cs typeface="Times New Roman" panose="02020603050405020304" pitchFamily="18" charset="0"/>
              </a:rPr>
              <a:t>Temporary Moves</a:t>
            </a:r>
          </a:p>
          <a:p>
            <a:pPr marL="1027113" lvl="1" indent="-569913">
              <a:buAutoNum type="arabicPeriod"/>
              <a:defRPr/>
            </a:pPr>
            <a:r>
              <a:rPr lang="en-US" sz="2800" b="1">
                <a:solidFill>
                  <a:schemeClr val="accent4">
                    <a:lumMod val="75000"/>
                  </a:schemeClr>
                </a:solidFill>
                <a:latin typeface="Calibri Light" panose="020F0302020204030204"/>
                <a:cs typeface="Times New Roman" panose="02020603050405020304" pitchFamily="18" charset="0"/>
              </a:rPr>
              <a:t>Next Steps</a:t>
            </a:r>
          </a:p>
          <a:p>
            <a:pPr marL="800100" lvl="1" indent="-342900">
              <a:buAutoNum type="arabicPeriod"/>
              <a:defRPr/>
            </a:pPr>
            <a:endParaRPr lang="en-US" sz="1600">
              <a:solidFill>
                <a:prstClr val="black"/>
              </a:solidFill>
              <a:latin typeface="Calibri Light" panose="020F0302020204030204"/>
              <a:cs typeface="Times New Roman" panose="02020603050405020304" pitchFamily="18" charset="0"/>
            </a:endParaRPr>
          </a:p>
          <a:p>
            <a:pPr marL="800100" lvl="1" indent="-342900">
              <a:buAutoNum type="arabicPeriod"/>
              <a:defRPr/>
            </a:pPr>
            <a:endParaRPr lang="en-US" sz="1600">
              <a:solidFill>
                <a:prstClr val="black"/>
              </a:solidFill>
              <a:latin typeface="Calibri Light" panose="020F0302020204030204"/>
              <a:cs typeface="Times New Roman" panose="02020603050405020304" pitchFamily="18" charset="0"/>
            </a:endParaRPr>
          </a:p>
        </p:txBody>
      </p:sp>
      <p:sp>
        <p:nvSpPr>
          <p:cNvPr id="2" name="Footer Placeholder 1">
            <a:extLst>
              <a:ext uri="{FF2B5EF4-FFF2-40B4-BE49-F238E27FC236}">
                <a16:creationId xmlns:a16="http://schemas.microsoft.com/office/drawing/2014/main" id="{860AE8FF-5A61-7BED-7281-48731D8A1C2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320606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91" y="63637"/>
            <a:ext cx="8465392" cy="894198"/>
          </a:xfrm>
        </p:spPr>
        <p:txBody>
          <a:bodyPr>
            <a:normAutofit/>
          </a:bodyPr>
          <a:lstStyle/>
          <a:p>
            <a:r>
              <a:rPr lang="en-US" sz="3400">
                <a:solidFill>
                  <a:schemeClr val="accent4">
                    <a:lumMod val="75000"/>
                  </a:schemeClr>
                </a:solidFill>
                <a:latin typeface="Franklin Gothic Medium Cond" panose="020B0606030402020204" pitchFamily="34" charset="0"/>
              </a:rPr>
              <a:t>Renovations: Proposed Scope of Work</a:t>
            </a: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525991" y="840584"/>
            <a:ext cx="4589278" cy="5563731"/>
          </a:xfrm>
        </p:spPr>
        <p:txBody>
          <a:bodyPr>
            <a:noAutofit/>
          </a:bodyPr>
          <a:lstStyle/>
          <a:p>
            <a:pPr marL="0" marR="0" lvl="0" indent="0">
              <a:spcBef>
                <a:spcPts val="600"/>
              </a:spcBef>
              <a:spcAft>
                <a:spcPts val="0"/>
              </a:spcAft>
              <a:buNone/>
            </a:pPr>
            <a:r>
              <a:rPr lang="en-US" sz="2200" b="1">
                <a:effectLst/>
                <a:latin typeface="Calibri Light" panose="020F0302020204030204" pitchFamily="34" charset="0"/>
                <a:ea typeface="Calibri Light" panose="020F0302020204030204" pitchFamily="34" charset="0"/>
                <a:cs typeface="Calibri Light" panose="020F0302020204030204" pitchFamily="34" charset="0"/>
              </a:rPr>
              <a:t>Comprehensive scope of work will provide long-lasting cures to decades-old conditions</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In-unit renovations:</a:t>
            </a:r>
            <a:r>
              <a:rPr lang="en-US" sz="2000">
                <a:effectLst/>
                <a:latin typeface="Calibri Light" panose="020F0302020204030204" pitchFamily="34" charset="0"/>
                <a:ea typeface="Calibri Light" panose="020F0302020204030204" pitchFamily="34" charset="0"/>
                <a:cs typeface="Calibri Light" panose="020F0302020204030204" pitchFamily="34" charset="0"/>
              </a:rPr>
              <a:t> New Kitchen, New Bathroom, New Flooring, and Painting</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Building Envelope: </a:t>
            </a:r>
            <a:r>
              <a:rPr lang="en-US" sz="2000">
                <a:latin typeface="Calibri Light" panose="020F0302020204030204" pitchFamily="34" charset="0"/>
                <a:ea typeface="Calibri Light" panose="020F0302020204030204" pitchFamily="34" charset="0"/>
                <a:cs typeface="Calibri Light" panose="020F0302020204030204" pitchFamily="34" charset="0"/>
              </a:rPr>
              <a:t>R</a:t>
            </a:r>
            <a:r>
              <a:rPr lang="en-US" sz="2000">
                <a:effectLst/>
                <a:latin typeface="Calibri Light" panose="020F0302020204030204" pitchFamily="34" charset="0"/>
                <a:ea typeface="Calibri Light" panose="020F0302020204030204" pitchFamily="34" charset="0"/>
                <a:cs typeface="Calibri Light" panose="020F0302020204030204" pitchFamily="34" charset="0"/>
              </a:rPr>
              <a:t>epairs to façade, roof and areas of water infiltration</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Balconies: </a:t>
            </a:r>
            <a:r>
              <a:rPr lang="en-US" sz="2000">
                <a:effectLst/>
                <a:latin typeface="Calibri Light" panose="020F0302020204030204" pitchFamily="34" charset="0"/>
                <a:ea typeface="Calibri Light" panose="020F0302020204030204" pitchFamily="34" charset="0"/>
                <a:cs typeface="Calibri Light" panose="020F0302020204030204" pitchFamily="34" charset="0"/>
              </a:rPr>
              <a:t>Railing and divider repairs, waterproof concrete</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Plumbing: </a:t>
            </a:r>
            <a:r>
              <a:rPr lang="en-US" sz="2000">
                <a:effectLst/>
                <a:latin typeface="Calibri Light" panose="020F0302020204030204" pitchFamily="34" charset="0"/>
                <a:ea typeface="Calibri Light" panose="020F0302020204030204" pitchFamily="34" charset="0"/>
                <a:cs typeface="Calibri Light" panose="020F0302020204030204" pitchFamily="34" charset="0"/>
              </a:rPr>
              <a:t>Full replacement of risers to prevent future leaks and mold</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Heating: </a:t>
            </a:r>
            <a:r>
              <a:rPr lang="en-US" sz="2000">
                <a:effectLst/>
                <a:latin typeface="Calibri Light" panose="020F0302020204030204" pitchFamily="34" charset="0"/>
                <a:ea typeface="Calibri Light" panose="020F0302020204030204" pitchFamily="34" charset="0"/>
                <a:cs typeface="Calibri Light" panose="020F0302020204030204" pitchFamily="34" charset="0"/>
              </a:rPr>
              <a:t>Repairs to heat plant and distribution</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Structure:</a:t>
            </a:r>
            <a:r>
              <a:rPr lang="en-US" sz="2000">
                <a:effectLst/>
                <a:latin typeface="Calibri Light" panose="020F0302020204030204" pitchFamily="34" charset="0"/>
                <a:ea typeface="Calibri Light" panose="020F0302020204030204" pitchFamily="34" charset="0"/>
                <a:cs typeface="Calibri Light" panose="020F0302020204030204" pitchFamily="34" charset="0"/>
              </a:rPr>
              <a:t> Repairs to concrete </a:t>
            </a:r>
          </a:p>
          <a:p>
            <a:pPr marR="0" lvl="0">
              <a:spcBef>
                <a:spcPts val="600"/>
              </a:spcBef>
              <a:spcAft>
                <a:spcPts val="0"/>
              </a:spcAft>
              <a:buFont typeface="Wingdings" panose="05000000000000000000" pitchFamily="2" charset="2"/>
              <a:buChar char="§"/>
            </a:pPr>
            <a:r>
              <a:rPr lang="en-US" sz="2000" b="1">
                <a:latin typeface="Calibri Light" panose="020F0302020204030204" pitchFamily="34" charset="0"/>
                <a:ea typeface="Calibri Light" panose="020F0302020204030204" pitchFamily="34" charset="0"/>
                <a:cs typeface="Calibri Light" panose="020F0302020204030204" pitchFamily="34" charset="0"/>
              </a:rPr>
              <a:t>Section 504: </a:t>
            </a:r>
            <a:r>
              <a:rPr lang="en-US" sz="2000">
                <a:latin typeface="Calibri Light" panose="020F0302020204030204" pitchFamily="34" charset="0"/>
                <a:ea typeface="Calibri Light" panose="020F0302020204030204" pitchFamily="34" charset="0"/>
                <a:cs typeface="Calibri Light" panose="020F0302020204030204" pitchFamily="34" charset="0"/>
              </a:rPr>
              <a:t>Improve accessibility conditions for disabled residents and allow seniors to age-in-place</a:t>
            </a:r>
            <a:endParaRPr lang="en-US" sz="2000">
              <a:highlight>
                <a:srgbClr val="FFFF00"/>
              </a:highlight>
              <a:latin typeface="+mj-lt"/>
              <a:cs typeface="Times New Roman" panose="02020603050405020304" pitchFamily="18" charset="0"/>
            </a:endParaRPr>
          </a:p>
          <a:p>
            <a:pPr lvl="1">
              <a:buFont typeface="Wingdings" panose="05000000000000000000" pitchFamily="2" charset="2"/>
              <a:buChar char="§"/>
            </a:pPr>
            <a:endParaRPr lang="en-US" sz="2000">
              <a:latin typeface="+mj-lt"/>
              <a:cs typeface="Times New Roman" panose="02020603050405020304" pitchFamily="18" charset="0"/>
            </a:endParaRPr>
          </a:p>
          <a:p>
            <a:pPr lvl="1">
              <a:buFont typeface="Wingdings" panose="05000000000000000000" pitchFamily="2" charset="2"/>
              <a:buChar char="§"/>
            </a:pPr>
            <a:endParaRPr lang="en-US" sz="2000">
              <a:latin typeface="+mj-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20</a:t>
            </a:fld>
            <a:endParaRPr lang="en-US"/>
          </a:p>
        </p:txBody>
      </p:sp>
      <p:pic>
        <p:nvPicPr>
          <p:cNvPr id="6" name="Picture 5" descr="A street with cars and a tall building&#10;&#10;Description automatically generated">
            <a:extLst>
              <a:ext uri="{FF2B5EF4-FFF2-40B4-BE49-F238E27FC236}">
                <a16:creationId xmlns:a16="http://schemas.microsoft.com/office/drawing/2014/main" id="{27BA2483-E06D-EB04-FAC4-6D3306C22F0F}"/>
              </a:ext>
            </a:extLst>
          </p:cNvPr>
          <p:cNvPicPr>
            <a:picLocks noChangeAspect="1"/>
          </p:cNvPicPr>
          <p:nvPr/>
        </p:nvPicPr>
        <p:blipFill rotWithShape="1">
          <a:blip r:embed="rId3">
            <a:extLst>
              <a:ext uri="{28A0092B-C50C-407E-A947-70E740481C1C}">
                <a14:useLocalDpi xmlns:a14="http://schemas.microsoft.com/office/drawing/2010/main" val="0"/>
              </a:ext>
            </a:extLst>
          </a:blip>
          <a:srcRect l="8890" t="23656" r="32567" b="16079"/>
          <a:stretch/>
        </p:blipFill>
        <p:spPr>
          <a:xfrm rot="5400000">
            <a:off x="4677335" y="1745871"/>
            <a:ext cx="4742940" cy="3661753"/>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572088EA-29C1-27D0-5448-240E1729B838}"/>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600925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A9135-49A4-6E94-31D5-3E5DE18EE7E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43E137-1453-B9C3-C7A9-329AF853A99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21</a:t>
            </a:fld>
            <a:endParaRPr lang="en-US"/>
          </a:p>
        </p:txBody>
      </p:sp>
      <p:sp>
        <p:nvSpPr>
          <p:cNvPr id="2" name="object 4">
            <a:extLst>
              <a:ext uri="{FF2B5EF4-FFF2-40B4-BE49-F238E27FC236}">
                <a16:creationId xmlns:a16="http://schemas.microsoft.com/office/drawing/2014/main" id="{1DA4FB25-8B3D-57E2-96EC-5BBE9DA65BCE}"/>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7ADE754D-C101-DC14-9391-21690D26EB1F}"/>
              </a:ext>
            </a:extLst>
          </p:cNvPr>
          <p:cNvSpPr txBox="1">
            <a:spLocks noGrp="1"/>
          </p:cNvSpPr>
          <p:nvPr>
            <p:ph type="title"/>
          </p:nvPr>
        </p:nvSpPr>
        <p:spPr>
          <a:xfrm>
            <a:off x="123033" y="2513425"/>
            <a:ext cx="9144000" cy="1243930"/>
          </a:xfrm>
          <a:prstGeom prst="rect">
            <a:avLst/>
          </a:prstGeom>
        </p:spPr>
        <p:txBody>
          <a:bodyPr vert="horz" wrap="square" lIns="0" tIns="12700" rIns="0" bIns="0" rtlCol="0">
            <a:spAutoFit/>
          </a:bodyPr>
          <a:lstStyle/>
          <a:p>
            <a:pPr marL="12700">
              <a:lnSpc>
                <a:spcPct val="100000"/>
              </a:lnSpc>
              <a:spcBef>
                <a:spcPts val="100"/>
              </a:spcBef>
            </a:pPr>
            <a:r>
              <a:rPr lang="en-GB" sz="4000" b="1" spc="270">
                <a:solidFill>
                  <a:schemeClr val="bg1"/>
                </a:solidFill>
              </a:rPr>
              <a:t>4. PBVs Are Still Available for Qualifying Households</a:t>
            </a:r>
          </a:p>
        </p:txBody>
      </p:sp>
      <p:sp>
        <p:nvSpPr>
          <p:cNvPr id="5" name="Footer Placeholder 4">
            <a:extLst>
              <a:ext uri="{FF2B5EF4-FFF2-40B4-BE49-F238E27FC236}">
                <a16:creationId xmlns:a16="http://schemas.microsoft.com/office/drawing/2014/main" id="{C2F8CE60-E369-C2DD-7EA1-8DE02D8CE80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36434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22</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372408" y="251986"/>
            <a:ext cx="8324119" cy="61555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Project-Based Vouchers (PBVs)</a:t>
            </a:r>
          </a:p>
        </p:txBody>
      </p:sp>
      <p:sp>
        <p:nvSpPr>
          <p:cNvPr id="2" name="Content Placeholder 28">
            <a:extLst>
              <a:ext uri="{FF2B5EF4-FFF2-40B4-BE49-F238E27FC236}">
                <a16:creationId xmlns:a16="http://schemas.microsoft.com/office/drawing/2014/main" id="{2F5A8DD2-D85B-02BC-D3EA-89308A7FCA00}"/>
              </a:ext>
            </a:extLst>
          </p:cNvPr>
          <p:cNvSpPr>
            <a:spLocks noGrp="1"/>
          </p:cNvSpPr>
          <p:nvPr>
            <p:ph idx="1"/>
          </p:nvPr>
        </p:nvSpPr>
        <p:spPr>
          <a:xfrm>
            <a:off x="372407" y="1186821"/>
            <a:ext cx="8324119" cy="4851122"/>
          </a:xfrm>
        </p:spPr>
        <p:txBody>
          <a:bodyPr vert="horz" lIns="91440" tIns="45720" rIns="91440" bIns="45720" rtlCol="0" anchor="t">
            <a:normAutofit lnSpcReduction="10000"/>
          </a:bodyPr>
          <a:lstStyle/>
          <a:p>
            <a:pPr marL="461645" lvl="1" indent="-285750">
              <a:buFont typeface="Wingdings" panose="05000000000000000000" pitchFamily="2" charset="2"/>
              <a:buChar char="§"/>
              <a:defRPr/>
            </a:pPr>
            <a:r>
              <a:rPr lang="en-US" sz="2600" b="1">
                <a:solidFill>
                  <a:prstClr val="black"/>
                </a:solidFill>
                <a:latin typeface="Calibri Light" panose="020F0302020204030204"/>
                <a:cs typeface="Times New Roman"/>
              </a:rPr>
              <a:t>A limited amount of new Project-Based Section 8 Vouchers </a:t>
            </a:r>
            <a:r>
              <a:rPr lang="en-US" sz="2600">
                <a:solidFill>
                  <a:prstClr val="black"/>
                </a:solidFill>
                <a:latin typeface="Calibri Light" panose="020F0302020204030204"/>
                <a:cs typeface="Times New Roman"/>
              </a:rPr>
              <a:t>(PBVs) will be offered.</a:t>
            </a:r>
            <a:endParaRPr lang="en-US" sz="2600">
              <a:solidFill>
                <a:prstClr val="black"/>
              </a:solidFill>
              <a:latin typeface="Calibri Light"/>
              <a:ea typeface="Calibri Light"/>
              <a:cs typeface="Times New Roman"/>
            </a:endParaRPr>
          </a:p>
          <a:p>
            <a:pPr marL="461645" lvl="1" indent="-285750">
              <a:buFont typeface="Wingdings" panose="05000000000000000000" pitchFamily="2" charset="2"/>
              <a:buChar char="§"/>
              <a:defRPr/>
            </a:pPr>
            <a:r>
              <a:rPr lang="en-US" sz="2600">
                <a:solidFill>
                  <a:prstClr val="black"/>
                </a:solidFill>
                <a:latin typeface="Calibri Light" panose="020F0302020204030204"/>
                <a:cs typeface="Times New Roman"/>
              </a:rPr>
              <a:t>Linden Plaza residents who qualify </a:t>
            </a:r>
            <a:r>
              <a:rPr lang="en-US" sz="2600" b="1">
                <a:solidFill>
                  <a:prstClr val="black"/>
                </a:solidFill>
                <a:latin typeface="Calibri Light" panose="020F0302020204030204"/>
                <a:cs typeface="Times New Roman"/>
              </a:rPr>
              <a:t>will pay the lesser of 30% of their adjusted gross household income or the existing Mitchell-Lama rent for your unit </a:t>
            </a:r>
            <a:r>
              <a:rPr lang="en-US" sz="2600">
                <a:solidFill>
                  <a:prstClr val="black"/>
                </a:solidFill>
                <a:latin typeface="Calibri Light" panose="020F0302020204030204"/>
                <a:cs typeface="Times New Roman"/>
              </a:rPr>
              <a:t>towards rent.</a:t>
            </a:r>
            <a:endParaRPr lang="en-US" sz="2600">
              <a:solidFill>
                <a:prstClr val="black"/>
              </a:solidFill>
              <a:latin typeface="Calibri Light" panose="020F0302020204030204"/>
              <a:ea typeface="Calibri Light"/>
              <a:cs typeface="Times New Roman"/>
            </a:endParaRPr>
          </a:p>
          <a:p>
            <a:pPr marL="461645" lvl="1" indent="-285750">
              <a:buFont typeface="Wingdings" panose="05000000000000000000" pitchFamily="2" charset="2"/>
              <a:buChar char="§"/>
              <a:defRPr/>
            </a:pPr>
            <a:r>
              <a:rPr lang="en-US" sz="2600">
                <a:solidFill>
                  <a:prstClr val="black"/>
                </a:solidFill>
                <a:latin typeface="Calibri Light" panose="020F0302020204030204"/>
                <a:cs typeface="Times New Roman"/>
              </a:rPr>
              <a:t>Benefits Include: </a:t>
            </a:r>
            <a:endParaRPr lang="en-US" sz="2600">
              <a:solidFill>
                <a:prstClr val="black"/>
              </a:solidFill>
              <a:latin typeface="Calibri Light" panose="020F0302020204030204"/>
              <a:ea typeface="Calibri Light"/>
              <a:cs typeface="Times New Roman" panose="02020603050405020304" pitchFamily="18" charset="0"/>
            </a:endParaRPr>
          </a:p>
          <a:p>
            <a:pPr marL="918845" lvl="2" indent="-285750">
              <a:buFont typeface="Wingdings" panose="05000000000000000000" pitchFamily="2" charset="2"/>
              <a:buChar char="§"/>
              <a:defRPr/>
            </a:pPr>
            <a:r>
              <a:rPr lang="en-US" sz="2400">
                <a:solidFill>
                  <a:prstClr val="black"/>
                </a:solidFill>
                <a:latin typeface="Calibri Light" panose="020F0302020204030204"/>
                <a:cs typeface="Times New Roman"/>
              </a:rPr>
              <a:t>Rent payments sized on </a:t>
            </a:r>
            <a:r>
              <a:rPr lang="en-US" sz="2400" b="1">
                <a:solidFill>
                  <a:prstClr val="black"/>
                </a:solidFill>
                <a:latin typeface="Calibri Light" panose="020F0302020204030204"/>
                <a:cs typeface="Times New Roman"/>
              </a:rPr>
              <a:t>30% of your income on rent</a:t>
            </a:r>
            <a:r>
              <a:rPr lang="en-US" sz="2400">
                <a:solidFill>
                  <a:prstClr val="black"/>
                </a:solidFill>
                <a:latin typeface="Calibri Light" panose="020F0302020204030204"/>
                <a:cs typeface="Times New Roman"/>
              </a:rPr>
              <a:t>.</a:t>
            </a:r>
            <a:endParaRPr lang="en-US" sz="2400">
              <a:solidFill>
                <a:prstClr val="black"/>
              </a:solidFill>
              <a:latin typeface="Calibri Light" panose="020F0302020204030204"/>
              <a:ea typeface="Calibri Light"/>
              <a:cs typeface="Times New Roman"/>
            </a:endParaRPr>
          </a:p>
          <a:p>
            <a:pPr marL="918845" lvl="2" indent="-285750">
              <a:buFont typeface="Wingdings" panose="05000000000000000000" pitchFamily="2" charset="2"/>
              <a:buChar char="§"/>
              <a:defRPr/>
            </a:pPr>
            <a:r>
              <a:rPr lang="en-US" sz="2400">
                <a:solidFill>
                  <a:prstClr val="black"/>
                </a:solidFill>
                <a:latin typeface="Calibri Light" panose="020F0302020204030204"/>
                <a:cs typeface="Times New Roman"/>
              </a:rPr>
              <a:t>If you decide to move after 1 year, you can apply for a portable housing voucher.</a:t>
            </a:r>
            <a:endParaRPr lang="en-US" sz="2400">
              <a:solidFill>
                <a:prstClr val="black"/>
              </a:solidFill>
              <a:latin typeface="Calibri Light" panose="020F0302020204030204"/>
              <a:ea typeface="Calibri Light"/>
              <a:cs typeface="Times New Roman"/>
            </a:endParaRPr>
          </a:p>
          <a:p>
            <a:pPr marL="918845" lvl="2" indent="-285750">
              <a:buFont typeface="Wingdings" panose="05000000000000000000" pitchFamily="2" charset="2"/>
              <a:buChar char="§"/>
              <a:defRPr/>
            </a:pPr>
            <a:r>
              <a:rPr lang="en-US" sz="2400">
                <a:solidFill>
                  <a:prstClr val="black"/>
                </a:solidFill>
                <a:latin typeface="Calibri Light" panose="020F0302020204030204"/>
                <a:cs typeface="Times New Roman"/>
              </a:rPr>
              <a:t>Unit will undergo </a:t>
            </a:r>
            <a:r>
              <a:rPr lang="en-US" sz="2400" b="1">
                <a:solidFill>
                  <a:prstClr val="black"/>
                </a:solidFill>
                <a:latin typeface="Calibri Light" panose="020F0302020204030204"/>
                <a:cs typeface="Times New Roman"/>
              </a:rPr>
              <a:t>HQS repairs </a:t>
            </a:r>
            <a:r>
              <a:rPr lang="en-US" sz="2400">
                <a:solidFill>
                  <a:prstClr val="black"/>
                </a:solidFill>
                <a:latin typeface="Calibri Light" panose="020F0302020204030204"/>
                <a:cs typeface="Times New Roman"/>
              </a:rPr>
              <a:t>and inspection prior to subsidy starting.</a:t>
            </a:r>
          </a:p>
          <a:p>
            <a:pPr marL="1376045" lvl="3" indent="-285750">
              <a:buFont typeface="Wingdings" panose="05000000000000000000" pitchFamily="2" charset="2"/>
              <a:buChar char="§"/>
              <a:defRPr/>
            </a:pPr>
            <a:r>
              <a:rPr lang="en-US" sz="2200">
                <a:solidFill>
                  <a:prstClr val="black"/>
                </a:solidFill>
                <a:latin typeface="Calibri Light" panose="020F0302020204030204"/>
                <a:ea typeface="Calibri Light"/>
                <a:cs typeface="Times New Roman"/>
              </a:rPr>
              <a:t>HQS repairs can provide immediate benefits to your apartment before the eventual renovations (especially if you are not in the first phase). </a:t>
            </a:r>
          </a:p>
          <a:p>
            <a:pPr marL="233045" lvl="1" indent="0">
              <a:buNone/>
              <a:defRPr/>
            </a:pPr>
            <a:endParaRPr lang="en-US" sz="2600">
              <a:solidFill>
                <a:prstClr val="black"/>
              </a:solidFill>
              <a:latin typeface="Calibri Light" panose="020F0302020204030204"/>
              <a:ea typeface="Calibri Light" panose="020F0302020204030204"/>
              <a:cs typeface="Times New Roman" panose="02020603050405020304" pitchFamily="18" charset="0"/>
            </a:endParaRPr>
          </a:p>
        </p:txBody>
      </p:sp>
      <p:sp>
        <p:nvSpPr>
          <p:cNvPr id="4" name="Footer Placeholder 3">
            <a:extLst>
              <a:ext uri="{FF2B5EF4-FFF2-40B4-BE49-F238E27FC236}">
                <a16:creationId xmlns:a16="http://schemas.microsoft.com/office/drawing/2014/main" id="{5DE793F3-B0A7-C936-6462-E43D1748E6F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188545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23</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409940" y="271004"/>
            <a:ext cx="8324119" cy="615553"/>
          </a:xfrm>
          <a:prstGeom prst="rect">
            <a:avLst/>
          </a:prstGeom>
          <a:noFill/>
        </p:spPr>
        <p:txBody>
          <a:bodyPr wrap="square" lIns="91440" tIns="45720" rIns="91440" bIns="45720" anchor="t">
            <a:spAutoFit/>
          </a:bodyPr>
          <a:lstStyle/>
          <a:p>
            <a:r>
              <a:rPr lang="en-US" sz="3400">
                <a:solidFill>
                  <a:schemeClr val="accent4">
                    <a:lumMod val="75000"/>
                  </a:schemeClr>
                </a:solidFill>
                <a:latin typeface="Franklin Gothic Medium Cond"/>
              </a:rPr>
              <a:t>Do You Qualify for Project-Based Vouchers?</a:t>
            </a:r>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46365" y="1562099"/>
            <a:ext cx="7402235" cy="4240729"/>
          </a:xfrm>
        </p:spPr>
        <p:txBody>
          <a:bodyPr vert="horz" lIns="91440" tIns="45720" rIns="91440" bIns="45720" rtlCol="0" anchor="t">
            <a:normAutofit/>
          </a:bodyPr>
          <a:lstStyle/>
          <a:p>
            <a:pPr marL="461645" lvl="1" indent="-285750">
              <a:buFont typeface="Wingdings" panose="05000000000000000000" pitchFamily="2" charset="2"/>
              <a:buChar char="§"/>
              <a:defRPr/>
            </a:pPr>
            <a:r>
              <a:rPr lang="en-US" sz="2600">
                <a:solidFill>
                  <a:prstClr val="black"/>
                </a:solidFill>
                <a:latin typeface="Calibri Light" panose="020F0302020204030204"/>
                <a:cs typeface="Times New Roman"/>
              </a:rPr>
              <a:t>To qualify for PBVs, households must:</a:t>
            </a:r>
            <a:endParaRPr lang="en-US" sz="2600">
              <a:solidFill>
                <a:prstClr val="black"/>
              </a:solidFill>
              <a:cs typeface="Times New Roman"/>
            </a:endParaRPr>
          </a:p>
          <a:p>
            <a:pPr marL="1147445" lvl="2" indent="-457200">
              <a:buFont typeface="+mj-lt"/>
              <a:buAutoNum type="arabicParenR"/>
              <a:defRPr/>
            </a:pPr>
            <a:r>
              <a:rPr lang="en-US" sz="2600">
                <a:solidFill>
                  <a:prstClr val="black"/>
                </a:solidFill>
                <a:latin typeface="Calibri Light" panose="020F0302020204030204"/>
                <a:cs typeface="Times New Roman"/>
              </a:rPr>
              <a:t>Income certify</a:t>
            </a:r>
            <a:endParaRPr lang="en-US" sz="2600">
              <a:solidFill>
                <a:prstClr val="black"/>
              </a:solidFill>
              <a:latin typeface="Calibri Light" panose="020F0302020204030204"/>
              <a:ea typeface="Calibri Light"/>
              <a:cs typeface="Times New Roman"/>
            </a:endParaRPr>
          </a:p>
          <a:p>
            <a:pPr marL="1147445" lvl="2" indent="-457200">
              <a:buFont typeface="+mj-lt"/>
              <a:buAutoNum type="arabicParenR"/>
              <a:defRPr/>
            </a:pPr>
            <a:r>
              <a:rPr lang="en-US" sz="2600">
                <a:solidFill>
                  <a:prstClr val="black"/>
                </a:solidFill>
                <a:latin typeface="Calibri Light" panose="020F0302020204030204"/>
                <a:cs typeface="Times New Roman"/>
              </a:rPr>
              <a:t>Pass Housing Quality Standards (HQS) physical inspections</a:t>
            </a:r>
            <a:endParaRPr lang="en-US" sz="2600">
              <a:solidFill>
                <a:prstClr val="black"/>
              </a:solidFill>
              <a:latin typeface="Calibri Light" panose="020F0302020204030204"/>
              <a:ea typeface="Calibri Light"/>
              <a:cs typeface="Times New Roman"/>
            </a:endParaRPr>
          </a:p>
          <a:p>
            <a:pPr marL="1147445" lvl="2" indent="-457200">
              <a:buFont typeface="+mj-lt"/>
              <a:buAutoNum type="arabicParenR"/>
              <a:defRPr/>
            </a:pPr>
            <a:r>
              <a:rPr lang="en-US" sz="2600">
                <a:solidFill>
                  <a:prstClr val="black"/>
                </a:solidFill>
                <a:latin typeface="Calibri Light" panose="020F0302020204030204"/>
                <a:cs typeface="Times New Roman"/>
              </a:rPr>
              <a:t>Maintain a rightsized unit per HUD standards</a:t>
            </a:r>
            <a:endParaRPr lang="en-US" sz="2600">
              <a:solidFill>
                <a:prstClr val="black"/>
              </a:solidFill>
              <a:latin typeface="Calibri Light" panose="020F0302020204030204"/>
              <a:ea typeface="Calibri Light"/>
              <a:cs typeface="Times New Roman"/>
            </a:endParaRPr>
          </a:p>
          <a:p>
            <a:pPr marL="0" marR="2540" lvl="0" indent="0" algn="ctr" defTabSz="628063" rtl="0" eaLnBrk="1" fontAlgn="auto" latinLnBrk="0" hangingPunct="1">
              <a:lnSpc>
                <a:spcPct val="100000"/>
              </a:lnSpc>
              <a:spcBef>
                <a:spcPts val="0"/>
              </a:spcBef>
              <a:spcAft>
                <a:spcPts val="0"/>
              </a:spcAft>
              <a:buClrTx/>
              <a:buSzTx/>
              <a:buFontTx/>
              <a:buNone/>
              <a:tabLst/>
              <a:defRPr/>
            </a:pPr>
            <a:endParaRPr lang="en-US" sz="2800" b="0" i="0" u="none" strike="noStrike" kern="1200" cap="none" spc="-2" normalizeH="0" baseline="0" noProof="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F2C7DF1-9A79-7705-3A86-FCA9B3A65206}"/>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76677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1"/>
            <a:ext cx="6864970" cy="883361"/>
          </a:xfrm>
        </p:spPr>
        <p:txBody>
          <a:bodyPr>
            <a:normAutofit/>
          </a:bodyPr>
          <a:lstStyle/>
          <a:p>
            <a:r>
              <a:rPr lang="en-GB" sz="3400">
                <a:solidFill>
                  <a:schemeClr val="accent4">
                    <a:lumMod val="75000"/>
                  </a:schemeClr>
                </a:solidFill>
                <a:latin typeface="Franklin Gothic Medium Cond" panose="020B0606030402020204" pitchFamily="34" charset="0"/>
              </a:rPr>
              <a:t>For PBV Applicants: Rightsizing</a:t>
            </a:r>
            <a:endParaRPr lang="en-US" sz="3400">
              <a:solidFill>
                <a:schemeClr val="accent4">
                  <a:lumMod val="75000"/>
                </a:schemeClr>
              </a:solidFill>
              <a:latin typeface="Franklin Gothic Medium Cond" panose="020B0606030402020204" pitchFamily="34" charset="0"/>
            </a:endParaRP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628650" y="903384"/>
            <a:ext cx="7620006" cy="4351338"/>
          </a:xfrm>
        </p:spPr>
        <p:txBody>
          <a:bodyPr>
            <a:normAutofit/>
          </a:bodyPr>
          <a:lstStyle/>
          <a:p>
            <a:pPr marL="0" marR="0" lvl="0" indent="0">
              <a:spcBef>
                <a:spcPts val="600"/>
              </a:spcBef>
              <a:spcAft>
                <a:spcPts val="0"/>
              </a:spcAft>
              <a:buNone/>
            </a:pPr>
            <a:r>
              <a:rPr lang="en-US" sz="2000">
                <a:solidFill>
                  <a:srgbClr val="000000"/>
                </a:solidFill>
                <a:latin typeface="+mj-lt"/>
              </a:rPr>
              <a:t>Y</a:t>
            </a:r>
            <a:r>
              <a:rPr lang="en-US" sz="2000" b="0" i="0">
                <a:solidFill>
                  <a:srgbClr val="000000"/>
                </a:solidFill>
                <a:effectLst/>
                <a:latin typeface="+mj-lt"/>
              </a:rPr>
              <a:t>our unit must also be rightsized. That means that your apartment’s household composition meets one of the breakdowns listed below. Note, if you are not currently rightsized, we can work with you to move you and your household into a correctly sized unit within Linden Plaza.</a:t>
            </a:r>
            <a:endParaRPr lang="en-US" b="1">
              <a:latin typeface="+mj-lt"/>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24</a:t>
            </a:fld>
            <a:endParaRPr lang="en-US"/>
          </a:p>
        </p:txBody>
      </p:sp>
      <p:sp>
        <p:nvSpPr>
          <p:cNvPr id="8" name="Footer Placeholder 7">
            <a:extLst>
              <a:ext uri="{FF2B5EF4-FFF2-40B4-BE49-F238E27FC236}">
                <a16:creationId xmlns:a16="http://schemas.microsoft.com/office/drawing/2014/main" id="{7D123BB8-115F-65E2-D7DE-9D70B73EFA00}"/>
              </a:ext>
            </a:extLst>
          </p:cNvPr>
          <p:cNvSpPr>
            <a:spLocks noGrp="1"/>
          </p:cNvSpPr>
          <p:nvPr>
            <p:ph type="ftr" sz="quarter" idx="11"/>
          </p:nvPr>
        </p:nvSpPr>
        <p:spPr/>
        <p:txBody>
          <a:bodyPr/>
          <a:lstStyle/>
          <a:p>
            <a:r>
              <a:rPr lang="en-GB"/>
              <a:t>www.lindenplazabk.com</a:t>
            </a:r>
            <a:endParaRPr lang="en-US"/>
          </a:p>
        </p:txBody>
      </p:sp>
      <p:pic>
        <p:nvPicPr>
          <p:cNvPr id="6" name="Picture 5">
            <a:extLst>
              <a:ext uri="{FF2B5EF4-FFF2-40B4-BE49-F238E27FC236}">
                <a16:creationId xmlns:a16="http://schemas.microsoft.com/office/drawing/2014/main" id="{B0A3CCD4-71D6-A59B-2839-92A87A1BC667}"/>
              </a:ext>
            </a:extLst>
          </p:cNvPr>
          <p:cNvPicPr>
            <a:picLocks noChangeAspect="1"/>
          </p:cNvPicPr>
          <p:nvPr/>
        </p:nvPicPr>
        <p:blipFill>
          <a:blip r:embed="rId3"/>
          <a:stretch>
            <a:fillRect/>
          </a:stretch>
        </p:blipFill>
        <p:spPr>
          <a:xfrm>
            <a:off x="1352550" y="2207211"/>
            <a:ext cx="6324600" cy="3962400"/>
          </a:xfrm>
          <a:prstGeom prst="rect">
            <a:avLst/>
          </a:prstGeom>
        </p:spPr>
      </p:pic>
    </p:spTree>
    <p:extLst>
      <p:ext uri="{BB962C8B-B14F-4D97-AF65-F5344CB8AC3E}">
        <p14:creationId xmlns:p14="http://schemas.microsoft.com/office/powerpoint/2010/main" val="25711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1"/>
            <a:ext cx="6864970" cy="883361"/>
          </a:xfrm>
        </p:spPr>
        <p:txBody>
          <a:bodyPr>
            <a:normAutofit/>
          </a:bodyPr>
          <a:lstStyle/>
          <a:p>
            <a:r>
              <a:rPr lang="en-GB" sz="3400">
                <a:solidFill>
                  <a:schemeClr val="accent4">
                    <a:lumMod val="75000"/>
                  </a:schemeClr>
                </a:solidFill>
                <a:latin typeface="Franklin Gothic Medium Cond" panose="020B0606030402020204" pitchFamily="34" charset="0"/>
              </a:rPr>
              <a:t>For PBV Applicants: Income Qualifying</a:t>
            </a:r>
            <a:endParaRPr lang="en-US" sz="3400">
              <a:solidFill>
                <a:schemeClr val="accent4">
                  <a:lumMod val="75000"/>
                </a:schemeClr>
              </a:solidFill>
              <a:latin typeface="Franklin Gothic Medium Cond" panose="020B0606030402020204" pitchFamily="34" charset="0"/>
            </a:endParaRPr>
          </a:p>
        </p:txBody>
      </p:sp>
      <p:sp>
        <p:nvSpPr>
          <p:cNvPr id="19" name="Content Placeholder 2"/>
          <p:cNvSpPr>
            <a:spLocks noGrp="1"/>
          </p:cNvSpPr>
          <p:nvPr>
            <p:ph sz="half" idx="1"/>
          </p:nvPr>
        </p:nvSpPr>
        <p:spPr>
          <a:xfrm>
            <a:off x="149146" y="918103"/>
            <a:ext cx="8366204" cy="1581580"/>
          </a:xfrm>
        </p:spPr>
        <p:txBody>
          <a:bodyPr>
            <a:normAutofit/>
          </a:bodyPr>
          <a:lstStyle/>
          <a:p>
            <a:pPr marL="457200" lvl="1" indent="0">
              <a:buNone/>
            </a:pPr>
            <a:endParaRPr lang="en-US" sz="2000" b="0" i="0">
              <a:solidFill>
                <a:srgbClr val="000000"/>
              </a:solidFill>
              <a:effectLst/>
              <a:latin typeface="+mj-lt"/>
            </a:endParaRPr>
          </a:p>
          <a:p>
            <a:pPr marL="457200" lvl="1" indent="0">
              <a:buNone/>
            </a:pPr>
            <a:r>
              <a:rPr lang="en-US" sz="2000" b="0" i="0">
                <a:solidFill>
                  <a:srgbClr val="000000"/>
                </a:solidFill>
                <a:effectLst/>
                <a:latin typeface="+mj-lt"/>
              </a:rPr>
              <a:t>Your current income must be less than 50% of the Area Median Income (“AMI”). Your AMI varies based on the number of residents in your apartment. A breakdown of those AMI’s are below.</a:t>
            </a:r>
            <a:endParaRPr lang="en-US" sz="28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25</a:t>
            </a:fld>
            <a:endParaRPr lang="en-US"/>
          </a:p>
        </p:txBody>
      </p:sp>
      <p:sp>
        <p:nvSpPr>
          <p:cNvPr id="8" name="Footer Placeholder 7">
            <a:extLst>
              <a:ext uri="{FF2B5EF4-FFF2-40B4-BE49-F238E27FC236}">
                <a16:creationId xmlns:a16="http://schemas.microsoft.com/office/drawing/2014/main" id="{7D123BB8-115F-65E2-D7DE-9D70B73EFA00}"/>
              </a:ext>
            </a:extLst>
          </p:cNvPr>
          <p:cNvSpPr>
            <a:spLocks noGrp="1"/>
          </p:cNvSpPr>
          <p:nvPr>
            <p:ph type="ftr" sz="quarter" idx="11"/>
          </p:nvPr>
        </p:nvSpPr>
        <p:spPr/>
        <p:txBody>
          <a:bodyPr/>
          <a:lstStyle/>
          <a:p>
            <a:r>
              <a:rPr lang="en-GB"/>
              <a:t>www.lindenplazabk.com</a:t>
            </a:r>
            <a:endParaRPr lang="en-US"/>
          </a:p>
        </p:txBody>
      </p:sp>
      <p:pic>
        <p:nvPicPr>
          <p:cNvPr id="9" name="Picture 8">
            <a:extLst>
              <a:ext uri="{FF2B5EF4-FFF2-40B4-BE49-F238E27FC236}">
                <a16:creationId xmlns:a16="http://schemas.microsoft.com/office/drawing/2014/main" id="{84699871-710B-ADAA-D78A-FB3254891605}"/>
              </a:ext>
            </a:extLst>
          </p:cNvPr>
          <p:cNvPicPr>
            <a:picLocks noChangeAspect="1"/>
          </p:cNvPicPr>
          <p:nvPr/>
        </p:nvPicPr>
        <p:blipFill>
          <a:blip r:embed="rId3"/>
          <a:stretch>
            <a:fillRect/>
          </a:stretch>
        </p:blipFill>
        <p:spPr>
          <a:xfrm>
            <a:off x="836342" y="2591605"/>
            <a:ext cx="7181385" cy="1999321"/>
          </a:xfrm>
          <a:prstGeom prst="rect">
            <a:avLst/>
          </a:prstGeom>
        </p:spPr>
      </p:pic>
    </p:spTree>
    <p:extLst>
      <p:ext uri="{BB962C8B-B14F-4D97-AF65-F5344CB8AC3E}">
        <p14:creationId xmlns:p14="http://schemas.microsoft.com/office/powerpoint/2010/main" val="219905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62EF-37E6-4C85-DFDA-AF823301EB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F7750-1FF9-E682-BA30-36B49FDDC83C}"/>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26</a:t>
            </a:fld>
            <a:endParaRPr lang="en-US"/>
          </a:p>
        </p:txBody>
      </p:sp>
      <p:sp>
        <p:nvSpPr>
          <p:cNvPr id="21" name="TextBox 20">
            <a:extLst>
              <a:ext uri="{FF2B5EF4-FFF2-40B4-BE49-F238E27FC236}">
                <a16:creationId xmlns:a16="http://schemas.microsoft.com/office/drawing/2014/main" id="{D4C06508-6368-16C6-9AE7-464427A991A6}"/>
              </a:ext>
            </a:extLst>
          </p:cNvPr>
          <p:cNvSpPr txBox="1"/>
          <p:nvPr/>
        </p:nvSpPr>
        <p:spPr>
          <a:xfrm>
            <a:off x="409940" y="271004"/>
            <a:ext cx="8324119" cy="615553"/>
          </a:xfrm>
          <a:prstGeom prst="rect">
            <a:avLst/>
          </a:prstGeom>
          <a:noFill/>
        </p:spPr>
        <p:txBody>
          <a:bodyPr wrap="square" lIns="91440" tIns="45720" rIns="91440" bIns="45720" anchor="t">
            <a:spAutoFit/>
          </a:bodyPr>
          <a:lstStyle/>
          <a:p>
            <a:r>
              <a:rPr lang="en-US" sz="3400">
                <a:solidFill>
                  <a:schemeClr val="accent4">
                    <a:lumMod val="75000"/>
                  </a:schemeClr>
                </a:solidFill>
                <a:latin typeface="Franklin Gothic Medium Cond"/>
              </a:rPr>
              <a:t>Unsure if you qualify?</a:t>
            </a:r>
          </a:p>
        </p:txBody>
      </p:sp>
      <p:sp>
        <p:nvSpPr>
          <p:cNvPr id="29" name="Content Placeholder 28">
            <a:extLst>
              <a:ext uri="{FF2B5EF4-FFF2-40B4-BE49-F238E27FC236}">
                <a16:creationId xmlns:a16="http://schemas.microsoft.com/office/drawing/2014/main" id="{107945FD-74AE-0860-CF36-367C9119ED6C}"/>
              </a:ext>
            </a:extLst>
          </p:cNvPr>
          <p:cNvSpPr>
            <a:spLocks noGrp="1"/>
          </p:cNvSpPr>
          <p:nvPr>
            <p:ph idx="1"/>
          </p:nvPr>
        </p:nvSpPr>
        <p:spPr>
          <a:xfrm>
            <a:off x="446365" y="1562099"/>
            <a:ext cx="7402235" cy="4240729"/>
          </a:xfrm>
        </p:spPr>
        <p:txBody>
          <a:bodyPr vert="horz" lIns="91440" tIns="45720" rIns="91440" bIns="45720" rtlCol="0" anchor="t">
            <a:normAutofit/>
          </a:bodyPr>
          <a:lstStyle/>
          <a:p>
            <a:pPr marL="461645" lvl="1" indent="-285750">
              <a:buFont typeface="Wingdings" panose="05000000000000000000" pitchFamily="2" charset="2"/>
              <a:buChar char="§"/>
              <a:defRPr/>
            </a:pPr>
            <a:r>
              <a:rPr lang="en-US" sz="2600">
                <a:solidFill>
                  <a:prstClr val="black"/>
                </a:solidFill>
                <a:latin typeface="Calibri Light" panose="020F0302020204030204"/>
                <a:cs typeface="Times New Roman"/>
              </a:rPr>
              <a:t>Talk to Urbane, who are attending today’s meeting, to see if you qualify! They can answer any questions you may have about the program. </a:t>
            </a:r>
            <a:endParaRPr lang="en-US" sz="2600">
              <a:solidFill>
                <a:prstClr val="black"/>
              </a:solidFill>
              <a:latin typeface="Calibri Light" panose="020F0302020204030204"/>
              <a:ea typeface="Calibri Light"/>
              <a:cs typeface="Times New Roman"/>
            </a:endParaRPr>
          </a:p>
          <a:p>
            <a:pPr marL="0" marR="2540" lvl="0" indent="0" algn="ctr" defTabSz="628063" rtl="0" eaLnBrk="1" fontAlgn="auto" latinLnBrk="0" hangingPunct="1">
              <a:lnSpc>
                <a:spcPct val="100000"/>
              </a:lnSpc>
              <a:spcBef>
                <a:spcPts val="0"/>
              </a:spcBef>
              <a:spcAft>
                <a:spcPts val="0"/>
              </a:spcAft>
              <a:buClrTx/>
              <a:buSzTx/>
              <a:buFontTx/>
              <a:buNone/>
              <a:tabLst/>
              <a:defRPr/>
            </a:pPr>
            <a:endParaRPr lang="en-US" sz="2800" b="0" i="0" u="none" strike="noStrike" kern="1200" cap="none" spc="-2" normalizeH="0" baseline="0" noProof="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FB1DA79-F1AC-BDC8-04DD-3AEA78111640}"/>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17260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27</a:t>
            </a:fld>
            <a:endParaRPr lang="en-US"/>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5</a:t>
            </a:r>
            <a:r>
              <a:rPr b="1" spc="270">
                <a:solidFill>
                  <a:schemeClr val="bg1"/>
                </a:solidFill>
              </a:rPr>
              <a:t>:</a:t>
            </a:r>
            <a:r>
              <a:rPr b="1" spc="280">
                <a:solidFill>
                  <a:schemeClr val="bg1"/>
                </a:solidFill>
              </a:rPr>
              <a:t> </a:t>
            </a:r>
            <a:r>
              <a:rPr lang="en-GB" b="1" spc="280">
                <a:solidFill>
                  <a:schemeClr val="bg1"/>
                </a:solidFill>
              </a:rPr>
              <a:t>Temporary Moves</a:t>
            </a:r>
            <a:endParaRPr b="1" spc="170">
              <a:solidFill>
                <a:schemeClr val="bg1"/>
              </a:solidFill>
            </a:endParaRPr>
          </a:p>
        </p:txBody>
      </p:sp>
      <p:sp>
        <p:nvSpPr>
          <p:cNvPr id="5" name="Footer Placeholder 4">
            <a:extLst>
              <a:ext uri="{FF2B5EF4-FFF2-40B4-BE49-F238E27FC236}">
                <a16:creationId xmlns:a16="http://schemas.microsoft.com/office/drawing/2014/main" id="{DCE3ACA1-5F0E-9564-0ABC-E6AC3F867E82}"/>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282042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B230-A1D9-AA7F-6059-EC2AA0F634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0A7787-3769-4102-631D-C02F3C0ED42A}"/>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28</a:t>
            </a:fld>
            <a:endParaRPr lang="en-US"/>
          </a:p>
        </p:txBody>
      </p:sp>
      <p:sp>
        <p:nvSpPr>
          <p:cNvPr id="21" name="TextBox 20">
            <a:extLst>
              <a:ext uri="{FF2B5EF4-FFF2-40B4-BE49-F238E27FC236}">
                <a16:creationId xmlns:a16="http://schemas.microsoft.com/office/drawing/2014/main" id="{492543CD-338A-6ABB-B751-F33727A9A91D}"/>
              </a:ext>
            </a:extLst>
          </p:cNvPr>
          <p:cNvSpPr txBox="1"/>
          <p:nvPr/>
        </p:nvSpPr>
        <p:spPr>
          <a:xfrm>
            <a:off x="409940" y="271004"/>
            <a:ext cx="8324119" cy="615553"/>
          </a:xfrm>
          <a:prstGeom prst="rect">
            <a:avLst/>
          </a:prstGeom>
          <a:noFill/>
        </p:spPr>
        <p:txBody>
          <a:bodyPr wrap="square" lIns="91440" tIns="45720" rIns="91440" bIns="45720" anchor="t">
            <a:spAutoFit/>
          </a:bodyPr>
          <a:lstStyle/>
          <a:p>
            <a:r>
              <a:rPr lang="en-GB" sz="3400">
                <a:solidFill>
                  <a:schemeClr val="accent4">
                    <a:lumMod val="75000"/>
                  </a:schemeClr>
                </a:solidFill>
                <a:latin typeface="Franklin Gothic Medium Cond"/>
              </a:rPr>
              <a:t>Building 5 Will Temporarily Move First</a:t>
            </a:r>
            <a:endParaRPr lang="en-US" sz="3400">
              <a:solidFill>
                <a:schemeClr val="accent4">
                  <a:lumMod val="75000"/>
                </a:schemeClr>
              </a:solidFill>
              <a:latin typeface="Franklin Gothic Medium Cond"/>
            </a:endParaRPr>
          </a:p>
        </p:txBody>
      </p:sp>
      <p:sp>
        <p:nvSpPr>
          <p:cNvPr id="29" name="Content Placeholder 28">
            <a:extLst>
              <a:ext uri="{FF2B5EF4-FFF2-40B4-BE49-F238E27FC236}">
                <a16:creationId xmlns:a16="http://schemas.microsoft.com/office/drawing/2014/main" id="{17C29515-235B-D7A4-0214-1CED5E55D03A}"/>
              </a:ext>
            </a:extLst>
          </p:cNvPr>
          <p:cNvSpPr>
            <a:spLocks noGrp="1"/>
          </p:cNvSpPr>
          <p:nvPr>
            <p:ph idx="1"/>
          </p:nvPr>
        </p:nvSpPr>
        <p:spPr>
          <a:xfrm>
            <a:off x="409940" y="1127758"/>
            <a:ext cx="7908965" cy="5228593"/>
          </a:xfrm>
        </p:spPr>
        <p:txBody>
          <a:bodyPr vert="horz" lIns="91440" tIns="45720" rIns="91440" bIns="45720" rtlCol="0" anchor="t">
            <a:normAutofit fontScale="70000" lnSpcReduction="20000"/>
          </a:bodyPr>
          <a:lstStyle/>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Complete your household Move Assessment </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Prepare for a Pest Inspection</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Attend a “drop-in” Moving Prep session</a:t>
            </a:r>
          </a:p>
          <a:p>
            <a:pPr marL="918845" lvl="2" indent="-285750">
              <a:buFont typeface="Wingdings" panose="05000000000000000000" pitchFamily="2" charset="2"/>
              <a:buChar char="§"/>
              <a:defRPr/>
            </a:pPr>
            <a:r>
              <a:rPr lang="en-GB" sz="2900">
                <a:solidFill>
                  <a:prstClr val="black"/>
                </a:solidFill>
                <a:latin typeface="Calibri Light" panose="020F0302020204030204"/>
                <a:cs typeface="Times New Roman"/>
              </a:rPr>
              <a:t>Weekly sessions on Friday mornings at 11:30 am, starting November 1, 2024</a:t>
            </a:r>
          </a:p>
          <a:p>
            <a:pPr marL="918845" lvl="2" indent="-285750">
              <a:buFont typeface="Wingdings" panose="05000000000000000000" pitchFamily="2" charset="2"/>
              <a:buChar char="§"/>
              <a:defRPr/>
            </a:pPr>
            <a:r>
              <a:rPr lang="en-GB" sz="2900">
                <a:solidFill>
                  <a:prstClr val="black"/>
                </a:solidFill>
                <a:latin typeface="Calibri Light" panose="020F0302020204030204"/>
                <a:cs typeface="Times New Roman"/>
              </a:rPr>
              <a:t>Monthly Saturday sessions, every second Saturday of the month, starting November 16, 2024</a:t>
            </a:r>
          </a:p>
          <a:p>
            <a:pPr marL="461645" lvl="1" indent="-285750">
              <a:buFont typeface="Wingdings" panose="05000000000000000000" pitchFamily="2" charset="2"/>
              <a:buChar char="§"/>
              <a:defRPr/>
            </a:pPr>
            <a:endParaRPr lang="en-GB" sz="26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Sign-up for Dumpster Day for assistance removing bulky items/furniture</a:t>
            </a:r>
          </a:p>
          <a:p>
            <a:pPr marL="918845" lvl="2" indent="-285750">
              <a:buFont typeface="Wingdings" panose="05000000000000000000" pitchFamily="2" charset="2"/>
              <a:buChar char="§"/>
              <a:defRPr/>
            </a:pPr>
            <a:r>
              <a:rPr lang="en-GB" sz="3300">
                <a:solidFill>
                  <a:prstClr val="black"/>
                </a:solidFill>
                <a:latin typeface="Calibri Light" panose="020F0302020204030204"/>
                <a:cs typeface="Times New Roman"/>
              </a:rPr>
              <a:t>You will be required to sign a Trash Disposal Form detailing those items you want thrown away</a:t>
            </a:r>
          </a:p>
          <a:p>
            <a:pPr marL="918845" lvl="2" indent="-285750">
              <a:buFont typeface="Wingdings" panose="05000000000000000000" pitchFamily="2" charset="2"/>
              <a:buChar char="§"/>
              <a:defRPr/>
            </a:pPr>
            <a:r>
              <a:rPr lang="en-GB" sz="3300">
                <a:solidFill>
                  <a:prstClr val="black"/>
                </a:solidFill>
                <a:latin typeface="Calibri Light" panose="020F0302020204030204"/>
                <a:cs typeface="Times New Roman"/>
              </a:rPr>
              <a:t>Document shredding will be available on Dumpster Day</a:t>
            </a:r>
          </a:p>
          <a:p>
            <a:pPr marL="461645" lvl="1" indent="-285750">
              <a:buFont typeface="Wingdings" panose="05000000000000000000" pitchFamily="2" charset="2"/>
              <a:buChar char="§"/>
              <a:defRPr/>
            </a:pPr>
            <a:endParaRPr lang="en-GB" sz="26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Make arrangements to obtain packing materials and packing tip sheet</a:t>
            </a:r>
            <a:endParaRPr lang="en-US" sz="3400">
              <a:solidFill>
                <a:prstClr val="black"/>
              </a:solidFill>
              <a:latin typeface="Calibri Light" panose="020F0302020204030204"/>
              <a:ea typeface="Calibri Light"/>
              <a:cs typeface="Times New Roman"/>
            </a:endParaRPr>
          </a:p>
          <a:p>
            <a:pPr marL="0" marR="2540" lvl="0" indent="0" algn="ctr" defTabSz="628063" rtl="0" eaLnBrk="1" fontAlgn="auto" latinLnBrk="0" hangingPunct="1">
              <a:lnSpc>
                <a:spcPct val="100000"/>
              </a:lnSpc>
              <a:spcBef>
                <a:spcPts val="0"/>
              </a:spcBef>
              <a:spcAft>
                <a:spcPts val="0"/>
              </a:spcAft>
              <a:buClrTx/>
              <a:buSzTx/>
              <a:buFontTx/>
              <a:buNone/>
              <a:tabLst/>
              <a:defRPr/>
            </a:pPr>
            <a:endParaRPr lang="en-US" sz="2800" b="0" i="0" u="none" strike="noStrike" kern="1200" cap="none" spc="-2" normalizeH="0" baseline="0" noProof="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84A0E387-648B-4B0E-675A-2EF8B7D7AE11}"/>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24428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C7AD-1B51-6A45-F5F1-9C614B3B7C4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631199-7265-6FDD-8352-B07DC07BE65C}"/>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29</a:t>
            </a:fld>
            <a:endParaRPr lang="en-US"/>
          </a:p>
        </p:txBody>
      </p:sp>
      <p:sp>
        <p:nvSpPr>
          <p:cNvPr id="21" name="TextBox 20">
            <a:extLst>
              <a:ext uri="{FF2B5EF4-FFF2-40B4-BE49-F238E27FC236}">
                <a16:creationId xmlns:a16="http://schemas.microsoft.com/office/drawing/2014/main" id="{6C535D0D-73E1-4320-3158-C90C5809D272}"/>
              </a:ext>
            </a:extLst>
          </p:cNvPr>
          <p:cNvSpPr txBox="1"/>
          <p:nvPr/>
        </p:nvSpPr>
        <p:spPr>
          <a:xfrm>
            <a:off x="409940" y="271004"/>
            <a:ext cx="8324119" cy="615553"/>
          </a:xfrm>
          <a:prstGeom prst="rect">
            <a:avLst/>
          </a:prstGeom>
          <a:noFill/>
        </p:spPr>
        <p:txBody>
          <a:bodyPr wrap="square" lIns="91440" tIns="45720" rIns="91440" bIns="45720" anchor="t">
            <a:spAutoFit/>
          </a:bodyPr>
          <a:lstStyle/>
          <a:p>
            <a:r>
              <a:rPr lang="en-GB" sz="3400">
                <a:solidFill>
                  <a:schemeClr val="accent4">
                    <a:lumMod val="75000"/>
                  </a:schemeClr>
                </a:solidFill>
                <a:latin typeface="Franklin Gothic Medium Cond"/>
              </a:rPr>
              <a:t>How to prepare for your upcoming move</a:t>
            </a:r>
            <a:endParaRPr lang="en-US" sz="3400">
              <a:solidFill>
                <a:schemeClr val="accent4">
                  <a:lumMod val="75000"/>
                </a:schemeClr>
              </a:solidFill>
              <a:latin typeface="Franklin Gothic Medium Cond"/>
            </a:endParaRPr>
          </a:p>
        </p:txBody>
      </p:sp>
      <p:sp>
        <p:nvSpPr>
          <p:cNvPr id="29" name="Content Placeholder 28">
            <a:extLst>
              <a:ext uri="{FF2B5EF4-FFF2-40B4-BE49-F238E27FC236}">
                <a16:creationId xmlns:a16="http://schemas.microsoft.com/office/drawing/2014/main" id="{43AB6190-21CC-9C8E-042F-6B2D5EE24F32}"/>
              </a:ext>
            </a:extLst>
          </p:cNvPr>
          <p:cNvSpPr>
            <a:spLocks noGrp="1"/>
          </p:cNvSpPr>
          <p:nvPr>
            <p:ph idx="1"/>
          </p:nvPr>
        </p:nvSpPr>
        <p:spPr>
          <a:xfrm>
            <a:off x="409940" y="1127758"/>
            <a:ext cx="7908965" cy="5228593"/>
          </a:xfrm>
        </p:spPr>
        <p:txBody>
          <a:bodyPr vert="horz" lIns="91440" tIns="45720" rIns="91440" bIns="45720" rtlCol="0" anchor="t">
            <a:normAutofit fontScale="62500" lnSpcReduction="20000"/>
          </a:bodyPr>
          <a:lstStyle/>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Schedule appointment for inventory of apartment belongings</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Start packing or notify HOU if you require packing assistance</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Schedule transfer of in-home services and utilities (cable, Internet and phone)</a:t>
            </a:r>
          </a:p>
          <a:p>
            <a:pPr marL="918845" lvl="2" indent="-285750">
              <a:buFont typeface="Wingdings" panose="05000000000000000000" pitchFamily="2" charset="2"/>
              <a:buChar char="§"/>
              <a:defRPr/>
            </a:pPr>
            <a:r>
              <a:rPr lang="en-GB" sz="3000">
                <a:solidFill>
                  <a:prstClr val="black"/>
                </a:solidFill>
                <a:latin typeface="Calibri Light" panose="020F0302020204030204"/>
                <a:cs typeface="Times New Roman"/>
              </a:rPr>
              <a:t>Notify HOU of any outstanding utility balance to ensure seamless transfer of utilities</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Notify HOU of any planned extended absences from apartment (vacations, medical procedures)</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Sign Temporary Move Agreement or One-Way Voluntary Move Agreement</a:t>
            </a:r>
          </a:p>
          <a:p>
            <a:pPr marL="461645" lvl="1" indent="-285750">
              <a:buFont typeface="Wingdings" panose="05000000000000000000" pitchFamily="2" charset="2"/>
              <a:buChar char="§"/>
              <a:defRPr/>
            </a:pPr>
            <a:endParaRPr lang="en-GB" sz="3400">
              <a:solidFill>
                <a:prstClr val="black"/>
              </a:solidFill>
              <a:latin typeface="Calibri Light" panose="020F0302020204030204"/>
              <a:cs typeface="Times New Roman"/>
            </a:endParaRPr>
          </a:p>
          <a:p>
            <a:pPr marL="461645" lvl="1" indent="-285750">
              <a:buFont typeface="Wingdings" panose="05000000000000000000" pitchFamily="2" charset="2"/>
              <a:buChar char="§"/>
              <a:defRPr/>
            </a:pPr>
            <a:r>
              <a:rPr lang="en-GB" sz="3400">
                <a:solidFill>
                  <a:prstClr val="black"/>
                </a:solidFill>
                <a:latin typeface="Calibri Light" panose="020F0302020204030204"/>
                <a:cs typeface="Times New Roman"/>
              </a:rPr>
              <a:t>If unable to be present on your move day, complete a “move day proxy” form identifying a responsible adult who will be present</a:t>
            </a:r>
          </a:p>
        </p:txBody>
      </p:sp>
      <p:sp>
        <p:nvSpPr>
          <p:cNvPr id="2" name="Footer Placeholder 1">
            <a:extLst>
              <a:ext uri="{FF2B5EF4-FFF2-40B4-BE49-F238E27FC236}">
                <a16:creationId xmlns:a16="http://schemas.microsoft.com/office/drawing/2014/main" id="{DBDFD634-C376-2D93-7679-0CAD3D3357F3}"/>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09305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a:t>
            </a:fld>
            <a:endParaRPr lang="en-US"/>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94305" y="2366599"/>
            <a:ext cx="9144000" cy="2044149"/>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1:</a:t>
            </a:r>
            <a:r>
              <a:rPr lang="en-US" b="1" spc="280">
                <a:solidFill>
                  <a:schemeClr val="bg1"/>
                </a:solidFill>
              </a:rPr>
              <a:t> </a:t>
            </a:r>
            <a:r>
              <a:rPr lang="en-GB" b="1" spc="280">
                <a:solidFill>
                  <a:schemeClr val="bg1"/>
                </a:solidFill>
              </a:rPr>
              <a:t>Review of September’s BBRI Meeting </a:t>
            </a:r>
            <a:br>
              <a:rPr lang="en-GB" b="1" spc="280">
                <a:solidFill>
                  <a:schemeClr val="bg1"/>
                </a:solidFill>
              </a:rPr>
            </a:br>
            <a:endParaRPr lang="en-US" b="1" spc="170">
              <a:solidFill>
                <a:schemeClr val="bg1"/>
              </a:solidFill>
            </a:endParaRPr>
          </a:p>
        </p:txBody>
      </p:sp>
      <p:sp>
        <p:nvSpPr>
          <p:cNvPr id="5" name="Footer Placeholder 4">
            <a:extLst>
              <a:ext uri="{FF2B5EF4-FFF2-40B4-BE49-F238E27FC236}">
                <a16:creationId xmlns:a16="http://schemas.microsoft.com/office/drawing/2014/main" id="{92ADF021-5A8E-545E-F520-9D2989100E42}"/>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569134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6C5F-117F-0910-F17D-D1676E98B8C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518618-F3F4-0968-5FE7-8CD09A01971B}"/>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30</a:t>
            </a:fld>
            <a:endParaRPr lang="en-US"/>
          </a:p>
        </p:txBody>
      </p:sp>
      <p:sp>
        <p:nvSpPr>
          <p:cNvPr id="29" name="Content Placeholder 28">
            <a:extLst>
              <a:ext uri="{FF2B5EF4-FFF2-40B4-BE49-F238E27FC236}">
                <a16:creationId xmlns:a16="http://schemas.microsoft.com/office/drawing/2014/main" id="{CC4B7276-4549-F166-E73A-8F744A65CFCF}"/>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A72D6906-B2D9-219D-4134-340AA8FE31A7}"/>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129DEFF-F2B3-29BA-1D69-BADC8A653678}"/>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6</a:t>
            </a:r>
            <a:r>
              <a:rPr b="1" spc="270">
                <a:solidFill>
                  <a:schemeClr val="bg1"/>
                </a:solidFill>
              </a:rPr>
              <a:t>:</a:t>
            </a:r>
            <a:r>
              <a:rPr b="1" spc="280">
                <a:solidFill>
                  <a:schemeClr val="bg1"/>
                </a:solidFill>
              </a:rPr>
              <a:t> </a:t>
            </a:r>
            <a:r>
              <a:rPr lang="en-US" b="1" spc="80">
                <a:solidFill>
                  <a:schemeClr val="bg1"/>
                </a:solidFill>
              </a:rPr>
              <a:t>Next Steps</a:t>
            </a:r>
            <a:endParaRPr b="1" spc="170">
              <a:solidFill>
                <a:schemeClr val="bg1"/>
              </a:solidFill>
            </a:endParaRPr>
          </a:p>
        </p:txBody>
      </p:sp>
      <p:sp>
        <p:nvSpPr>
          <p:cNvPr id="5" name="Footer Placeholder 4">
            <a:extLst>
              <a:ext uri="{FF2B5EF4-FFF2-40B4-BE49-F238E27FC236}">
                <a16:creationId xmlns:a16="http://schemas.microsoft.com/office/drawing/2014/main" id="{860B6811-281A-8DF7-0CF3-24A63335D039}"/>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2767026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2"/>
            <a:ext cx="3678945" cy="681162"/>
          </a:xfrm>
        </p:spPr>
        <p:txBody>
          <a:bodyPr>
            <a:normAutofit/>
          </a:bodyPr>
          <a:lstStyle/>
          <a:p>
            <a:r>
              <a:rPr lang="en-US" sz="3400">
                <a:solidFill>
                  <a:schemeClr val="accent4">
                    <a:lumMod val="75000"/>
                  </a:schemeClr>
                </a:solidFill>
                <a:latin typeface="Franklin Gothic Medium Cond" panose="020B0606030402020204" pitchFamily="34" charset="0"/>
              </a:rPr>
              <a:t>Next Steps</a:t>
            </a:r>
          </a:p>
        </p:txBody>
      </p:sp>
      <p:sp>
        <p:nvSpPr>
          <p:cNvPr id="19" name="Content Placeholder 2"/>
          <p:cNvSpPr>
            <a:spLocks noGrp="1"/>
          </p:cNvSpPr>
          <p:nvPr>
            <p:ph sz="half" idx="1"/>
          </p:nvPr>
        </p:nvSpPr>
        <p:spPr>
          <a:xfrm>
            <a:off x="628650" y="1401079"/>
            <a:ext cx="3886200" cy="4351338"/>
          </a:xfrm>
        </p:spPr>
        <p:txBody>
          <a:bodyPr>
            <a:normAutofit fontScale="92500" lnSpcReduction="10000"/>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706822" y="1105583"/>
            <a:ext cx="3922329" cy="4611097"/>
          </a:xfrm>
        </p:spPr>
        <p:txBody>
          <a:bodyPr>
            <a:normAutofit fontScale="92500" lnSpcReduction="10000"/>
          </a:bodyPr>
          <a:lstStyle/>
          <a:p>
            <a:pPr marR="0" lvl="0">
              <a:spcBef>
                <a:spcPts val="600"/>
              </a:spcBef>
              <a:spcAft>
                <a:spcPts val="0"/>
              </a:spcAft>
              <a:buFont typeface="Wingdings" panose="05000000000000000000" pitchFamily="2" charset="2"/>
              <a:buChar char="§"/>
            </a:pPr>
            <a:r>
              <a:rPr lang="en-US" sz="2200">
                <a:effectLst/>
                <a:latin typeface="Calibri Light" panose="020F0302020204030204" pitchFamily="34" charset="0"/>
                <a:ea typeface="Calibri Light" panose="020F0302020204030204" pitchFamily="34" charset="0"/>
                <a:cs typeface="Calibri Light" panose="020F0302020204030204" pitchFamily="34" charset="0"/>
              </a:rPr>
              <a:t>Transition ownership of Linden Plaza! </a:t>
            </a:r>
          </a:p>
          <a:p>
            <a:pPr marR="0" lvl="0">
              <a:spcBef>
                <a:spcPts val="600"/>
              </a:spcBef>
              <a:spcAft>
                <a:spcPts val="0"/>
              </a:spcAft>
              <a:buFont typeface="Wingdings" panose="05000000000000000000" pitchFamily="2" charset="2"/>
              <a:buChar char="§"/>
            </a:pPr>
            <a:r>
              <a:rPr lang="en-US" sz="2200">
                <a:effectLst/>
                <a:latin typeface="Calibri Light" panose="020F0302020204030204" pitchFamily="34" charset="0"/>
                <a:ea typeface="Calibri Light" panose="020F0302020204030204" pitchFamily="34" charset="0"/>
                <a:cs typeface="Calibri Light" panose="020F0302020204030204" pitchFamily="34" charset="0"/>
              </a:rPr>
              <a:t>Upcoming resident meeting topics:</a:t>
            </a:r>
          </a:p>
          <a:p>
            <a:pPr lvl="1">
              <a:spcBef>
                <a:spcPts val="600"/>
              </a:spcBef>
              <a:buFont typeface="Wingdings" panose="05000000000000000000" pitchFamily="2" charset="2"/>
              <a:buChar char="§"/>
            </a:pPr>
            <a:r>
              <a:rPr lang="en-US" sz="2200">
                <a:latin typeface="Calibri Light" panose="020F0302020204030204" pitchFamily="34" charset="0"/>
                <a:ea typeface="Calibri Light" panose="020F0302020204030204" pitchFamily="34" charset="0"/>
                <a:cs typeface="Calibri Light" panose="020F0302020204030204" pitchFamily="34" charset="0"/>
              </a:rPr>
              <a:t>Preparing for Construction</a:t>
            </a:r>
            <a:endParaRPr lang="en-US" sz="2200">
              <a:effectLst/>
              <a:latin typeface="Calibri Light" panose="020F0302020204030204" pitchFamily="34" charset="0"/>
              <a:ea typeface="Calibri Light" panose="020F0302020204030204" pitchFamily="34" charset="0"/>
              <a:cs typeface="Calibri Light" panose="020F0302020204030204" pitchFamily="34" charset="0"/>
            </a:endParaRPr>
          </a:p>
          <a:p>
            <a:pPr>
              <a:spcBef>
                <a:spcPts val="600"/>
              </a:spcBef>
              <a:buFont typeface="Wingdings" panose="05000000000000000000" pitchFamily="2" charset="2"/>
              <a:buChar char="§"/>
            </a:pPr>
            <a:r>
              <a:rPr lang="en-US" sz="2200">
                <a:latin typeface="Calibri Light" panose="020F0302020204030204" pitchFamily="34" charset="0"/>
                <a:ea typeface="Calibri Light" panose="020F0302020204030204" pitchFamily="34" charset="0"/>
                <a:cs typeface="Calibri Light" panose="020F0302020204030204" pitchFamily="34" charset="0"/>
              </a:rPr>
              <a:t>Continue PBV unit conversions with HQS and certifications</a:t>
            </a:r>
            <a:endParaRPr lang="en-US" sz="2200">
              <a:effectLst/>
              <a:latin typeface="Calibri Light" panose="020F0302020204030204" pitchFamily="34" charset="0"/>
              <a:ea typeface="Calibri Light" panose="020F0302020204030204" pitchFamily="34" charset="0"/>
              <a:cs typeface="Calibri Light" panose="020F0302020204030204" pitchFamily="34" charset="0"/>
            </a:endParaRPr>
          </a:p>
          <a:p>
            <a:pPr marR="0" lvl="0">
              <a:spcBef>
                <a:spcPts val="600"/>
              </a:spcBef>
              <a:spcAft>
                <a:spcPts val="0"/>
              </a:spcAft>
              <a:buFont typeface="Wingdings" panose="05000000000000000000" pitchFamily="2" charset="2"/>
              <a:buChar char="§"/>
            </a:pPr>
            <a:r>
              <a:rPr lang="en-US" sz="2200">
                <a:effectLst/>
                <a:latin typeface="Calibri Light" panose="020F0302020204030204" pitchFamily="34" charset="0"/>
                <a:ea typeface="Calibri Light" panose="020F0302020204030204" pitchFamily="34" charset="0"/>
                <a:cs typeface="Calibri Light" panose="020F0302020204030204" pitchFamily="34" charset="0"/>
              </a:rPr>
              <a:t>Look for the Rent Concession Agreement in the Mail</a:t>
            </a:r>
          </a:p>
          <a:p>
            <a:pPr marR="0" lvl="0">
              <a:spcBef>
                <a:spcPts val="600"/>
              </a:spcBef>
              <a:spcAft>
                <a:spcPts val="0"/>
              </a:spcAft>
              <a:buFont typeface="Wingdings" panose="05000000000000000000" pitchFamily="2" charset="2"/>
              <a:buChar char="§"/>
            </a:pPr>
            <a:r>
              <a:rPr lang="en-US" sz="2200">
                <a:effectLst/>
                <a:latin typeface="Calibri Light" panose="020F0302020204030204" pitchFamily="34" charset="0"/>
                <a:ea typeface="Calibri Light" panose="020F0302020204030204" pitchFamily="34" charset="0"/>
                <a:cs typeface="Calibri Light" panose="020F0302020204030204" pitchFamily="34" charset="0"/>
              </a:rPr>
              <a:t>Sign the Rent Concession Agreement after review</a:t>
            </a:r>
          </a:p>
          <a:p>
            <a:pPr marR="0" lvl="0">
              <a:spcBef>
                <a:spcPts val="600"/>
              </a:spcBef>
              <a:spcAft>
                <a:spcPts val="0"/>
              </a:spcAft>
              <a:buFont typeface="Wingdings" panose="05000000000000000000" pitchFamily="2" charset="2"/>
              <a:buChar char="§"/>
            </a:pPr>
            <a:r>
              <a:rPr lang="en-US" sz="2200">
                <a:latin typeface="Calibri Light" panose="020F0302020204030204" pitchFamily="34" charset="0"/>
                <a:ea typeface="Calibri Light" panose="020F0302020204030204" pitchFamily="34" charset="0"/>
                <a:cs typeface="Calibri Light" panose="020F0302020204030204" pitchFamily="34" charset="0"/>
              </a:rPr>
              <a:t>Reach out to us with any questions</a:t>
            </a:r>
          </a:p>
          <a:p>
            <a:pPr marR="0" lvl="0">
              <a:spcBef>
                <a:spcPts val="600"/>
              </a:spcBef>
              <a:spcAft>
                <a:spcPts val="0"/>
              </a:spcAft>
              <a:buFont typeface="Wingdings" panose="05000000000000000000" pitchFamily="2" charset="2"/>
              <a:buChar char="§"/>
            </a:pPr>
            <a:r>
              <a:rPr lang="en-US" sz="2200">
                <a:effectLst/>
                <a:latin typeface="Calibri Light" panose="020F0302020204030204" pitchFamily="34" charset="0"/>
                <a:ea typeface="Calibri Light" panose="020F0302020204030204" pitchFamily="34" charset="0"/>
                <a:cs typeface="Calibri Light" panose="020F0302020204030204" pitchFamily="34" charset="0"/>
              </a:rPr>
              <a:t>If you think you are eligible for a PBV, reach out to us</a:t>
            </a:r>
          </a:p>
          <a:p>
            <a:pPr marR="0" lvl="0">
              <a:spcBef>
                <a:spcPts val="600"/>
              </a:spcBef>
              <a:spcAft>
                <a:spcPts val="0"/>
              </a:spcAft>
              <a:buFont typeface="Wingdings" panose="05000000000000000000" pitchFamily="2" charset="2"/>
              <a:buChar char="§"/>
            </a:pPr>
            <a:endParaRPr lang="en-US" sz="22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31</a:t>
            </a:fld>
            <a:endParaRPr lang="en-US"/>
          </a:p>
        </p:txBody>
      </p:sp>
      <p:sp>
        <p:nvSpPr>
          <p:cNvPr id="6" name="Footer Placeholder 5">
            <a:extLst>
              <a:ext uri="{FF2B5EF4-FFF2-40B4-BE49-F238E27FC236}">
                <a16:creationId xmlns:a16="http://schemas.microsoft.com/office/drawing/2014/main" id="{C1FB8CEF-0629-FC00-312C-5BEBE7A1B719}"/>
              </a:ext>
            </a:extLst>
          </p:cNvPr>
          <p:cNvSpPr>
            <a:spLocks noGrp="1"/>
          </p:cNvSpPr>
          <p:nvPr>
            <p:ph type="ftr" sz="quarter" idx="11"/>
          </p:nvPr>
        </p:nvSpPr>
        <p:spPr/>
        <p:txBody>
          <a:bodyPr/>
          <a:lstStyle/>
          <a:p>
            <a:r>
              <a:rPr lang="en-GB"/>
              <a:t>www.lindenplazabk.com</a:t>
            </a:r>
            <a:endParaRPr lang="en-US"/>
          </a:p>
        </p:txBody>
      </p:sp>
      <p:pic>
        <p:nvPicPr>
          <p:cNvPr id="8" name="Picture 7" descr="A group of people sitting in chairs in a classroom&#10;&#10;Description automatically generated">
            <a:extLst>
              <a:ext uri="{FF2B5EF4-FFF2-40B4-BE49-F238E27FC236}">
                <a16:creationId xmlns:a16="http://schemas.microsoft.com/office/drawing/2014/main" id="{679C76B8-2872-FF6B-53BC-BDEC244D7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044" y="1105583"/>
            <a:ext cx="3657600" cy="2743200"/>
          </a:xfrm>
          <a:prstGeom prst="rect">
            <a:avLst/>
          </a:prstGeom>
          <a:ln>
            <a:solidFill>
              <a:schemeClr val="bg1">
                <a:lumMod val="50000"/>
              </a:schemeClr>
            </a:solidFill>
          </a:ln>
        </p:spPr>
      </p:pic>
    </p:spTree>
    <p:extLst>
      <p:ext uri="{BB962C8B-B14F-4D97-AF65-F5344CB8AC3E}">
        <p14:creationId xmlns:p14="http://schemas.microsoft.com/office/powerpoint/2010/main" val="3003787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2"/>
            <a:ext cx="3678945" cy="681162"/>
          </a:xfrm>
        </p:spPr>
        <p:txBody>
          <a:bodyPr>
            <a:normAutofit/>
          </a:bodyPr>
          <a:lstStyle/>
          <a:p>
            <a:r>
              <a:rPr lang="en-GB" sz="3400">
                <a:solidFill>
                  <a:schemeClr val="accent4">
                    <a:lumMod val="75000"/>
                  </a:schemeClr>
                </a:solidFill>
                <a:latin typeface="Franklin Gothic Medium Cond" panose="020B0606030402020204" pitchFamily="34" charset="0"/>
              </a:rPr>
              <a:t>Future Updates</a:t>
            </a:r>
            <a:endParaRPr lang="en-US" sz="3400">
              <a:solidFill>
                <a:schemeClr val="accent4">
                  <a:lumMod val="75000"/>
                </a:schemeClr>
              </a:solidFill>
              <a:latin typeface="Franklin Gothic Medium Cond" panose="020B0606030402020204" pitchFamily="34" charset="0"/>
            </a:endParaRP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628650" y="903384"/>
            <a:ext cx="7620006" cy="4351338"/>
          </a:xfrm>
        </p:spPr>
        <p:txBody>
          <a:bodyPr>
            <a:normAutofit/>
          </a:bodyPr>
          <a:lstStyle/>
          <a:p>
            <a:pPr marR="0" lvl="0">
              <a:spcBef>
                <a:spcPts val="600"/>
              </a:spcBef>
              <a:spcAft>
                <a:spcPts val="0"/>
              </a:spcAft>
              <a:buFont typeface="Wingdings" panose="05000000000000000000" pitchFamily="2" charset="2"/>
              <a:buChar char="§"/>
            </a:pPr>
            <a:r>
              <a:rPr lang="en-US" sz="2200" b="1">
                <a:latin typeface="Calibri Light" panose="020F0302020204030204" pitchFamily="34" charset="0"/>
                <a:ea typeface="Calibri Light" panose="020F0302020204030204" pitchFamily="34" charset="0"/>
                <a:cs typeface="Calibri Light" panose="020F0302020204030204" pitchFamily="34" charset="0"/>
              </a:rPr>
              <a:t>Major project updates will be posted at: </a:t>
            </a:r>
            <a:r>
              <a:rPr lang="en-US" sz="2200" b="1">
                <a:latin typeface="Calibri Light" panose="020F0302020204030204" pitchFamily="34" charset="0"/>
                <a:ea typeface="Calibri Light" panose="020F0302020204030204" pitchFamily="34" charset="0"/>
                <a:cs typeface="Calibri Light" panose="020F0302020204030204" pitchFamily="34" charset="0"/>
                <a:hlinkClick r:id="rId3"/>
              </a:rPr>
              <a:t>www.lindenplazabk.com</a:t>
            </a:r>
            <a:endParaRPr lang="en-US" sz="1800" b="1">
              <a:latin typeface="Calibri Light" panose="020F0302020204030204" pitchFamily="34" charset="0"/>
              <a:ea typeface="Calibri Light" panose="020F0302020204030204" pitchFamily="34" charset="0"/>
              <a:cs typeface="Calibri Light" panose="020F0302020204030204" pitchFamily="34" charset="0"/>
            </a:endParaRPr>
          </a:p>
          <a:p>
            <a:pPr lvl="1">
              <a:spcBef>
                <a:spcPts val="600"/>
              </a:spcBef>
              <a:buFont typeface="Wingdings" panose="05000000000000000000" pitchFamily="2" charset="2"/>
              <a:buChar char="§"/>
            </a:pPr>
            <a:r>
              <a:rPr lang="en-US" sz="2200">
                <a:latin typeface="Calibri Light" panose="020F0302020204030204" pitchFamily="34" charset="0"/>
                <a:ea typeface="Calibri Light" panose="020F0302020204030204" pitchFamily="34" charset="0"/>
                <a:cs typeface="Calibri Light" panose="020F0302020204030204" pitchFamily="34" charset="0"/>
              </a:rPr>
              <a:t>Future resident meetings</a:t>
            </a:r>
          </a:p>
          <a:p>
            <a:pPr lvl="1">
              <a:spcBef>
                <a:spcPts val="600"/>
              </a:spcBef>
              <a:buFont typeface="Wingdings" panose="05000000000000000000" pitchFamily="2" charset="2"/>
              <a:buChar char="§"/>
            </a:pPr>
            <a:r>
              <a:rPr lang="en-US" sz="2200">
                <a:effectLst/>
                <a:latin typeface="Calibri Light" panose="020F0302020204030204" pitchFamily="34" charset="0"/>
                <a:ea typeface="Calibri Light" panose="020F0302020204030204" pitchFamily="34" charset="0"/>
                <a:cs typeface="Calibri Light" panose="020F0302020204030204" pitchFamily="34" charset="0"/>
              </a:rPr>
              <a:t>Rehabilitation information and FAQ’s</a:t>
            </a:r>
          </a:p>
          <a:p>
            <a:pPr lvl="1">
              <a:spcBef>
                <a:spcPts val="600"/>
              </a:spcBef>
              <a:buFont typeface="Wingdings" panose="05000000000000000000" pitchFamily="2" charset="2"/>
              <a:buChar char="§"/>
            </a:pPr>
            <a:r>
              <a:rPr lang="en-US" sz="2200">
                <a:latin typeface="Calibri Light" panose="020F0302020204030204" pitchFamily="34" charset="0"/>
                <a:ea typeface="Calibri Light" panose="020F0302020204030204" pitchFamily="34" charset="0"/>
                <a:cs typeface="Calibri Light" panose="020F0302020204030204" pitchFamily="34" charset="0"/>
              </a:rPr>
              <a:t>Project team contact information </a:t>
            </a:r>
          </a:p>
          <a:p>
            <a:pPr>
              <a:spcBef>
                <a:spcPts val="600"/>
              </a:spcBef>
              <a:buFont typeface="Wingdings" panose="05000000000000000000" pitchFamily="2" charset="2"/>
              <a:buChar char="§"/>
            </a:pPr>
            <a:r>
              <a:rPr lang="en-GB" sz="2200" b="1">
                <a:latin typeface="Calibri Light" panose="020F0302020204030204" pitchFamily="34" charset="0"/>
                <a:ea typeface="Calibri Light" panose="020F0302020204030204" pitchFamily="34" charset="0"/>
                <a:cs typeface="Calibri Light" panose="020F0302020204030204" pitchFamily="34" charset="0"/>
              </a:rPr>
              <a:t>If you are interested in learning more about the new Project-Based Section 8 program and the rehabilitation plan, use the below QR Code and enter your information on the form and we will contact you</a:t>
            </a:r>
            <a:endParaRPr lang="en-US" sz="2200" b="1">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32</a:t>
            </a:fld>
            <a:endParaRPr lang="en-US"/>
          </a:p>
        </p:txBody>
      </p:sp>
      <p:pic>
        <p:nvPicPr>
          <p:cNvPr id="7" name="Picture 6" descr="A qr code with black squares&#10;&#10;Description automatically generated">
            <a:extLst>
              <a:ext uri="{FF2B5EF4-FFF2-40B4-BE49-F238E27FC236}">
                <a16:creationId xmlns:a16="http://schemas.microsoft.com/office/drawing/2014/main" id="{9871B3F8-1BE0-FA7F-CB0C-11D354E2A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672" y="3627995"/>
            <a:ext cx="2728356" cy="2728356"/>
          </a:xfrm>
          <a:prstGeom prst="rect">
            <a:avLst/>
          </a:prstGeom>
        </p:spPr>
      </p:pic>
      <p:sp>
        <p:nvSpPr>
          <p:cNvPr id="8" name="Footer Placeholder 7">
            <a:extLst>
              <a:ext uri="{FF2B5EF4-FFF2-40B4-BE49-F238E27FC236}">
                <a16:creationId xmlns:a16="http://schemas.microsoft.com/office/drawing/2014/main" id="{7D123BB8-115F-65E2-D7DE-9D70B73EFA00}"/>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1213689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33</a:t>
            </a:fld>
            <a:endParaRPr lang="en-US"/>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	</a:t>
            </a:r>
            <a:r>
              <a:rPr lang="en-US" b="1" spc="80">
                <a:solidFill>
                  <a:schemeClr val="bg1"/>
                </a:solidFill>
              </a:rPr>
              <a:t>Thank You!</a:t>
            </a:r>
            <a:endParaRPr b="1" spc="170">
              <a:solidFill>
                <a:schemeClr val="bg1"/>
              </a:solidFill>
            </a:endParaRPr>
          </a:p>
        </p:txBody>
      </p:sp>
      <p:sp>
        <p:nvSpPr>
          <p:cNvPr id="5" name="Footer Placeholder 4">
            <a:extLst>
              <a:ext uri="{FF2B5EF4-FFF2-40B4-BE49-F238E27FC236}">
                <a16:creationId xmlns:a16="http://schemas.microsoft.com/office/drawing/2014/main" id="{B2369269-99DE-3971-4F92-EA330728067E}"/>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27009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4</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409941" y="49331"/>
            <a:ext cx="8324119" cy="113877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The Rent Increase will not Impact any Current Resident at Linden Plaza</a:t>
            </a:r>
            <a:endParaRPr lang="en-US" sz="3400"/>
          </a:p>
        </p:txBody>
      </p:sp>
      <p:sp>
        <p:nvSpPr>
          <p:cNvPr id="2" name="Footer Placeholder 1">
            <a:extLst>
              <a:ext uri="{FF2B5EF4-FFF2-40B4-BE49-F238E27FC236}">
                <a16:creationId xmlns:a16="http://schemas.microsoft.com/office/drawing/2014/main" id="{7F2C7DF1-9A79-7705-3A86-FCA9B3A65206}"/>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8225DC4C-FCC3-4632-2C13-56EFC9CA3D16}"/>
              </a:ext>
            </a:extLst>
          </p:cNvPr>
          <p:cNvSpPr txBox="1"/>
          <p:nvPr/>
        </p:nvSpPr>
        <p:spPr>
          <a:xfrm>
            <a:off x="409941" y="1610668"/>
            <a:ext cx="8543560" cy="3064942"/>
          </a:xfrm>
          <a:prstGeom prst="rect">
            <a:avLst/>
          </a:prstGeom>
          <a:noFill/>
        </p:spPr>
        <p:txBody>
          <a:bodyPr wrap="square">
            <a:spAutoFit/>
          </a:bodyPr>
          <a:lstStyle/>
          <a:p>
            <a:pPr marL="742950" marR="0" lvl="1" indent="-285750" defTabSz="914400" fontAlgn="auto">
              <a:lnSpc>
                <a:spcPct val="90000"/>
              </a:lnSpc>
              <a:spcBef>
                <a:spcPts val="500"/>
              </a:spcBef>
              <a:spcAft>
                <a:spcPts val="0"/>
              </a:spcAft>
              <a:buClrTx/>
              <a:buSzTx/>
              <a:buFont typeface="Wingdings" panose="05000000000000000000" pitchFamily="2" charset="2"/>
              <a:buChar char="§"/>
              <a:tabLst/>
              <a:defRPr/>
            </a:pPr>
            <a:r>
              <a:rPr lang="en-US" sz="3000">
                <a:solidFill>
                  <a:prstClr val="black"/>
                </a:solidFill>
                <a:latin typeface="Calibri Light" panose="020F0302020204030204"/>
                <a:cs typeface="Times New Roman"/>
              </a:rPr>
              <a:t>In collaboration with HPD, HDC, lenders and historic tax credit equity investors, the new ownership is working on the rent structure to solidify the future financial standing of Linden Plaza.</a:t>
            </a:r>
          </a:p>
          <a:p>
            <a:pPr marL="742950" marR="0" lvl="1" indent="-285750" defTabSz="914400" fontAlgn="auto">
              <a:lnSpc>
                <a:spcPct val="90000"/>
              </a:lnSpc>
              <a:spcBef>
                <a:spcPts val="500"/>
              </a:spcBef>
              <a:spcAft>
                <a:spcPts val="0"/>
              </a:spcAft>
              <a:buClrTx/>
              <a:buSzTx/>
              <a:buFont typeface="Wingdings" panose="05000000000000000000" pitchFamily="2" charset="2"/>
              <a:buChar char="§"/>
              <a:tabLst/>
              <a:defRPr/>
            </a:pPr>
            <a:r>
              <a:rPr lang="en-US" sz="3000">
                <a:solidFill>
                  <a:prstClr val="black"/>
                </a:solidFill>
                <a:latin typeface="Calibri Light" panose="020F0302020204030204"/>
                <a:cs typeface="Times New Roman"/>
              </a:rPr>
              <a:t>The plan provides for no increase in rents for current Linden Plaza unassisted households.</a:t>
            </a:r>
          </a:p>
        </p:txBody>
      </p:sp>
    </p:spTree>
    <p:extLst>
      <p:ext uri="{BB962C8B-B14F-4D97-AF65-F5344CB8AC3E}">
        <p14:creationId xmlns:p14="http://schemas.microsoft.com/office/powerpoint/2010/main" val="341454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5</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202097" y="320080"/>
            <a:ext cx="8739805" cy="1661993"/>
          </a:xfrm>
          <a:prstGeom prst="rect">
            <a:avLst/>
          </a:prstGeom>
          <a:noFill/>
        </p:spPr>
        <p:txBody>
          <a:bodyPr wrap="square">
            <a:spAutoFit/>
          </a:bodyPr>
          <a:lstStyle/>
          <a:p>
            <a:pPr marL="0" lvl="1" indent="0">
              <a:spcBef>
                <a:spcPts val="1800"/>
              </a:spcBef>
              <a:buNone/>
              <a:defRPr/>
            </a:pPr>
            <a:r>
              <a:rPr lang="en-US" sz="3400">
                <a:solidFill>
                  <a:schemeClr val="accent4">
                    <a:lumMod val="75000"/>
                  </a:schemeClr>
                </a:solidFill>
                <a:latin typeface="Franklin Gothic Medium Cond" panose="020B0606030402020204" pitchFamily="34" charset="0"/>
              </a:rPr>
              <a:t>A BBRI is a mechanism that allows owners of Mitchell-Lamas to keep up with rising costs of running a property in NYC</a:t>
            </a:r>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202097" y="2244435"/>
            <a:ext cx="8213792" cy="3984499"/>
          </a:xfrm>
        </p:spPr>
        <p:txBody>
          <a:bodyPr vert="horz" lIns="91440" tIns="45720" rIns="91440" bIns="45720" rtlCol="0" anchor="t">
            <a:normAutofit/>
          </a:bodyPr>
          <a:lstStyle/>
          <a:p>
            <a:pPr marL="742950" lvl="1" indent="-285750">
              <a:buClr>
                <a:schemeClr val="tx1"/>
              </a:buClr>
              <a:buFont typeface="Wingdings" panose="05000000000000000000" pitchFamily="2" charset="2"/>
              <a:buChar char="§"/>
              <a:defRPr/>
            </a:pPr>
            <a:r>
              <a:rPr lang="en-US" sz="3000">
                <a:solidFill>
                  <a:prstClr val="black"/>
                </a:solidFill>
                <a:latin typeface="Calibri Light" panose="020F0302020204030204"/>
                <a:cs typeface="Times New Roman"/>
              </a:rPr>
              <a:t>BBRI stands for </a:t>
            </a:r>
            <a:r>
              <a:rPr lang="en-US" sz="3000">
                <a:solidFill>
                  <a:schemeClr val="accent4">
                    <a:lumMod val="75000"/>
                  </a:schemeClr>
                </a:solidFill>
                <a:latin typeface="Franklin Gothic Medium Cond" panose="020B0606030402020204" pitchFamily="34" charset="0"/>
              </a:rPr>
              <a:t>Budget Based Rent Increase</a:t>
            </a:r>
            <a:r>
              <a:rPr lang="en-US" sz="3000">
                <a:latin typeface="Calibri Light" panose="020F0302020204030204"/>
                <a:cs typeface="Times New Roman"/>
              </a:rPr>
              <a:t>.</a:t>
            </a:r>
          </a:p>
          <a:p>
            <a:pPr marL="742950" lvl="1" indent="-285750">
              <a:buFont typeface="Wingdings" panose="05000000000000000000" pitchFamily="2" charset="2"/>
              <a:buChar char="§"/>
              <a:defRPr/>
            </a:pPr>
            <a:r>
              <a:rPr lang="en-US" sz="3000">
                <a:solidFill>
                  <a:prstClr val="black"/>
                </a:solidFill>
                <a:latin typeface="Calibri Light" panose="020F0302020204030204"/>
                <a:cs typeface="Times New Roman"/>
              </a:rPr>
              <a:t>The residents of an Article 2 Project have the right to view the calculations and assumptions behind a BBRI.</a:t>
            </a:r>
          </a:p>
          <a:p>
            <a:pPr marL="742950" lvl="1" indent="-285750">
              <a:buFont typeface="Wingdings" panose="05000000000000000000" pitchFamily="2" charset="2"/>
              <a:buChar char="§"/>
              <a:defRPr/>
            </a:pPr>
            <a:r>
              <a:rPr lang="en-US" sz="3000">
                <a:solidFill>
                  <a:prstClr val="black"/>
                </a:solidFill>
                <a:latin typeface="Calibri Light" panose="020F0302020204030204"/>
                <a:cs typeface="Times New Roman"/>
              </a:rPr>
              <a:t>To facilitate the impending financing of Linden Plaza a BBRI will be posted to go into effect upon the Project changing ownership.</a:t>
            </a:r>
          </a:p>
          <a:p>
            <a:pPr marL="742950" lvl="1" indent="-285750">
              <a:buFont typeface="Wingdings" panose="05000000000000000000" pitchFamily="2" charset="2"/>
              <a:buChar char="§"/>
              <a:defRPr/>
            </a:pPr>
            <a:endParaRPr lang="en-US">
              <a:solidFill>
                <a:prstClr val="black"/>
              </a:solidFill>
              <a:latin typeface="Calibri Light" panose="020F0302020204030204"/>
              <a:cs typeface="Times New Roman" panose="02020603050405020304" pitchFamily="18" charset="0"/>
            </a:endParaRPr>
          </a:p>
        </p:txBody>
      </p:sp>
      <p:sp>
        <p:nvSpPr>
          <p:cNvPr id="2" name="Footer Placeholder 1">
            <a:extLst>
              <a:ext uri="{FF2B5EF4-FFF2-40B4-BE49-F238E27FC236}">
                <a16:creationId xmlns:a16="http://schemas.microsoft.com/office/drawing/2014/main" id="{9325A00F-B581-FA8A-94F1-7B56A182E82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20482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6</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409941" y="49331"/>
            <a:ext cx="8324119" cy="61555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The BBRI has No Impact to Section 8 Residents</a:t>
            </a:r>
            <a:endParaRPr lang="en-US" sz="3400"/>
          </a:p>
        </p:txBody>
      </p:sp>
      <p:sp>
        <p:nvSpPr>
          <p:cNvPr id="2" name="Footer Placeholder 1">
            <a:extLst>
              <a:ext uri="{FF2B5EF4-FFF2-40B4-BE49-F238E27FC236}">
                <a16:creationId xmlns:a16="http://schemas.microsoft.com/office/drawing/2014/main" id="{7F2C7DF1-9A79-7705-3A86-FCA9B3A65206}"/>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8225DC4C-FCC3-4632-2C13-56EFC9CA3D16}"/>
              </a:ext>
            </a:extLst>
          </p:cNvPr>
          <p:cNvSpPr txBox="1"/>
          <p:nvPr/>
        </p:nvSpPr>
        <p:spPr>
          <a:xfrm>
            <a:off x="190500" y="1116961"/>
            <a:ext cx="8543560" cy="2646878"/>
          </a:xfrm>
          <a:prstGeom prst="rect">
            <a:avLst/>
          </a:prstGeom>
          <a:noFill/>
        </p:spPr>
        <p:txBody>
          <a:bodyPr wrap="square">
            <a:spAutoFit/>
          </a:bodyPr>
          <a:lstStyle/>
          <a:p>
            <a:pPr marL="742950" lvl="1" indent="-285750" defTabSz="914400">
              <a:lnSpc>
                <a:spcPct val="90000"/>
              </a:lnSpc>
              <a:spcBef>
                <a:spcPts val="500"/>
              </a:spcBef>
              <a:buFont typeface="Wingdings" panose="05000000000000000000" pitchFamily="2" charset="2"/>
              <a:buChar char="§"/>
              <a:defRPr/>
            </a:pPr>
            <a:r>
              <a:rPr lang="en-US" sz="3000">
                <a:solidFill>
                  <a:prstClr val="black"/>
                </a:solidFill>
                <a:latin typeface="Calibri Light" panose="020F0302020204030204"/>
                <a:cs typeface="Times New Roman"/>
              </a:rPr>
              <a:t>For tenants with a rent subsidy (ex., Sec. 8, SCRIE and DRIE): Tenants continue to pay their tenant’s portion of the rent. Any increase that is reflected on the rent statements will be paid by the subsidy and not by the tenants.  </a:t>
            </a:r>
          </a:p>
          <a:p>
            <a:pPr marR="0" lvl="0" algn="l" defTabSz="570586" rtl="0" eaLnBrk="1" fontAlgn="auto" latinLnBrk="0" hangingPunct="1">
              <a:lnSpc>
                <a:spcPct val="100000"/>
              </a:lnSpc>
              <a:spcBef>
                <a:spcPts val="600"/>
              </a:spcBef>
              <a:spcAft>
                <a:spcPts val="0"/>
              </a:spcAft>
              <a:buClrTx/>
              <a:buSzTx/>
              <a:tabLst/>
              <a:defRPr/>
            </a:pPr>
            <a:endParaRPr kumimoji="0" lang="en-US" sz="2600" b="0" i="0" u="none" strike="noStrike" kern="1200" cap="none" spc="-3" normalizeH="0" baseline="0" noProof="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250811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7</a:t>
            </a:fld>
            <a:endParaRPr lang="en-US"/>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23033" y="2821201"/>
            <a:ext cx="9144000" cy="628377"/>
          </a:xfrm>
          <a:prstGeom prst="rect">
            <a:avLst/>
          </a:prstGeom>
        </p:spPr>
        <p:txBody>
          <a:bodyPr vert="horz" wrap="square" lIns="0" tIns="12700" rIns="0" bIns="0" rtlCol="0">
            <a:spAutoFit/>
          </a:bodyPr>
          <a:lstStyle/>
          <a:p>
            <a:pPr marL="12700">
              <a:lnSpc>
                <a:spcPct val="100000"/>
              </a:lnSpc>
              <a:spcBef>
                <a:spcPts val="100"/>
              </a:spcBef>
            </a:pPr>
            <a:r>
              <a:rPr lang="en-US" sz="4000" b="1" spc="270">
                <a:solidFill>
                  <a:schemeClr val="bg1"/>
                </a:solidFill>
              </a:rPr>
              <a:t>2:</a:t>
            </a:r>
            <a:r>
              <a:rPr lang="en-US" sz="4000" b="1" spc="280">
                <a:solidFill>
                  <a:schemeClr val="bg1"/>
                </a:solidFill>
              </a:rPr>
              <a:t> Management Transition</a:t>
            </a:r>
            <a:endParaRPr lang="en-US" sz="4000" b="1" spc="170">
              <a:solidFill>
                <a:schemeClr val="bg1"/>
              </a:solidFill>
            </a:endParaRPr>
          </a:p>
        </p:txBody>
      </p:sp>
      <p:sp>
        <p:nvSpPr>
          <p:cNvPr id="5" name="Footer Placeholder 4">
            <a:extLst>
              <a:ext uri="{FF2B5EF4-FFF2-40B4-BE49-F238E27FC236}">
                <a16:creationId xmlns:a16="http://schemas.microsoft.com/office/drawing/2014/main" id="{83FE87CA-CF64-237A-82FB-49F0F4357703}"/>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216579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1FBC6-D38F-0A02-EC9F-A7E715673E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8EAF1-4729-79EB-E156-08BD561DFB6A}"/>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8</a:t>
            </a:fld>
            <a:endParaRPr lang="en-US"/>
          </a:p>
        </p:txBody>
      </p:sp>
      <p:sp>
        <p:nvSpPr>
          <p:cNvPr id="21" name="TextBox 20">
            <a:extLst>
              <a:ext uri="{FF2B5EF4-FFF2-40B4-BE49-F238E27FC236}">
                <a16:creationId xmlns:a16="http://schemas.microsoft.com/office/drawing/2014/main" id="{238B3201-DC8D-EB99-62EC-431DE2C3B000}"/>
              </a:ext>
            </a:extLst>
          </p:cNvPr>
          <p:cNvSpPr txBox="1"/>
          <p:nvPr/>
        </p:nvSpPr>
        <p:spPr>
          <a:xfrm>
            <a:off x="202097" y="215106"/>
            <a:ext cx="8739805" cy="1138773"/>
          </a:xfrm>
          <a:prstGeom prst="rect">
            <a:avLst/>
          </a:prstGeom>
          <a:noFill/>
        </p:spPr>
        <p:txBody>
          <a:bodyPr wrap="square">
            <a:spAutoFit/>
          </a:bodyPr>
          <a:lstStyle/>
          <a:p>
            <a:pPr marL="457200" lvl="1" indent="0">
              <a:spcBef>
                <a:spcPts val="1800"/>
              </a:spcBef>
              <a:buNone/>
              <a:defRPr/>
            </a:pPr>
            <a:r>
              <a:rPr lang="en-US" sz="3400" dirty="0">
                <a:solidFill>
                  <a:schemeClr val="accent4">
                    <a:lumMod val="75000"/>
                  </a:schemeClr>
                </a:solidFill>
                <a:latin typeface="Franklin Gothic Medium Cond" panose="020B0606030402020204" pitchFamily="34" charset="0"/>
              </a:rPr>
              <a:t>LP Preservation LLC will be taking over ownership of Linden Plaza this Month!</a:t>
            </a:r>
          </a:p>
        </p:txBody>
      </p:sp>
      <p:sp>
        <p:nvSpPr>
          <p:cNvPr id="29" name="Content Placeholder 28">
            <a:extLst>
              <a:ext uri="{FF2B5EF4-FFF2-40B4-BE49-F238E27FC236}">
                <a16:creationId xmlns:a16="http://schemas.microsoft.com/office/drawing/2014/main" id="{2D21A0DB-C3AE-21FF-FD8E-80CF0FA5B2B5}"/>
              </a:ext>
            </a:extLst>
          </p:cNvPr>
          <p:cNvSpPr>
            <a:spLocks noGrp="1"/>
          </p:cNvSpPr>
          <p:nvPr>
            <p:ph idx="1"/>
          </p:nvPr>
        </p:nvSpPr>
        <p:spPr>
          <a:xfrm>
            <a:off x="628649" y="1570694"/>
            <a:ext cx="7787239" cy="4875056"/>
          </a:xfrm>
        </p:spPr>
        <p:txBody>
          <a:bodyPr vert="horz" lIns="91440" tIns="45720" rIns="91440" bIns="45720" rtlCol="0" anchor="t">
            <a:normAutofit/>
          </a:bodyPr>
          <a:lstStyle/>
          <a:p>
            <a:pPr marL="285750" lvl="1" indent="-285750">
              <a:buFont typeface="Wingdings" panose="05000000000000000000" pitchFamily="2" charset="2"/>
              <a:buChar char="§"/>
              <a:defRPr/>
            </a:pPr>
            <a:r>
              <a:rPr lang="en-US" sz="2200">
                <a:latin typeface="+mj-lt"/>
              </a:rPr>
              <a:t>New ownership has hired </a:t>
            </a:r>
            <a:r>
              <a:rPr lang="en-US" sz="2200" b="1">
                <a:latin typeface="+mj-lt"/>
              </a:rPr>
              <a:t>GRC Management </a:t>
            </a:r>
            <a:r>
              <a:rPr lang="en-US" sz="2200">
                <a:latin typeface="+mj-lt"/>
              </a:rPr>
              <a:t>as the new property manager for Linden Plaza </a:t>
            </a:r>
            <a:r>
              <a:rPr lang="en-US" sz="2200" b="1" u="sng">
                <a:latin typeface="+mj-lt"/>
              </a:rPr>
              <a:t>to support the Linden Plaza community on day one</a:t>
            </a:r>
            <a:r>
              <a:rPr lang="en-US" sz="2200">
                <a:latin typeface="+mj-lt"/>
              </a:rPr>
              <a:t>.</a:t>
            </a:r>
          </a:p>
          <a:p>
            <a:pPr marL="742950" lvl="1" indent="-285750">
              <a:buFont typeface="Wingdings" panose="05000000000000000000" pitchFamily="2" charset="2"/>
              <a:buChar char="§"/>
              <a:defRPr/>
            </a:pPr>
            <a:endParaRPr lang="en-US" sz="2200" b="1">
              <a:solidFill>
                <a:schemeClr val="accent4">
                  <a:lumMod val="75000"/>
                </a:schemeClr>
              </a:solidFill>
              <a:latin typeface="+mj-lt"/>
            </a:endParaRPr>
          </a:p>
          <a:p>
            <a:pPr marL="457200" lvl="1" indent="0">
              <a:buNone/>
              <a:defRPr/>
            </a:pPr>
            <a:endParaRPr lang="en-US" sz="2200">
              <a:solidFill>
                <a:prstClr val="black"/>
              </a:solidFill>
              <a:latin typeface="Calibri Light" panose="020F0302020204030204"/>
              <a:cs typeface="Times New Roman" panose="02020603050405020304" pitchFamily="18" charset="0"/>
            </a:endParaRPr>
          </a:p>
        </p:txBody>
      </p:sp>
      <p:sp>
        <p:nvSpPr>
          <p:cNvPr id="2" name="Footer Placeholder 1">
            <a:extLst>
              <a:ext uri="{FF2B5EF4-FFF2-40B4-BE49-F238E27FC236}">
                <a16:creationId xmlns:a16="http://schemas.microsoft.com/office/drawing/2014/main" id="{6926AD9B-A3A9-2E32-BDC5-F1B6BEA3B9E6}"/>
              </a:ext>
            </a:extLst>
          </p:cNvPr>
          <p:cNvSpPr>
            <a:spLocks noGrp="1"/>
          </p:cNvSpPr>
          <p:nvPr>
            <p:ph type="ftr" sz="quarter" idx="11"/>
          </p:nvPr>
        </p:nvSpPr>
        <p:spPr/>
        <p:txBody>
          <a:bodyPr/>
          <a:lstStyle/>
          <a:p>
            <a:r>
              <a:rPr lang="en-GB"/>
              <a:t>www.lindenplazabk.com</a:t>
            </a:r>
            <a:endParaRPr lang="en-US"/>
          </a:p>
        </p:txBody>
      </p:sp>
      <p:pic>
        <p:nvPicPr>
          <p:cNvPr id="4" name="Picture 3">
            <a:extLst>
              <a:ext uri="{FF2B5EF4-FFF2-40B4-BE49-F238E27FC236}">
                <a16:creationId xmlns:a16="http://schemas.microsoft.com/office/drawing/2014/main" id="{128F7D63-32B1-0A40-D325-8EE45BE277CB}"/>
              </a:ext>
            </a:extLst>
          </p:cNvPr>
          <p:cNvPicPr>
            <a:picLocks noChangeAspect="1"/>
          </p:cNvPicPr>
          <p:nvPr/>
        </p:nvPicPr>
        <p:blipFill>
          <a:blip r:embed="rId3"/>
          <a:stretch>
            <a:fillRect/>
          </a:stretch>
        </p:blipFill>
        <p:spPr>
          <a:xfrm>
            <a:off x="2832556" y="2800560"/>
            <a:ext cx="3379424" cy="1207662"/>
          </a:xfrm>
          <a:prstGeom prst="rect">
            <a:avLst/>
          </a:prstGeom>
        </p:spPr>
      </p:pic>
      <p:sp>
        <p:nvSpPr>
          <p:cNvPr id="5" name="Content Placeholder 2">
            <a:extLst>
              <a:ext uri="{FF2B5EF4-FFF2-40B4-BE49-F238E27FC236}">
                <a16:creationId xmlns:a16="http://schemas.microsoft.com/office/drawing/2014/main" id="{75D70413-5809-E2BE-F6B0-F8448B796C14}"/>
              </a:ext>
            </a:extLst>
          </p:cNvPr>
          <p:cNvSpPr txBox="1">
            <a:spLocks/>
          </p:cNvSpPr>
          <p:nvPr/>
        </p:nvSpPr>
        <p:spPr>
          <a:xfrm>
            <a:off x="628649" y="4373942"/>
            <a:ext cx="8048700" cy="170668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buFont typeface="Wingdings" panose="05000000000000000000" pitchFamily="2" charset="2"/>
              <a:buChar char="§"/>
              <a:defRPr/>
            </a:pPr>
            <a:r>
              <a:rPr lang="en-US" sz="2200" dirty="0">
                <a:latin typeface="+mj-lt"/>
              </a:rPr>
              <a:t>GRC has substantial experience managing comparable properties in New York City.</a:t>
            </a:r>
          </a:p>
          <a:p>
            <a:pPr>
              <a:spcBef>
                <a:spcPts val="500"/>
              </a:spcBef>
              <a:buFont typeface="Wingdings" panose="05000000000000000000" pitchFamily="2" charset="2"/>
              <a:buChar char="§"/>
              <a:defRPr/>
            </a:pPr>
            <a:r>
              <a:rPr lang="en-US" sz="2200" dirty="0">
                <a:latin typeface="+mj-lt"/>
              </a:rPr>
              <a:t>GRC provides a full suite of property management services and has been hired by LP Preservation LLC because of its dedication to the resident first. </a:t>
            </a:r>
          </a:p>
        </p:txBody>
      </p:sp>
    </p:spTree>
    <p:extLst>
      <p:ext uri="{BB962C8B-B14F-4D97-AF65-F5344CB8AC3E}">
        <p14:creationId xmlns:p14="http://schemas.microsoft.com/office/powerpoint/2010/main" val="208605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F48E0-48DD-5005-E46B-76C03D88B037}"/>
              </a:ext>
            </a:extLst>
          </p:cNvPr>
          <p:cNvSpPr>
            <a:spLocks noGrp="1"/>
          </p:cNvSpPr>
          <p:nvPr>
            <p:ph idx="1"/>
          </p:nvPr>
        </p:nvSpPr>
        <p:spPr>
          <a:xfrm>
            <a:off x="485700" y="2186970"/>
            <a:ext cx="8048700" cy="2484059"/>
          </a:xfrm>
        </p:spPr>
        <p:txBody>
          <a:bodyPr vert="horz" lIns="68580" tIns="34290" rIns="68580" bIns="34290" rtlCol="0" anchor="t">
            <a:noAutofit/>
          </a:bodyPr>
          <a:lstStyle/>
          <a:p>
            <a:pPr indent="-285750">
              <a:spcBef>
                <a:spcPts val="500"/>
              </a:spcBef>
              <a:buFont typeface="Wingdings" panose="05000000000000000000" pitchFamily="2" charset="2"/>
              <a:buChar char="§"/>
              <a:defRPr/>
            </a:pPr>
            <a:r>
              <a:rPr lang="en-US" sz="2000">
                <a:latin typeface="+mj-lt"/>
              </a:rPr>
              <a:t>The team can leverage buying power and existing contracts to provide quick and affordable services to Linden Plaza Residents.</a:t>
            </a:r>
          </a:p>
          <a:p>
            <a:pPr indent="-285750">
              <a:spcBef>
                <a:spcPts val="500"/>
              </a:spcBef>
              <a:buFont typeface="Wingdings" panose="05000000000000000000" pitchFamily="2" charset="2"/>
              <a:buChar char="§"/>
              <a:defRPr/>
            </a:pPr>
            <a:r>
              <a:rPr lang="en-US" sz="2000">
                <a:solidFill>
                  <a:schemeClr val="dk1"/>
                </a:solidFill>
                <a:latin typeface="+mj-lt"/>
                <a:cs typeface="Calibri"/>
              </a:rPr>
              <a:t>GRC’s Technical Services Department has over the past ten years overseen and supervised hundreds of millions of dollars in major capital improvement projects.</a:t>
            </a:r>
          </a:p>
          <a:p>
            <a:pPr marL="0" indent="0">
              <a:spcBef>
                <a:spcPts val="500"/>
              </a:spcBef>
              <a:buNone/>
              <a:defRPr/>
            </a:pPr>
            <a:endParaRPr lang="en-US" sz="2000">
              <a:latin typeface="+mj-lt"/>
            </a:endParaRPr>
          </a:p>
        </p:txBody>
      </p:sp>
      <p:pic>
        <p:nvPicPr>
          <p:cNvPr id="6" name="Picture 5">
            <a:extLst>
              <a:ext uri="{FF2B5EF4-FFF2-40B4-BE49-F238E27FC236}">
                <a16:creationId xmlns:a16="http://schemas.microsoft.com/office/drawing/2014/main" id="{34618313-E7AB-0A6A-19F1-6BDE06F79680}"/>
              </a:ext>
            </a:extLst>
          </p:cNvPr>
          <p:cNvPicPr>
            <a:picLocks noChangeAspect="1"/>
          </p:cNvPicPr>
          <p:nvPr/>
        </p:nvPicPr>
        <p:blipFill>
          <a:blip r:embed="rId2"/>
          <a:stretch>
            <a:fillRect/>
          </a:stretch>
        </p:blipFill>
        <p:spPr>
          <a:xfrm>
            <a:off x="2737287" y="194117"/>
            <a:ext cx="3379424" cy="1207662"/>
          </a:xfrm>
          <a:prstGeom prst="rect">
            <a:avLst/>
          </a:prstGeom>
        </p:spPr>
      </p:pic>
      <p:sp>
        <p:nvSpPr>
          <p:cNvPr id="7" name="Content Placeholder 2">
            <a:extLst>
              <a:ext uri="{FF2B5EF4-FFF2-40B4-BE49-F238E27FC236}">
                <a16:creationId xmlns:a16="http://schemas.microsoft.com/office/drawing/2014/main" id="{13B4B1A6-8E59-ECBB-AA8D-652941E191AA}"/>
              </a:ext>
            </a:extLst>
          </p:cNvPr>
          <p:cNvSpPr txBox="1">
            <a:spLocks/>
          </p:cNvSpPr>
          <p:nvPr/>
        </p:nvSpPr>
        <p:spPr>
          <a:xfrm>
            <a:off x="485700" y="4058278"/>
            <a:ext cx="8361437" cy="2001773"/>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b="1">
                <a:solidFill>
                  <a:srgbClr val="C00000"/>
                </a:solidFill>
                <a:latin typeface="Open Sans" panose="020B0606030504020204" pitchFamily="34" charset="0"/>
                <a:cs typeface="Calibri"/>
              </a:rPr>
              <a:t>Mission Statement</a:t>
            </a:r>
            <a:br>
              <a:rPr lang="en-US" sz="1350">
                <a:solidFill>
                  <a:srgbClr val="212121"/>
                </a:solidFill>
                <a:latin typeface="Open Sans" panose="020B0606030504020204" pitchFamily="34" charset="0"/>
                <a:cs typeface="Calibri"/>
              </a:rPr>
            </a:br>
            <a:r>
              <a:rPr lang="en-US" sz="1400">
                <a:solidFill>
                  <a:srgbClr val="212121"/>
                </a:solidFill>
                <a:latin typeface="Open Sans" panose="020B0606030504020204" pitchFamily="34" charset="0"/>
              </a:rPr>
              <a:t>Empower the team to deliver best in-class service to the owners and communities entrusted to us. </a:t>
            </a:r>
          </a:p>
          <a:p>
            <a:pPr marL="0" indent="0">
              <a:buNone/>
            </a:pPr>
            <a:r>
              <a:rPr lang="en-US" sz="1400">
                <a:solidFill>
                  <a:srgbClr val="212121"/>
                </a:solidFill>
                <a:latin typeface="Open Sans" panose="020B0606030504020204" pitchFamily="34" charset="0"/>
              </a:rPr>
              <a:t>--</a:t>
            </a:r>
          </a:p>
          <a:p>
            <a:pPr marL="0" indent="0">
              <a:buNone/>
            </a:pPr>
            <a:r>
              <a:rPr lang="en-US" sz="1400">
                <a:solidFill>
                  <a:srgbClr val="212121"/>
                </a:solidFill>
                <a:latin typeface="Open Sans" panose="020B0606030504020204" pitchFamily="34" charset="0"/>
              </a:rPr>
              <a:t>Our dual approach ensures communities and owners receive quality services and care because at the foundation of a good development is the residents’ quality of life and how we support the broader communities in which our properties reside. </a:t>
            </a:r>
          </a:p>
          <a:p>
            <a:pPr marL="0" indent="0">
              <a:buNone/>
            </a:pPr>
            <a:endParaRPr lang="en-US" sz="1350">
              <a:solidFill>
                <a:srgbClr val="212121"/>
              </a:solidFill>
              <a:latin typeface="Open Sans" panose="020B0606030504020204" pitchFamily="34" charset="0"/>
            </a:endParaRPr>
          </a:p>
        </p:txBody>
      </p:sp>
    </p:spTree>
    <p:extLst>
      <p:ext uri="{BB962C8B-B14F-4D97-AF65-F5344CB8AC3E}">
        <p14:creationId xmlns:p14="http://schemas.microsoft.com/office/powerpoint/2010/main" val="4181198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F47828AF498144B7529C937D6E3927" ma:contentTypeVersion="15" ma:contentTypeDescription="Create a new document." ma:contentTypeScope="" ma:versionID="3b60412bc59dfcbf4553e7ec686815f2">
  <xsd:schema xmlns:xsd="http://www.w3.org/2001/XMLSchema" xmlns:xs="http://www.w3.org/2001/XMLSchema" xmlns:p="http://schemas.microsoft.com/office/2006/metadata/properties" xmlns:ns2="4f332bb8-7c6c-4eda-9ed1-5b5eaa063820" xmlns:ns3="ed700e05-5338-4881-96a9-1d7736603044" targetNamespace="http://schemas.microsoft.com/office/2006/metadata/properties" ma:root="true" ma:fieldsID="4b466ddb5cf1e063c2dacc5c5da22fce" ns2:_="" ns3:_="">
    <xsd:import namespace="4f332bb8-7c6c-4eda-9ed1-5b5eaa063820"/>
    <xsd:import namespace="ed700e05-5338-4881-96a9-1d773660304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32bb8-7c6c-4eda-9ed1-5b5eaa06382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b240658-cadc-42d1-8a9c-be0752e57a1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700e05-5338-4881-96a9-1d773660304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94095a-1a99-4ba4-968f-18e98d0857c9}" ma:internalName="TaxCatchAll" ma:showField="CatchAllData" ma:web="ed700e05-5338-4881-96a9-1d773660304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700e05-5338-4881-96a9-1d7736603044" xsi:nil="true"/>
    <lcf76f155ced4ddcb4097134ff3c332f xmlns="4f332bb8-7c6c-4eda-9ed1-5b5eaa063820">
      <Terms xmlns="http://schemas.microsoft.com/office/infopath/2007/PartnerControls"/>
    </lcf76f155ced4ddcb4097134ff3c332f>
    <SharedWithUsers xmlns="ed700e05-5338-4881-96a9-1d7736603044">
      <UserInfo>
        <DisplayName>Ryan  Belcher</DisplayName>
        <AccountId>11</AccountId>
        <AccountType/>
      </UserInfo>
      <UserInfo>
        <DisplayName>Meghan  Brennan</DisplayName>
        <AccountId>23</AccountId>
        <AccountType/>
      </UserInfo>
    </SharedWithUsers>
  </documentManagement>
</p:properties>
</file>

<file path=customXml/itemProps1.xml><?xml version="1.0" encoding="utf-8"?>
<ds:datastoreItem xmlns:ds="http://schemas.openxmlformats.org/officeDocument/2006/customXml" ds:itemID="{00B64612-9454-40D6-A893-FE0BF355C776}">
  <ds:schemaRefs>
    <ds:schemaRef ds:uri="4f332bb8-7c6c-4eda-9ed1-5b5eaa063820"/>
    <ds:schemaRef ds:uri="ed700e05-5338-4881-96a9-1d77366030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9457F0-0161-48B8-9F5B-738F6BC3330B}">
  <ds:schemaRefs>
    <ds:schemaRef ds:uri="http://schemas.microsoft.com/sharepoint/v3/contenttype/forms"/>
  </ds:schemaRefs>
</ds:datastoreItem>
</file>

<file path=customXml/itemProps3.xml><?xml version="1.0" encoding="utf-8"?>
<ds:datastoreItem xmlns:ds="http://schemas.openxmlformats.org/officeDocument/2006/customXml" ds:itemID="{DCFC262C-245D-44B1-B536-BD114B74E472}">
  <ds:schemaRefs>
    <ds:schemaRef ds:uri="4f332bb8-7c6c-4eda-9ed1-5b5eaa063820"/>
    <ds:schemaRef ds:uri="ed700e05-5338-4881-96a9-1d77366030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2316</Words>
  <Application>Microsoft Office PowerPoint</Application>
  <PresentationFormat>On-screen Show (4:3)</PresentationFormat>
  <Paragraphs>292</Paragraphs>
  <Slides>33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Franklin Gothic Medium Cond</vt:lpstr>
      <vt:lpstr>Open Sans</vt:lpstr>
      <vt:lpstr>Times New Roman</vt:lpstr>
      <vt:lpstr>Wingdings</vt:lpstr>
      <vt:lpstr>Office Theme</vt:lpstr>
      <vt:lpstr>Resident Meeting #5  December 12th, 2024</vt:lpstr>
      <vt:lpstr>PowerPoint Presentation</vt:lpstr>
      <vt:lpstr>1: Review of September’s BBRI Meeting  </vt:lpstr>
      <vt:lpstr>PowerPoint Presentation</vt:lpstr>
      <vt:lpstr>PowerPoint Presentation</vt:lpstr>
      <vt:lpstr>PowerPoint Presentation</vt:lpstr>
      <vt:lpstr>2: Management Transition</vt:lpstr>
      <vt:lpstr>PowerPoint Presentation</vt:lpstr>
      <vt:lpstr>PowerPoint Presentation</vt:lpstr>
      <vt:lpstr>PowerPoint Presentation</vt:lpstr>
      <vt:lpstr>Your Management Team</vt:lpstr>
      <vt:lpstr>PowerPoint Presentation</vt:lpstr>
      <vt:lpstr>PowerPoint Presentation</vt:lpstr>
      <vt:lpstr>PowerPoint Presentation</vt:lpstr>
      <vt:lpstr>PowerPoint Presentation</vt:lpstr>
      <vt:lpstr>PowerPoint Presentation</vt:lpstr>
      <vt:lpstr>PowerPoint Presentation</vt:lpstr>
      <vt:lpstr>3: Renovation Details</vt:lpstr>
      <vt:lpstr>PowerPoint Presentation</vt:lpstr>
      <vt:lpstr>Renovations: Proposed Scope of Work</vt:lpstr>
      <vt:lpstr>4. PBVs Are Still Available for Qualifying Households</vt:lpstr>
      <vt:lpstr>PowerPoint Presentation</vt:lpstr>
      <vt:lpstr>PowerPoint Presentation</vt:lpstr>
      <vt:lpstr>For PBV Applicants: Rightsizing</vt:lpstr>
      <vt:lpstr>For PBV Applicants: Income Qualifying</vt:lpstr>
      <vt:lpstr>PowerPoint Presentation</vt:lpstr>
      <vt:lpstr>5: Temporary Moves</vt:lpstr>
      <vt:lpstr>PowerPoint Presentation</vt:lpstr>
      <vt:lpstr>PowerPoint Presentation</vt:lpstr>
      <vt:lpstr>6: Next Steps</vt:lpstr>
      <vt:lpstr>Next Steps</vt:lpstr>
      <vt:lpstr>Future Updates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 Gardens Preservation</dc:title>
  <dc:creator>Melissa Bindra</dc:creator>
  <cp:lastModifiedBy>Ryan  Belcher</cp:lastModifiedBy>
  <cp:revision>5</cp:revision>
  <cp:lastPrinted>2024-05-01T15:58:58Z</cp:lastPrinted>
  <dcterms:created xsi:type="dcterms:W3CDTF">2017-04-14T22:18:48Z</dcterms:created>
  <dcterms:modified xsi:type="dcterms:W3CDTF">2024-12-12T15:24:40Z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0x01010086F47828AF498144B7529C937D6E3927</vt:lpwstr>
  </property>
  <property fmtid="{D5CDD505-2E9C-101B-9397-08002B2CF9AE}" pid="3" name="MediaServiceImageTags">
    <vt:lpwstr/>
  </property>
  <property fmtid="{D5CDD505-2E9C-101B-9397-08002B2CF9AE}" pid="4" name="MSIP_Label_ebba276f-0474-4e48-a2bc-69b0eb22318c_Enabled">
    <vt:lpwstr>true</vt:lpwstr>
  </property>
  <property fmtid="{D5CDD505-2E9C-101B-9397-08002B2CF9AE}" pid="5" name="MSIP_Label_ebba276f-0474-4e48-a2bc-69b0eb22318c_SetDate">
    <vt:lpwstr>2024-09-20T14:10:45Z</vt:lpwstr>
  </property>
  <property fmtid="{D5CDD505-2E9C-101B-9397-08002B2CF9AE}" pid="6" name="MSIP_Label_ebba276f-0474-4e48-a2bc-69b0eb22318c_Method">
    <vt:lpwstr>Standard</vt:lpwstr>
  </property>
  <property fmtid="{D5CDD505-2E9C-101B-9397-08002B2CF9AE}" pid="7" name="MSIP_Label_ebba276f-0474-4e48-a2bc-69b0eb22318c_Name">
    <vt:lpwstr>Non-Restricted-Main</vt:lpwstr>
  </property>
  <property fmtid="{D5CDD505-2E9C-101B-9397-08002B2CF9AE}" pid="8" name="MSIP_Label_ebba276f-0474-4e48-a2bc-69b0eb22318c_SiteId">
    <vt:lpwstr>32f56fc7-5f81-4e22-a95b-15da66513bef</vt:lpwstr>
  </property>
  <property fmtid="{D5CDD505-2E9C-101B-9397-08002B2CF9AE}" pid="9" name="MSIP_Label_ebba276f-0474-4e48-a2bc-69b0eb22318c_ActionId">
    <vt:lpwstr>a88bdda1-29c3-4a85-999a-8d1a6d12394e</vt:lpwstr>
  </property>
  <property fmtid="{D5CDD505-2E9C-101B-9397-08002B2CF9AE}" pid="10" name="MSIP_Label_ebba276f-0474-4e48-a2bc-69b0eb22318c_ContentBits">
    <vt:lpwstr>0</vt:lpwstr>
  </property>
</Properties>
</file>