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2"/>
  </p:notesMasterIdLst>
  <p:sldIdLst>
    <p:sldId id="353" r:id="rId5"/>
    <p:sldId id="1353" r:id="rId6"/>
    <p:sldId id="1368" r:id="rId7"/>
    <p:sldId id="265" r:id="rId8"/>
    <p:sldId id="1350" r:id="rId9"/>
    <p:sldId id="1348" r:id="rId10"/>
    <p:sldId id="1370" r:id="rId11"/>
    <p:sldId id="1380" r:id="rId12"/>
    <p:sldId id="1357" r:id="rId13"/>
    <p:sldId id="1374" r:id="rId14"/>
    <p:sldId id="1377" r:id="rId15"/>
    <p:sldId id="1354" r:id="rId16"/>
    <p:sldId id="1373" r:id="rId17"/>
    <p:sldId id="1376" r:id="rId18"/>
    <p:sldId id="1351" r:id="rId19"/>
    <p:sldId id="1345" r:id="rId20"/>
    <p:sldId id="1343" r:id="rId21"/>
    <p:sldId id="1375" r:id="rId22"/>
    <p:sldId id="1352" r:id="rId23"/>
    <p:sldId id="601" r:id="rId24"/>
    <p:sldId id="1365" r:id="rId25"/>
    <p:sldId id="1378" r:id="rId26"/>
    <p:sldId id="1372" r:id="rId27"/>
    <p:sldId id="1355" r:id="rId28"/>
    <p:sldId id="1371" r:id="rId29"/>
    <p:sldId id="1379" r:id="rId30"/>
    <p:sldId id="1361" r:id="rId31"/>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27C14C-9859-E9F3-E8FB-9F23FA3E1B02}" name="Meghan  Brennan" initials="MB" userId="S::MBrennan@camberpg.com::a0a0c45f-ec0a-4eff-a2d2-74d3e50c1378" providerId="AD"/>
  <p188:author id="{6FA09670-FA57-D983-7A16-F2FA66CE4136}" name="Matthew Shuffler" initials="MS" userId="S::MShuffler@camberpg.com::b09a7d08-774e-4287-9c8c-4c6dd4e97bd9" providerId="AD"/>
  <p188:author id="{3F3BEA70-05A9-2B02-91AD-0D60F5BE9AB0}" name="Karen Hu" initials="KH" userId="S::khu@camberpg.com::0ba954ca-7501-4665-b9c0-298bdf32acaf" providerId="AD"/>
  <p188:author id="{72B068CE-2571-3B45-0B9E-AC872AAC4AC3}" name="Ryan  Belcher" initials="RB" userId="S::RBelcher@camberpg.com::b6f77bb7-d77a-41a4-8c45-c33511e1ca5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07" y="-84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Weisstuch" userId="abbadb15-a3aa-44ec-8914-02efb98ae578" providerId="ADAL" clId="{02C4F42F-27AB-4CF8-B72A-FCA5E1C72B5C}"/>
    <pc:docChg chg="delSld">
      <pc:chgData name="Joshua Weisstuch" userId="abbadb15-a3aa-44ec-8914-02efb98ae578" providerId="ADAL" clId="{02C4F42F-27AB-4CF8-B72A-FCA5E1C72B5C}" dt="2024-06-07T21:43:00.172" v="0" actId="47"/>
      <pc:docMkLst>
        <pc:docMk/>
      </pc:docMkLst>
      <pc:sldChg chg="del">
        <pc:chgData name="Joshua Weisstuch" userId="abbadb15-a3aa-44ec-8914-02efb98ae578" providerId="ADAL" clId="{02C4F42F-27AB-4CF8-B72A-FCA5E1C72B5C}" dt="2024-06-07T21:43:00.172" v="0" actId="47"/>
        <pc:sldMkLst>
          <pc:docMk/>
          <pc:sldMk cId="1652460204" sldId="1364"/>
        </pc:sldMkLst>
      </pc:sldChg>
    </pc:docChg>
  </pc:docChgLst>
  <pc:docChgLst>
    <pc:chgData name="Ryan  Belcher" userId="b6f77bb7-d77a-41a4-8c45-c33511e1ca5f" providerId="ADAL" clId="{ADF816D7-C2EE-4F81-936E-B2B60B8BEC75}"/>
    <pc:docChg chg="custSel modSld">
      <pc:chgData name="Ryan  Belcher" userId="b6f77bb7-d77a-41a4-8c45-c33511e1ca5f" providerId="ADAL" clId="{ADF816D7-C2EE-4F81-936E-B2B60B8BEC75}" dt="2024-06-12T19:31:36.847" v="210" actId="113"/>
      <pc:docMkLst>
        <pc:docMk/>
      </pc:docMkLst>
      <pc:sldChg chg="modSp mod">
        <pc:chgData name="Ryan  Belcher" userId="b6f77bb7-d77a-41a4-8c45-c33511e1ca5f" providerId="ADAL" clId="{ADF816D7-C2EE-4F81-936E-B2B60B8BEC75}" dt="2024-06-12T19:31:36.847" v="210" actId="113"/>
        <pc:sldMkLst>
          <pc:docMk/>
          <pc:sldMk cId="3204823497" sldId="265"/>
        </pc:sldMkLst>
        <pc:spChg chg="mod">
          <ac:chgData name="Ryan  Belcher" userId="b6f77bb7-d77a-41a4-8c45-c33511e1ca5f" providerId="ADAL" clId="{ADF816D7-C2EE-4F81-936E-B2B60B8BEC75}" dt="2024-06-12T19:31:36.847" v="210" actId="113"/>
          <ac:spMkLst>
            <pc:docMk/>
            <pc:sldMk cId="3204823497" sldId="265"/>
            <ac:spMk id="29" creationId="{7A2B4D09-B47A-393B-D5BE-2103A63A326E}"/>
          </ac:spMkLst>
        </pc:spChg>
      </pc:sldChg>
      <pc:sldChg chg="modSp mod">
        <pc:chgData name="Ryan  Belcher" userId="b6f77bb7-d77a-41a4-8c45-c33511e1ca5f" providerId="ADAL" clId="{ADF816D7-C2EE-4F81-936E-B2B60B8BEC75}" dt="2024-06-12T14:52:30.071" v="3" actId="20577"/>
        <pc:sldMkLst>
          <pc:docMk/>
          <pc:sldMk cId="1872254034" sldId="353"/>
        </pc:sldMkLst>
        <pc:spChg chg="mod">
          <ac:chgData name="Ryan  Belcher" userId="b6f77bb7-d77a-41a4-8c45-c33511e1ca5f" providerId="ADAL" clId="{ADF816D7-C2EE-4F81-936E-B2B60B8BEC75}" dt="2024-06-12T14:52:30.071" v="3" actId="20577"/>
          <ac:spMkLst>
            <pc:docMk/>
            <pc:sldMk cId="1872254034" sldId="353"/>
            <ac:spMk id="5" creationId="{ACD36D5A-AA24-4F74-77B1-61559FF1A9C4}"/>
          </ac:spMkLst>
        </pc:spChg>
      </pc:sldChg>
      <pc:sldChg chg="modSp mod">
        <pc:chgData name="Ryan  Belcher" userId="b6f77bb7-d77a-41a4-8c45-c33511e1ca5f" providerId="ADAL" clId="{ADF816D7-C2EE-4F81-936E-B2B60B8BEC75}" dt="2024-06-08T04:02:14.698" v="1" actId="20577"/>
        <pc:sldMkLst>
          <pc:docMk/>
          <pc:sldMk cId="3320606948" sldId="1353"/>
        </pc:sldMkLst>
        <pc:spChg chg="mod">
          <ac:chgData name="Ryan  Belcher" userId="b6f77bb7-d77a-41a4-8c45-c33511e1ca5f" providerId="ADAL" clId="{ADF816D7-C2EE-4F81-936E-B2B60B8BEC75}" dt="2024-06-08T04:02:14.698" v="1" actId="20577"/>
          <ac:spMkLst>
            <pc:docMk/>
            <pc:sldMk cId="3320606948" sldId="1353"/>
            <ac:spMk id="21" creationId="{1C407046-1FEA-85D5-1D09-212012C0B75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38F3D66C-D8EB-4BCC-A05E-EB0F4FA8AF58}" type="datetimeFigureOut">
              <a:rPr lang="en-US" smtClean="0"/>
              <a:t>6/12/2024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6C582437-6EC8-4B7C-A09F-C8E806472F1D}" type="slidenum">
              <a:rPr lang="en-US" smtClean="0"/>
              <a:t>‹#›</a:t>
            </a:fld>
            <a:endParaRPr lang="en-US"/>
          </a:p>
        </p:txBody>
      </p:sp>
    </p:spTree>
    <p:extLst>
      <p:ext uri="{BB962C8B-B14F-4D97-AF65-F5344CB8AC3E}">
        <p14:creationId xmlns:p14="http://schemas.microsoft.com/office/powerpoint/2010/main" val="171389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one’s rents will increase – there will be relocation – correct mold and heat and long-term cure of the “</a:t>
            </a:r>
            <a:r>
              <a:rPr lang="en-US" err="1"/>
              <a:t>implorable</a:t>
            </a:r>
            <a:r>
              <a:rPr lang="en-US"/>
              <a:t>” conditions – reassure anxiety about </a:t>
            </a:r>
            <a:r>
              <a:rPr lang="en-US" err="1"/>
              <a:t>relo</a:t>
            </a:r>
            <a:r>
              <a:rPr lang="en-US"/>
              <a:t> – disabled and senior population</a:t>
            </a:r>
          </a:p>
          <a:p>
            <a:r>
              <a:rPr lang="en-US"/>
              <a:t>Add note about current conditions and goals to improve</a:t>
            </a:r>
          </a:p>
        </p:txBody>
      </p:sp>
      <p:sp>
        <p:nvSpPr>
          <p:cNvPr id="4" name="Slide Number Placeholder 3"/>
          <p:cNvSpPr>
            <a:spLocks noGrp="1"/>
          </p:cNvSpPr>
          <p:nvPr>
            <p:ph type="sldNum" sz="quarter" idx="5"/>
          </p:nvPr>
        </p:nvSpPr>
        <p:spPr/>
        <p:txBody>
          <a:bodyPr/>
          <a:lstStyle/>
          <a:p>
            <a:fld id="{6C582437-6EC8-4B7C-A09F-C8E806472F1D}" type="slidenum">
              <a:rPr lang="en-US" smtClean="0"/>
              <a:t>4</a:t>
            </a:fld>
            <a:endParaRPr lang="en-US"/>
          </a:p>
        </p:txBody>
      </p:sp>
    </p:spTree>
    <p:extLst>
      <p:ext uri="{BB962C8B-B14F-4D97-AF65-F5344CB8AC3E}">
        <p14:creationId xmlns:p14="http://schemas.microsoft.com/office/powerpoint/2010/main" val="819849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21</a:t>
            </a:fld>
            <a:endParaRPr lang="en-US"/>
          </a:p>
        </p:txBody>
      </p:sp>
    </p:spTree>
    <p:extLst>
      <p:ext uri="{BB962C8B-B14F-4D97-AF65-F5344CB8AC3E}">
        <p14:creationId xmlns:p14="http://schemas.microsoft.com/office/powerpoint/2010/main" val="684334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22</a:t>
            </a:fld>
            <a:endParaRPr lang="en-US"/>
          </a:p>
        </p:txBody>
      </p:sp>
    </p:spTree>
    <p:extLst>
      <p:ext uri="{BB962C8B-B14F-4D97-AF65-F5344CB8AC3E}">
        <p14:creationId xmlns:p14="http://schemas.microsoft.com/office/powerpoint/2010/main" val="3330052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26</a:t>
            </a:fld>
            <a:endParaRPr lang="en-US"/>
          </a:p>
        </p:txBody>
      </p:sp>
    </p:spTree>
    <p:extLst>
      <p:ext uri="{BB962C8B-B14F-4D97-AF65-F5344CB8AC3E}">
        <p14:creationId xmlns:p14="http://schemas.microsoft.com/office/powerpoint/2010/main" val="1984342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Acknowledge issues with lost subsidies and rent increases</a:t>
            </a:r>
          </a:p>
          <a:p>
            <a:r>
              <a:rPr lang="en-US"/>
              <a:t>System in place to make sure this doesn’t happen.  - coordination around compliance – </a:t>
            </a:r>
            <a:r>
              <a:rPr lang="en-US" err="1"/>
              <a:t>Wavecrest</a:t>
            </a:r>
            <a:r>
              <a:rPr lang="en-US"/>
              <a:t> with strong experience in these topics</a:t>
            </a:r>
          </a:p>
        </p:txBody>
      </p:sp>
      <p:sp>
        <p:nvSpPr>
          <p:cNvPr id="4" name="Slide Number Placeholder 3"/>
          <p:cNvSpPr>
            <a:spLocks noGrp="1"/>
          </p:cNvSpPr>
          <p:nvPr>
            <p:ph type="sldNum" sz="quarter" idx="5"/>
          </p:nvPr>
        </p:nvSpPr>
        <p:spPr/>
        <p:txBody>
          <a:bodyPr/>
          <a:lstStyle/>
          <a:p>
            <a:fld id="{6C582437-6EC8-4B7C-A09F-C8E806472F1D}" type="slidenum">
              <a:rPr lang="en-US" smtClean="0"/>
              <a:t>5</a:t>
            </a:fld>
            <a:endParaRPr lang="en-US"/>
          </a:p>
        </p:txBody>
      </p:sp>
    </p:spTree>
    <p:extLst>
      <p:ext uri="{BB962C8B-B14F-4D97-AF65-F5344CB8AC3E}">
        <p14:creationId xmlns:p14="http://schemas.microsoft.com/office/powerpoint/2010/main" val="718400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right sizing table</a:t>
            </a:r>
          </a:p>
        </p:txBody>
      </p:sp>
      <p:sp>
        <p:nvSpPr>
          <p:cNvPr id="4" name="Slide Number Placeholder 3"/>
          <p:cNvSpPr>
            <a:spLocks noGrp="1"/>
          </p:cNvSpPr>
          <p:nvPr>
            <p:ph type="sldNum" sz="quarter" idx="5"/>
          </p:nvPr>
        </p:nvSpPr>
        <p:spPr/>
        <p:txBody>
          <a:bodyPr/>
          <a:lstStyle/>
          <a:p>
            <a:fld id="{6C582437-6EC8-4B7C-A09F-C8E806472F1D}" type="slidenum">
              <a:rPr lang="en-US" smtClean="0"/>
              <a:t>6</a:t>
            </a:fld>
            <a:endParaRPr lang="en-US"/>
          </a:p>
        </p:txBody>
      </p:sp>
    </p:spTree>
    <p:extLst>
      <p:ext uri="{BB962C8B-B14F-4D97-AF65-F5344CB8AC3E}">
        <p14:creationId xmlns:p14="http://schemas.microsoft.com/office/powerpoint/2010/main" val="3380643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7</a:t>
            </a:fld>
            <a:endParaRPr lang="en-US"/>
          </a:p>
        </p:txBody>
      </p:sp>
    </p:spTree>
    <p:extLst>
      <p:ext uri="{BB962C8B-B14F-4D97-AF65-F5344CB8AC3E}">
        <p14:creationId xmlns:p14="http://schemas.microsoft.com/office/powerpoint/2010/main" val="844613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8</a:t>
            </a:fld>
            <a:endParaRPr lang="en-US"/>
          </a:p>
        </p:txBody>
      </p:sp>
    </p:spTree>
    <p:extLst>
      <p:ext uri="{BB962C8B-B14F-4D97-AF65-F5344CB8AC3E}">
        <p14:creationId xmlns:p14="http://schemas.microsoft.com/office/powerpoint/2010/main" val="124407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on the lookout for text or call </a:t>
            </a:r>
          </a:p>
        </p:txBody>
      </p:sp>
      <p:sp>
        <p:nvSpPr>
          <p:cNvPr id="4" name="Slide Number Placeholder 3"/>
          <p:cNvSpPr>
            <a:spLocks noGrp="1"/>
          </p:cNvSpPr>
          <p:nvPr>
            <p:ph type="sldNum" sz="quarter" idx="5"/>
          </p:nvPr>
        </p:nvSpPr>
        <p:spPr/>
        <p:txBody>
          <a:bodyPr/>
          <a:lstStyle/>
          <a:p>
            <a:fld id="{6C582437-6EC8-4B7C-A09F-C8E806472F1D}" type="slidenum">
              <a:rPr lang="en-US" smtClean="0"/>
              <a:t>10</a:t>
            </a:fld>
            <a:endParaRPr lang="en-US"/>
          </a:p>
        </p:txBody>
      </p:sp>
    </p:spTree>
    <p:extLst>
      <p:ext uri="{BB962C8B-B14F-4D97-AF65-F5344CB8AC3E}">
        <p14:creationId xmlns:p14="http://schemas.microsoft.com/office/powerpoint/2010/main" val="160346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Fix formatting here</a:t>
            </a:r>
          </a:p>
        </p:txBody>
      </p:sp>
      <p:sp>
        <p:nvSpPr>
          <p:cNvPr id="4" name="Slide Number Placeholder 3"/>
          <p:cNvSpPr>
            <a:spLocks noGrp="1"/>
          </p:cNvSpPr>
          <p:nvPr>
            <p:ph type="sldNum" sz="quarter" idx="5"/>
          </p:nvPr>
        </p:nvSpPr>
        <p:spPr/>
        <p:txBody>
          <a:bodyPr/>
          <a:lstStyle/>
          <a:p>
            <a:fld id="{6C582437-6EC8-4B7C-A09F-C8E806472F1D}" type="slidenum">
              <a:rPr lang="en-US" smtClean="0"/>
              <a:t>13</a:t>
            </a:fld>
            <a:endParaRPr lang="en-US"/>
          </a:p>
        </p:txBody>
      </p:sp>
    </p:spTree>
    <p:extLst>
      <p:ext uri="{BB962C8B-B14F-4D97-AF65-F5344CB8AC3E}">
        <p14:creationId xmlns:p14="http://schemas.microsoft.com/office/powerpoint/2010/main" val="97619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17</a:t>
            </a:fld>
            <a:endParaRPr lang="en-US"/>
          </a:p>
        </p:txBody>
      </p:sp>
    </p:spTree>
    <p:extLst>
      <p:ext uri="{BB962C8B-B14F-4D97-AF65-F5344CB8AC3E}">
        <p14:creationId xmlns:p14="http://schemas.microsoft.com/office/powerpoint/2010/main" val="2455190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582437-6EC8-4B7C-A09F-C8E806472F1D}" type="slidenum">
              <a:rPr lang="en-US" smtClean="0"/>
              <a:t>18</a:t>
            </a:fld>
            <a:endParaRPr lang="en-US"/>
          </a:p>
        </p:txBody>
      </p:sp>
    </p:spTree>
    <p:extLst>
      <p:ext uri="{BB962C8B-B14F-4D97-AF65-F5344CB8AC3E}">
        <p14:creationId xmlns:p14="http://schemas.microsoft.com/office/powerpoint/2010/main" val="28709864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D080A6B7-C082-CD45-1E9D-AD51567749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54366"/>
            <a:ext cx="1681987" cy="569093"/>
          </a:xfrm>
          <a:prstGeom prst="rect">
            <a:avLst/>
          </a:prstGeom>
        </p:spPr>
      </p:pic>
    </p:spTree>
    <p:extLst>
      <p:ext uri="{BB962C8B-B14F-4D97-AF65-F5344CB8AC3E}">
        <p14:creationId xmlns:p14="http://schemas.microsoft.com/office/powerpoint/2010/main" val="736244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310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7669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close up of a logo&#10;&#10;Description automatically generated">
            <a:extLst>
              <a:ext uri="{FF2B5EF4-FFF2-40B4-BE49-F238E27FC236}">
                <a16:creationId xmlns:a16="http://schemas.microsoft.com/office/drawing/2014/main" id="{DF93AD53-273D-2B5E-E214-C17621A718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
        <p:nvSpPr>
          <p:cNvPr id="8" name="Date Placeholder 7">
            <a:extLst>
              <a:ext uri="{FF2B5EF4-FFF2-40B4-BE49-F238E27FC236}">
                <a16:creationId xmlns:a16="http://schemas.microsoft.com/office/drawing/2014/main" id="{6E216A7B-F78F-9D61-053D-28E9EDEDEC28}"/>
              </a:ext>
            </a:extLst>
          </p:cNvPr>
          <p:cNvSpPr>
            <a:spLocks noGrp="1"/>
          </p:cNvSpPr>
          <p:nvPr>
            <p:ph type="dt" sz="half" idx="10"/>
          </p:nvPr>
        </p:nvSpPr>
        <p:spPr/>
        <p:txBody>
          <a:bodyPr/>
          <a:lstStyle>
            <a:lvl1pPr>
              <a:defRPr/>
            </a:lvl1pPr>
          </a:lstStyle>
          <a:p>
            <a:r>
              <a:rPr lang="en-US"/>
              <a:t>5/2/2024</a:t>
            </a:r>
            <a:endParaRPr lang="en-GB"/>
          </a:p>
        </p:txBody>
      </p:sp>
      <p:sp>
        <p:nvSpPr>
          <p:cNvPr id="9" name="Footer Placeholder 8">
            <a:extLst>
              <a:ext uri="{FF2B5EF4-FFF2-40B4-BE49-F238E27FC236}">
                <a16:creationId xmlns:a16="http://schemas.microsoft.com/office/drawing/2014/main" id="{C30556D5-3CC7-B899-E551-CED33FE93023}"/>
              </a:ext>
            </a:extLst>
          </p:cNvPr>
          <p:cNvSpPr>
            <a:spLocks noGrp="1"/>
          </p:cNvSpPr>
          <p:nvPr>
            <p:ph type="ftr" sz="quarter" idx="11"/>
          </p:nvPr>
        </p:nvSpPr>
        <p:spPr/>
        <p:txBody>
          <a:bodyPr/>
          <a:lstStyle/>
          <a:p>
            <a:r>
              <a:rPr lang="en-GB"/>
              <a:t>www.lindenplazabk.com</a:t>
            </a:r>
            <a:endParaRPr lang="en-US"/>
          </a:p>
        </p:txBody>
      </p:sp>
      <p:sp>
        <p:nvSpPr>
          <p:cNvPr id="10" name="Slide Number Placeholder 9">
            <a:extLst>
              <a:ext uri="{FF2B5EF4-FFF2-40B4-BE49-F238E27FC236}">
                <a16:creationId xmlns:a16="http://schemas.microsoft.com/office/drawing/2014/main" id="{F98164A9-DCEB-54A8-B0C5-9F7DE9BF5047}"/>
              </a:ext>
            </a:extLst>
          </p:cNvPr>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1654583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5/2/2024</a:t>
            </a:r>
          </a:p>
        </p:txBody>
      </p:sp>
      <p:sp>
        <p:nvSpPr>
          <p:cNvPr id="5" name="Footer Placeholder 4"/>
          <p:cNvSpPr>
            <a:spLocks noGrp="1"/>
          </p:cNvSpPr>
          <p:nvPr>
            <p:ph type="ftr" sz="quarter" idx="11"/>
          </p:nvPr>
        </p:nvSpPr>
        <p:spPr/>
        <p:txBody>
          <a:bodyPr/>
          <a:lstStyle/>
          <a:p>
            <a:r>
              <a:rPr lang="en-US"/>
              <a:t>www.lindenplazabk.com</a:t>
            </a:r>
          </a:p>
        </p:txBody>
      </p:sp>
      <p:sp>
        <p:nvSpPr>
          <p:cNvPr id="6" name="Slide Number Placeholder 5"/>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3406665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GB"/>
              <a:t>www.lindenplazabk.com</a:t>
            </a:r>
            <a:endParaRPr lang="en-US"/>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pic>
        <p:nvPicPr>
          <p:cNvPr id="8" name="Picture 7" descr="A close up of a logo&#10;&#10;Description automatically generated">
            <a:extLst>
              <a:ext uri="{FF2B5EF4-FFF2-40B4-BE49-F238E27FC236}">
                <a16:creationId xmlns:a16="http://schemas.microsoft.com/office/drawing/2014/main" id="{F0E62934-62AC-1F4B-12B5-69A859C839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1557239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5/2/2024</a:t>
            </a:r>
          </a:p>
        </p:txBody>
      </p:sp>
      <p:sp>
        <p:nvSpPr>
          <p:cNvPr id="8" name="Footer Placeholder 7"/>
          <p:cNvSpPr>
            <a:spLocks noGrp="1"/>
          </p:cNvSpPr>
          <p:nvPr>
            <p:ph type="ftr" sz="quarter" idx="11"/>
          </p:nvPr>
        </p:nvSpPr>
        <p:spPr/>
        <p:txBody>
          <a:bodyPr/>
          <a:lstStyle/>
          <a:p>
            <a:r>
              <a:rPr lang="en-US"/>
              <a:t>www.lindenplazabk.com</a:t>
            </a:r>
          </a:p>
        </p:txBody>
      </p:sp>
      <p:sp>
        <p:nvSpPr>
          <p:cNvPr id="9" name="Slide Number Placeholder 8"/>
          <p:cNvSpPr>
            <a:spLocks noGrp="1"/>
          </p:cNvSpPr>
          <p:nvPr>
            <p:ph type="sldNum" sz="quarter" idx="12"/>
          </p:nvPr>
        </p:nvSpPr>
        <p:spPr/>
        <p:txBody>
          <a:bodyPr/>
          <a:lstStyle/>
          <a:p>
            <a:fld id="{DC350BA9-05F5-4766-A5AF-710493189013}" type="slidenum">
              <a:rPr lang="en-US" smtClean="0"/>
              <a:t>‹#›</a:t>
            </a:fld>
            <a:endParaRPr lang="en-US"/>
          </a:p>
        </p:txBody>
      </p:sp>
      <p:pic>
        <p:nvPicPr>
          <p:cNvPr id="10" name="Picture 9" descr="A close up of a logo&#10;&#10;Description automatically generated">
            <a:extLst>
              <a:ext uri="{FF2B5EF4-FFF2-40B4-BE49-F238E27FC236}">
                <a16:creationId xmlns:a16="http://schemas.microsoft.com/office/drawing/2014/main" id="{4157BEE9-0BAB-F13B-E7F5-B215E14FA6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849540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5/2/2024</a:t>
            </a:r>
          </a:p>
        </p:txBody>
      </p:sp>
      <p:sp>
        <p:nvSpPr>
          <p:cNvPr id="4" name="Footer Placeholder 3"/>
          <p:cNvSpPr>
            <a:spLocks noGrp="1"/>
          </p:cNvSpPr>
          <p:nvPr>
            <p:ph type="ftr" sz="quarter" idx="11"/>
          </p:nvPr>
        </p:nvSpPr>
        <p:spPr/>
        <p:txBody>
          <a:bodyPr/>
          <a:lstStyle/>
          <a:p>
            <a:r>
              <a:rPr lang="en-US"/>
              <a:t>www.lindenplazabk.com</a:t>
            </a:r>
          </a:p>
        </p:txBody>
      </p:sp>
      <p:sp>
        <p:nvSpPr>
          <p:cNvPr id="5" name="Slide Number Placeholder 4"/>
          <p:cNvSpPr>
            <a:spLocks noGrp="1"/>
          </p:cNvSpPr>
          <p:nvPr>
            <p:ph type="sldNum" sz="quarter" idx="12"/>
          </p:nvPr>
        </p:nvSpPr>
        <p:spPr/>
        <p:txBody>
          <a:bodyPr/>
          <a:lstStyle/>
          <a:p>
            <a:fld id="{DC350BA9-05F5-4766-A5AF-710493189013}" type="slidenum">
              <a:rPr lang="en-US" smtClean="0"/>
              <a:t>‹#›</a:t>
            </a:fld>
            <a:endParaRPr lang="en-US"/>
          </a:p>
        </p:txBody>
      </p:sp>
      <p:pic>
        <p:nvPicPr>
          <p:cNvPr id="6" name="Picture 5" descr="A close up of a logo&#10;&#10;Description automatically generated">
            <a:extLst>
              <a:ext uri="{FF2B5EF4-FFF2-40B4-BE49-F238E27FC236}">
                <a16:creationId xmlns:a16="http://schemas.microsoft.com/office/drawing/2014/main" id="{73A1FB97-5B37-9389-AE7D-647BE4DC9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840439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5/2/2024</a:t>
            </a:r>
          </a:p>
        </p:txBody>
      </p:sp>
      <p:sp>
        <p:nvSpPr>
          <p:cNvPr id="3" name="Footer Placeholder 2"/>
          <p:cNvSpPr>
            <a:spLocks noGrp="1"/>
          </p:cNvSpPr>
          <p:nvPr>
            <p:ph type="ftr" sz="quarter" idx="11"/>
          </p:nvPr>
        </p:nvSpPr>
        <p:spPr/>
        <p:txBody>
          <a:bodyPr/>
          <a:lstStyle/>
          <a:p>
            <a:r>
              <a:rPr lang="en-US"/>
              <a:t>www.lindenplazabk.com</a:t>
            </a:r>
          </a:p>
        </p:txBody>
      </p:sp>
      <p:sp>
        <p:nvSpPr>
          <p:cNvPr id="4" name="Slide Number Placeholder 3"/>
          <p:cNvSpPr>
            <a:spLocks noGrp="1"/>
          </p:cNvSpPr>
          <p:nvPr>
            <p:ph type="sldNum" sz="quarter" idx="12"/>
          </p:nvPr>
        </p:nvSpPr>
        <p:spPr/>
        <p:txBody>
          <a:bodyPr/>
          <a:lstStyle/>
          <a:p>
            <a:fld id="{DC350BA9-05F5-4766-A5AF-710493189013}" type="slidenum">
              <a:rPr lang="en-US" smtClean="0"/>
              <a:t>‹#›</a:t>
            </a:fld>
            <a:endParaRPr lang="en-US"/>
          </a:p>
        </p:txBody>
      </p:sp>
      <p:pic>
        <p:nvPicPr>
          <p:cNvPr id="7" name="Picture 6" descr="A close up of a logo&#10;&#10;Description automatically generated">
            <a:extLst>
              <a:ext uri="{FF2B5EF4-FFF2-40B4-BE49-F238E27FC236}">
                <a16:creationId xmlns:a16="http://schemas.microsoft.com/office/drawing/2014/main" id="{47B9858D-39F7-2C30-9465-DC63973031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592" y="6419022"/>
            <a:ext cx="1161126" cy="392862"/>
          </a:xfrm>
          <a:prstGeom prst="rect">
            <a:avLst/>
          </a:prstGeom>
        </p:spPr>
      </p:pic>
    </p:spTree>
    <p:extLst>
      <p:ext uri="{BB962C8B-B14F-4D97-AF65-F5344CB8AC3E}">
        <p14:creationId xmlns:p14="http://schemas.microsoft.com/office/powerpoint/2010/main" val="238842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US"/>
              <a:t>www.lindenplazabk.com</a:t>
            </a:r>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3540083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5/2/2024</a:t>
            </a:r>
          </a:p>
        </p:txBody>
      </p:sp>
      <p:sp>
        <p:nvSpPr>
          <p:cNvPr id="6" name="Footer Placeholder 5"/>
          <p:cNvSpPr>
            <a:spLocks noGrp="1"/>
          </p:cNvSpPr>
          <p:nvPr>
            <p:ph type="ftr" sz="quarter" idx="11"/>
          </p:nvPr>
        </p:nvSpPr>
        <p:spPr/>
        <p:txBody>
          <a:bodyPr/>
          <a:lstStyle/>
          <a:p>
            <a:r>
              <a:rPr lang="en-US"/>
              <a:t>www.lindenplazabk.com</a:t>
            </a:r>
          </a:p>
        </p:txBody>
      </p:sp>
      <p:sp>
        <p:nvSpPr>
          <p:cNvPr id="7" name="Slide Number Placeholder 6"/>
          <p:cNvSpPr>
            <a:spLocks noGrp="1"/>
          </p:cNvSpPr>
          <p:nvPr>
            <p:ph type="sldNum" sz="quarter" idx="12"/>
          </p:nvPr>
        </p:nvSpPr>
        <p:spPr/>
        <p:txBody>
          <a:bodyPr/>
          <a:lstStyle/>
          <a:p>
            <a:fld id="{DC350BA9-05F5-4766-A5AF-710493189013}" type="slidenum">
              <a:rPr lang="en-US" smtClean="0"/>
              <a:t>‹#›</a:t>
            </a:fld>
            <a:endParaRPr lang="en-US"/>
          </a:p>
        </p:txBody>
      </p:sp>
    </p:spTree>
    <p:extLst>
      <p:ext uri="{BB962C8B-B14F-4D97-AF65-F5344CB8AC3E}">
        <p14:creationId xmlns:p14="http://schemas.microsoft.com/office/powerpoint/2010/main" val="22974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5/2/2024</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www.lindenplazabk.com</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350BA9-05F5-4766-A5AF-710493189013}" type="slidenum">
              <a:rPr lang="en-US" smtClean="0"/>
              <a:t>‹#›</a:t>
            </a:fld>
            <a:endParaRPr lang="en-US"/>
          </a:p>
        </p:txBody>
      </p:sp>
    </p:spTree>
    <p:extLst>
      <p:ext uri="{BB962C8B-B14F-4D97-AF65-F5344CB8AC3E}">
        <p14:creationId xmlns:p14="http://schemas.microsoft.com/office/powerpoint/2010/main" val="32383025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www.lindenplazabk.com/"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716F-F9D7-DCFD-3110-BE118143E679}"/>
              </a:ext>
            </a:extLst>
          </p:cNvPr>
          <p:cNvSpPr>
            <a:spLocks noGrp="1"/>
          </p:cNvSpPr>
          <p:nvPr>
            <p:ph type="title"/>
          </p:nvPr>
        </p:nvSpPr>
        <p:spPr>
          <a:xfrm>
            <a:off x="628650" y="3443550"/>
            <a:ext cx="7886700" cy="1325563"/>
          </a:xfrm>
        </p:spPr>
        <p:txBody>
          <a:bodyPr>
            <a:normAutofit fontScale="90000"/>
          </a:bodyPr>
          <a:lstStyle/>
          <a:p>
            <a:pPr algn="ctr"/>
            <a:r>
              <a:rPr lang="en-US" sz="3200" b="1">
                <a:cs typeface="Arial" panose="020B0604020202020204" pitchFamily="34" charset="0"/>
              </a:rPr>
              <a:t>Resident Meeting #2</a:t>
            </a:r>
            <a:br>
              <a:rPr lang="en-US" sz="3200" b="1">
                <a:cs typeface="Arial" panose="020B0604020202020204" pitchFamily="34" charset="0"/>
              </a:rPr>
            </a:br>
            <a:br>
              <a:rPr lang="en-US" sz="1700" b="1">
                <a:cs typeface="Arial" panose="020B0604020202020204" pitchFamily="34" charset="0"/>
              </a:rPr>
            </a:br>
            <a:r>
              <a:rPr lang="en-US" sz="3200" b="1">
                <a:cs typeface="Arial" panose="020B0604020202020204" pitchFamily="34" charset="0"/>
              </a:rPr>
              <a:t>June 12, 2024</a:t>
            </a:r>
            <a:br>
              <a:rPr lang="en-US" sz="3200" b="1">
                <a:cs typeface="Arial" panose="020B0604020202020204" pitchFamily="34" charset="0"/>
              </a:rPr>
            </a:br>
            <a:endParaRPr lang="en-US" sz="3200" b="1">
              <a:cs typeface="Arial" panose="020B0604020202020204" pitchFamily="34" charset="0"/>
            </a:endParaRPr>
          </a:p>
        </p:txBody>
      </p:sp>
      <p:sp>
        <p:nvSpPr>
          <p:cNvPr id="4" name="Slide Number Placeholder 3">
            <a:extLst>
              <a:ext uri="{FF2B5EF4-FFF2-40B4-BE49-F238E27FC236}">
                <a16:creationId xmlns:a16="http://schemas.microsoft.com/office/drawing/2014/main" id="{65695A9A-93A9-A2D4-AEE1-6E60AB225DC2}"/>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a:t>
            </a:fld>
            <a:endParaRPr lang="en-US"/>
          </a:p>
        </p:txBody>
      </p:sp>
      <p:pic>
        <p:nvPicPr>
          <p:cNvPr id="13" name="Picture 12" descr="A close up of a logo&#10;&#10;Description automatically generated">
            <a:extLst>
              <a:ext uri="{FF2B5EF4-FFF2-40B4-BE49-F238E27FC236}">
                <a16:creationId xmlns:a16="http://schemas.microsoft.com/office/drawing/2014/main" id="{9F271A60-D70A-843A-0B2E-09728B3D09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292" y="1918267"/>
            <a:ext cx="3355416" cy="1135291"/>
          </a:xfrm>
          <a:prstGeom prst="rect">
            <a:avLst/>
          </a:prstGeom>
        </p:spPr>
      </p:pic>
      <p:sp>
        <p:nvSpPr>
          <p:cNvPr id="3" name="Footer Placeholder 2">
            <a:extLst>
              <a:ext uri="{FF2B5EF4-FFF2-40B4-BE49-F238E27FC236}">
                <a16:creationId xmlns:a16="http://schemas.microsoft.com/office/drawing/2014/main" id="{C8705381-381C-F181-7D6C-4B332132F5A2}"/>
              </a:ext>
            </a:extLst>
          </p:cNvPr>
          <p:cNvSpPr>
            <a:spLocks noGrp="1"/>
          </p:cNvSpPr>
          <p:nvPr>
            <p:ph type="ftr" sz="quarter" idx="11"/>
          </p:nvPr>
        </p:nvSpPr>
        <p:spPr/>
        <p:txBody>
          <a:bodyPr/>
          <a:lstStyle/>
          <a:p>
            <a:r>
              <a:rPr lang="en-GB"/>
              <a:t>www.lindenplazabk.com</a:t>
            </a:r>
            <a:endParaRPr lang="en-US"/>
          </a:p>
        </p:txBody>
      </p:sp>
      <p:sp>
        <p:nvSpPr>
          <p:cNvPr id="5" name="TextBox 4">
            <a:extLst>
              <a:ext uri="{FF2B5EF4-FFF2-40B4-BE49-F238E27FC236}">
                <a16:creationId xmlns:a16="http://schemas.microsoft.com/office/drawing/2014/main" id="{ACD36D5A-AA24-4F74-77B1-61559FF1A9C4}"/>
              </a:ext>
            </a:extLst>
          </p:cNvPr>
          <p:cNvSpPr txBox="1"/>
          <p:nvPr/>
        </p:nvSpPr>
        <p:spPr>
          <a:xfrm>
            <a:off x="2218134" y="4924049"/>
            <a:ext cx="4707731" cy="923330"/>
          </a:xfrm>
          <a:prstGeom prst="rect">
            <a:avLst/>
          </a:prstGeom>
          <a:noFill/>
        </p:spPr>
        <p:txBody>
          <a:bodyPr wrap="square" rtlCol="0">
            <a:spAutoFit/>
          </a:bodyPr>
          <a:lstStyle/>
          <a:p>
            <a:pPr algn="ctr"/>
            <a:r>
              <a:rPr lang="en-US" dirty="0"/>
              <a:t>Para Espanol:</a:t>
            </a:r>
          </a:p>
          <a:p>
            <a:pPr algn="ctr"/>
            <a:r>
              <a:rPr lang="en-US" dirty="0"/>
              <a:t>Dial: 646-558-8656</a:t>
            </a:r>
          </a:p>
          <a:p>
            <a:pPr algn="ctr"/>
            <a:r>
              <a:rPr lang="en-US" dirty="0"/>
              <a:t>ID: 497-692-7129</a:t>
            </a:r>
          </a:p>
        </p:txBody>
      </p:sp>
    </p:spTree>
    <p:extLst>
      <p:ext uri="{BB962C8B-B14F-4D97-AF65-F5344CB8AC3E}">
        <p14:creationId xmlns:p14="http://schemas.microsoft.com/office/powerpoint/2010/main" val="1872254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10</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114716" y="381128"/>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PBV Applicants: Inspection and Repairs</a:t>
            </a:r>
            <a:endParaRPr lang="en-US" sz="3400"/>
          </a:p>
        </p:txBody>
      </p:sp>
      <p:sp>
        <p:nvSpPr>
          <p:cNvPr id="2" name="Footer Placeholder 1">
            <a:extLst>
              <a:ext uri="{FF2B5EF4-FFF2-40B4-BE49-F238E27FC236}">
                <a16:creationId xmlns:a16="http://schemas.microsoft.com/office/drawing/2014/main" id="{7F2C7DF1-9A79-7705-3A86-FCA9B3A65206}"/>
              </a:ext>
            </a:extLst>
          </p:cNvPr>
          <p:cNvSpPr>
            <a:spLocks noGrp="1"/>
          </p:cNvSpPr>
          <p:nvPr>
            <p:ph type="ftr" sz="quarter" idx="11"/>
          </p:nvPr>
        </p:nvSpPr>
        <p:spPr/>
        <p:txBody>
          <a:bodyPr/>
          <a:lstStyle/>
          <a:p>
            <a:r>
              <a:rPr lang="en-GB"/>
              <a:t>www.lindenplazabk.com</a:t>
            </a:r>
            <a:endParaRPr lang="en-US"/>
          </a:p>
        </p:txBody>
      </p:sp>
      <p:graphicFrame>
        <p:nvGraphicFramePr>
          <p:cNvPr id="4" name="Table 3">
            <a:extLst>
              <a:ext uri="{FF2B5EF4-FFF2-40B4-BE49-F238E27FC236}">
                <a16:creationId xmlns:a16="http://schemas.microsoft.com/office/drawing/2014/main" id="{EFDB1FB7-9751-BFC0-43BF-30BE8CCF04C2}"/>
              </a:ext>
            </a:extLst>
          </p:cNvPr>
          <p:cNvGraphicFramePr>
            <a:graphicFrameLocks/>
          </p:cNvGraphicFramePr>
          <p:nvPr>
            <p:extLst>
              <p:ext uri="{D42A27DB-BD31-4B8C-83A1-F6EECF244321}">
                <p14:modId xmlns:p14="http://schemas.microsoft.com/office/powerpoint/2010/main" val="171055122"/>
              </p:ext>
            </p:extLst>
          </p:nvPr>
        </p:nvGraphicFramePr>
        <p:xfrm>
          <a:off x="136186" y="1166679"/>
          <a:ext cx="8640400" cy="5010122"/>
        </p:xfrm>
        <a:graphic>
          <a:graphicData uri="http://schemas.openxmlformats.org/drawingml/2006/table">
            <a:tbl>
              <a:tblPr firstRow="1" bandRow="1">
                <a:tableStyleId>{5C22544A-7EE6-4342-B048-85BDC9FD1C3A}</a:tableStyleId>
              </a:tblPr>
              <a:tblGrid>
                <a:gridCol w="1695515">
                  <a:extLst>
                    <a:ext uri="{9D8B030D-6E8A-4147-A177-3AD203B41FA5}">
                      <a16:colId xmlns:a16="http://schemas.microsoft.com/office/drawing/2014/main" val="2393890072"/>
                    </a:ext>
                  </a:extLst>
                </a:gridCol>
                <a:gridCol w="1184618">
                  <a:extLst>
                    <a:ext uri="{9D8B030D-6E8A-4147-A177-3AD203B41FA5}">
                      <a16:colId xmlns:a16="http://schemas.microsoft.com/office/drawing/2014/main" val="1638766342"/>
                    </a:ext>
                  </a:extLst>
                </a:gridCol>
                <a:gridCol w="2880134">
                  <a:extLst>
                    <a:ext uri="{9D8B030D-6E8A-4147-A177-3AD203B41FA5}">
                      <a16:colId xmlns:a16="http://schemas.microsoft.com/office/drawing/2014/main" val="3315962956"/>
                    </a:ext>
                  </a:extLst>
                </a:gridCol>
                <a:gridCol w="704044">
                  <a:extLst>
                    <a:ext uri="{9D8B030D-6E8A-4147-A177-3AD203B41FA5}">
                      <a16:colId xmlns:a16="http://schemas.microsoft.com/office/drawing/2014/main" val="239992789"/>
                    </a:ext>
                  </a:extLst>
                </a:gridCol>
                <a:gridCol w="2176089">
                  <a:extLst>
                    <a:ext uri="{9D8B030D-6E8A-4147-A177-3AD203B41FA5}">
                      <a16:colId xmlns:a16="http://schemas.microsoft.com/office/drawing/2014/main" val="818618545"/>
                    </a:ext>
                  </a:extLst>
                </a:gridCol>
              </a:tblGrid>
              <a:tr h="660089">
                <a:tc>
                  <a:txBody>
                    <a:bodyPr/>
                    <a:lstStyle/>
                    <a:p>
                      <a:pPr lvl="0" algn="l"/>
                      <a:r>
                        <a:rPr lang="en-US" sz="2800" b="0">
                          <a:latin typeface="+mn-lt"/>
                        </a:rPr>
                        <a:t> Appt #1  </a:t>
                      </a:r>
                    </a:p>
                  </a:txBody>
                  <a:tcPr anchor="ctr">
                    <a:solidFill>
                      <a:schemeClr val="accent4">
                        <a:lumMod val="75000"/>
                      </a:schemeClr>
                    </a:solidFill>
                  </a:tcPr>
                </a:tc>
                <a:tc gridSpan="3">
                  <a:txBody>
                    <a:bodyPr/>
                    <a:lstStyle/>
                    <a:p>
                      <a:pPr lvl="0" algn="l"/>
                      <a:r>
                        <a:rPr lang="en-US" sz="2800" b="0">
                          <a:latin typeface="+mn-lt"/>
                        </a:rPr>
                        <a:t>         Appt #2               Appt #3</a:t>
                      </a:r>
                    </a:p>
                  </a:txBody>
                  <a:tcPr anchor="ctr">
                    <a:solidFill>
                      <a:schemeClr val="accent4">
                        <a:lumMod val="75000"/>
                      </a:schemeClr>
                    </a:solidFill>
                  </a:tcPr>
                </a:tc>
                <a:tc hMerge="1">
                  <a:txBody>
                    <a:bodyPr/>
                    <a:lstStyle/>
                    <a:p>
                      <a:pPr lvl="0" algn="l"/>
                      <a:endParaRPr lang="en-US" sz="2800" b="0">
                        <a:latin typeface="+mn-lt"/>
                      </a:endParaRPr>
                    </a:p>
                  </a:txBody>
                  <a:tcPr anchor="ctr">
                    <a:solidFill>
                      <a:schemeClr val="accent4">
                        <a:lumMod val="75000"/>
                      </a:schemeClr>
                    </a:solidFill>
                  </a:tcPr>
                </a:tc>
                <a:tc hMerge="1">
                  <a:txBody>
                    <a:bodyPr/>
                    <a:lstStyle/>
                    <a:p>
                      <a:pPr lvl="0" algn="l"/>
                      <a:endParaRPr lang="en-US" sz="2800" b="0">
                        <a:latin typeface="+mn-lt"/>
                      </a:endParaRPr>
                    </a:p>
                  </a:txBody>
                  <a:tcPr anchor="ctr">
                    <a:solidFill>
                      <a:schemeClr val="accent4">
                        <a:lumMod val="75000"/>
                      </a:schemeClr>
                    </a:solidFill>
                  </a:tcPr>
                </a:tc>
                <a:tc>
                  <a:txBody>
                    <a:bodyPr/>
                    <a:lstStyle/>
                    <a:p>
                      <a:pPr lvl="1" algn="l"/>
                      <a:r>
                        <a:rPr lang="en-US" sz="2800" b="0">
                          <a:latin typeface="+mn-lt"/>
                        </a:rPr>
                        <a:t>    Appt #4</a:t>
                      </a:r>
                    </a:p>
                  </a:txBody>
                  <a:tcPr anchor="ctr">
                    <a:solidFill>
                      <a:schemeClr val="accent4">
                        <a:lumMod val="75000"/>
                      </a:schemeClr>
                    </a:solidFill>
                  </a:tcPr>
                </a:tc>
                <a:extLst>
                  <a:ext uri="{0D108BD9-81ED-4DB2-BD59-A6C34878D82A}">
                    <a16:rowId xmlns:a16="http://schemas.microsoft.com/office/drawing/2014/main" val="1777050655"/>
                  </a:ext>
                </a:extLst>
              </a:tr>
              <a:tr h="1890069">
                <a:tc>
                  <a:txBody>
                    <a:bodyPr/>
                    <a:lstStyle/>
                    <a:p>
                      <a:pPr lvl="0" algn="ctr">
                        <a:buNone/>
                      </a:pPr>
                      <a:endParaRPr lang="en-US" sz="2400" b="0" i="0" u="none" strike="noStrike" noProof="0">
                        <a:solidFill>
                          <a:srgbClr val="000000"/>
                        </a:solidFill>
                        <a:latin typeface="+mn-lt"/>
                      </a:endParaRPr>
                    </a:p>
                    <a:p>
                      <a:pPr lvl="0" algn="ctr">
                        <a:buNone/>
                      </a:pPr>
                      <a:endParaRPr lang="en-US" sz="2400" b="0" i="0" u="none" strike="noStrike" noProof="0">
                        <a:solidFill>
                          <a:srgbClr val="000000"/>
                        </a:solidFill>
                        <a:latin typeface="+mn-lt"/>
                      </a:endParaRPr>
                    </a:p>
                  </a:txBody>
                  <a:tcPr>
                    <a:solidFill>
                      <a:schemeClr val="bg1"/>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u="none" strike="noStrike" noProof="0">
                          <a:solidFill>
                            <a:srgbClr val="000000"/>
                          </a:solidFill>
                          <a:latin typeface="+mn-lt"/>
                        </a:rPr>
                        <a:t>Spring – Fall 2024</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i="0" u="none" strike="noStrike" noProof="0">
                        <a:solidFill>
                          <a:srgbClr val="000000"/>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i="0" u="none" strike="noStrike" noProof="0">
                        <a:solidFill>
                          <a:srgbClr val="000000"/>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b="0" i="0" u="none" strike="noStrike" noProof="0">
                        <a:solidFill>
                          <a:srgbClr val="000000"/>
                        </a:solidFill>
                        <a:latin typeface="+mn-lt"/>
                      </a:endParaRPr>
                    </a:p>
                  </a:txBody>
                  <a:tcPr>
                    <a:solidFill>
                      <a:schemeClr val="bg1"/>
                    </a:solidFill>
                  </a:tcPr>
                </a:tc>
                <a:tc hMerge="1">
                  <a:txBody>
                    <a:bodyPr/>
                    <a:lstStyle/>
                    <a:p>
                      <a:pPr lvl="0" algn="ctr">
                        <a:buNone/>
                      </a:pPr>
                      <a:r>
                        <a:rPr lang="en-US" sz="2400" b="0" i="0" u="none" strike="noStrike" noProof="0">
                          <a:solidFill>
                            <a:srgbClr val="000000"/>
                          </a:solidFill>
                          <a:latin typeface="+mn-lt"/>
                        </a:rPr>
                        <a:t>HQS repair work for life/safety/quality housing</a:t>
                      </a:r>
                    </a:p>
                  </a:txBody>
                  <a:tcPr>
                    <a:solidFill>
                      <a:schemeClr val="bg1"/>
                    </a:solidFill>
                  </a:tcPr>
                </a:tc>
                <a:tc hMerge="1">
                  <a:txBody>
                    <a:bodyPr/>
                    <a:lstStyle/>
                    <a:p>
                      <a:pPr algn="ctr"/>
                      <a:r>
                        <a:rPr lang="en-US" sz="2400" b="0" i="0" u="none" strike="noStrike" kern="1200">
                          <a:solidFill>
                            <a:srgbClr val="000000"/>
                          </a:solidFill>
                          <a:latin typeface="+mn-lt"/>
                          <a:ea typeface="+mn-ea"/>
                          <a:cs typeface="+mn-cs"/>
                        </a:rPr>
                        <a:t>HQS </a:t>
                      </a:r>
                    </a:p>
                    <a:p>
                      <a:pPr algn="ctr"/>
                      <a:r>
                        <a:rPr lang="en-US" sz="2400" b="0" i="0" u="none" strike="noStrike" kern="1200">
                          <a:solidFill>
                            <a:srgbClr val="000000"/>
                          </a:solidFill>
                          <a:latin typeface="+mn-lt"/>
                          <a:ea typeface="+mn-ea"/>
                          <a:cs typeface="+mn-cs"/>
                        </a:rPr>
                        <a:t>Inspection</a:t>
                      </a:r>
                    </a:p>
                  </a:txBody>
                  <a:tcPr>
                    <a:solidFill>
                      <a:schemeClr val="bg1"/>
                    </a:solidFill>
                  </a:tcPr>
                </a:tc>
                <a:tc>
                  <a:txBody>
                    <a:bodyPr/>
                    <a:lstStyle/>
                    <a:p>
                      <a:pPr algn="ctr"/>
                      <a:endParaRPr lang="en-US" sz="2400" b="0" i="0" u="none" strike="noStrike" kern="1200">
                        <a:solidFill>
                          <a:srgbClr val="000000"/>
                        </a:solidFill>
                        <a:latin typeface="+mn-lt"/>
                        <a:ea typeface="+mn-ea"/>
                        <a:cs typeface="+mn-cs"/>
                      </a:endParaRPr>
                    </a:p>
                    <a:p>
                      <a:pPr algn="ctr"/>
                      <a:endParaRPr lang="en-US" sz="2400" b="0" i="0" u="none" strike="noStrike" kern="1200">
                        <a:solidFill>
                          <a:srgbClr val="000000"/>
                        </a:solidFill>
                        <a:latin typeface="+mn-lt"/>
                        <a:ea typeface="+mn-ea"/>
                        <a:cs typeface="+mn-cs"/>
                      </a:endParaRPr>
                    </a:p>
                  </a:txBody>
                  <a:tcPr>
                    <a:solidFill>
                      <a:schemeClr val="bg1"/>
                    </a:solidFill>
                  </a:tcPr>
                </a:tc>
                <a:extLst>
                  <a:ext uri="{0D108BD9-81ED-4DB2-BD59-A6C34878D82A}">
                    <a16:rowId xmlns:a16="http://schemas.microsoft.com/office/drawing/2014/main" val="3153507040"/>
                  </a:ext>
                </a:extLst>
              </a:tr>
              <a:tr h="625313">
                <a:tc gridSpan="5">
                  <a:txBody>
                    <a:bodyPr/>
                    <a:lstStyle/>
                    <a:p>
                      <a:pPr lvl="0" algn="ctr">
                        <a:buNone/>
                      </a:pPr>
                      <a:endParaRPr lang="en-US" sz="2800" b="0" i="0" u="none" strike="noStrike" noProof="0">
                        <a:solidFill>
                          <a:srgbClr val="000000"/>
                        </a:solidFill>
                        <a:latin typeface="+mn-lt"/>
                      </a:endParaRPr>
                    </a:p>
                  </a:txBody>
                  <a:tcPr>
                    <a:solidFill>
                      <a:schemeClr val="bg1"/>
                    </a:solidFill>
                  </a:tcPr>
                </a:tc>
                <a:tc hMerge="1">
                  <a:txBody>
                    <a:bodyPr/>
                    <a:lstStyle/>
                    <a:p>
                      <a:endParaRPr lang="en-US"/>
                    </a:p>
                  </a:txBody>
                  <a:tcPr/>
                </a:tc>
                <a:tc hMerge="1">
                  <a:txBody>
                    <a:bodyPr/>
                    <a:lstStyle/>
                    <a:p>
                      <a:endParaRPr lang="en-US"/>
                    </a:p>
                  </a:txBody>
                  <a:tcPr>
                    <a:solidFill>
                      <a:schemeClr val="bg1"/>
                    </a:solidFill>
                  </a:tcPr>
                </a:tc>
                <a:tc hMerge="1">
                  <a:txBody>
                    <a:bodyPr/>
                    <a:lstStyle/>
                    <a:p>
                      <a:endParaRPr lang="en-US"/>
                    </a:p>
                  </a:txBody>
                  <a:tcPr>
                    <a:solidFill>
                      <a:schemeClr val="bg1"/>
                    </a:solidFill>
                  </a:tcPr>
                </a:tc>
                <a:tc hMerge="1">
                  <a:txBody>
                    <a:bodyPr/>
                    <a:lstStyle/>
                    <a:p>
                      <a:pPr lvl="0" algn="ctr">
                        <a:buNone/>
                      </a:pPr>
                      <a:endParaRPr lang="en-US" sz="2800" b="0" i="0" u="none" strike="noStrike" noProof="0">
                        <a:solidFill>
                          <a:srgbClr val="000000"/>
                        </a:solidFill>
                        <a:latin typeface="+mn-lt"/>
                      </a:endParaRPr>
                    </a:p>
                  </a:txBody>
                  <a:tcPr>
                    <a:solidFill>
                      <a:schemeClr val="bg1"/>
                    </a:solidFill>
                  </a:tcPr>
                </a:tc>
                <a:extLst>
                  <a:ext uri="{0D108BD9-81ED-4DB2-BD59-A6C34878D82A}">
                    <a16:rowId xmlns:a16="http://schemas.microsoft.com/office/drawing/2014/main" val="1960277476"/>
                  </a:ext>
                </a:extLst>
              </a:tr>
              <a:tr h="1804480">
                <a:tc gridSpan="2">
                  <a:txBody>
                    <a:bodyPr/>
                    <a:lstStyle/>
                    <a:p>
                      <a:pPr algn="ctr"/>
                      <a:endParaRPr lang="en-US" sz="2000" b="0" i="0">
                        <a:latin typeface="+mn-lt"/>
                      </a:endParaRPr>
                    </a:p>
                  </a:txBody>
                  <a:tcPr>
                    <a:solidFill>
                      <a:schemeClr val="bg1"/>
                    </a:solidFill>
                  </a:tcPr>
                </a:tc>
                <a:tc hMerge="1">
                  <a:txBody>
                    <a:bodyPr/>
                    <a:lstStyle/>
                    <a:p>
                      <a:pPr algn="ctr"/>
                      <a:endParaRPr lang="en-US" sz="2000" b="0" i="0">
                        <a:latin typeface="+mn-lt"/>
                      </a:endParaRPr>
                    </a:p>
                  </a:txBody>
                  <a:tcPr>
                    <a:solidFill>
                      <a:schemeClr val="bg1"/>
                    </a:solidFill>
                  </a:tcPr>
                </a:tc>
                <a:tc>
                  <a:txBody>
                    <a:bodyPr/>
                    <a:lstStyle/>
                    <a:p>
                      <a:pPr algn="ctr"/>
                      <a:endParaRPr lang="en-US" sz="2000" b="0" i="0">
                        <a:latin typeface="+mn-lt"/>
                      </a:endParaRPr>
                    </a:p>
                  </a:txBody>
                  <a:tcPr>
                    <a:solidFill>
                      <a:schemeClr val="bg1"/>
                    </a:solidFill>
                  </a:tcPr>
                </a:tc>
                <a:tc gridSpan="2">
                  <a:txBody>
                    <a:bodyPr/>
                    <a:lstStyle/>
                    <a:p>
                      <a:pPr lvl="0" algn="ctr">
                        <a:buNone/>
                      </a:pPr>
                      <a:endParaRPr lang="en-US" sz="2000" b="0" i="0">
                        <a:latin typeface="+mn-lt"/>
                      </a:endParaRPr>
                    </a:p>
                  </a:txBody>
                  <a:tcPr>
                    <a:solidFill>
                      <a:schemeClr val="bg1"/>
                    </a:solidFill>
                  </a:tcPr>
                </a:tc>
                <a:tc hMerge="1">
                  <a:txBody>
                    <a:bodyPr/>
                    <a:lstStyle/>
                    <a:p>
                      <a:pPr lvl="0" algn="ctr">
                        <a:buNone/>
                      </a:pPr>
                      <a:endParaRPr lang="en-US" sz="2000" b="0" i="0">
                        <a:latin typeface="+mn-lt"/>
                      </a:endParaRPr>
                    </a:p>
                  </a:txBody>
                  <a:tcPr>
                    <a:solidFill>
                      <a:schemeClr val="bg1"/>
                    </a:solidFill>
                  </a:tcPr>
                </a:tc>
                <a:extLst>
                  <a:ext uri="{0D108BD9-81ED-4DB2-BD59-A6C34878D82A}">
                    <a16:rowId xmlns:a16="http://schemas.microsoft.com/office/drawing/2014/main" val="2258211250"/>
                  </a:ext>
                </a:extLst>
              </a:tr>
            </a:tbl>
          </a:graphicData>
        </a:graphic>
      </p:graphicFrame>
      <p:sp>
        <p:nvSpPr>
          <p:cNvPr id="10" name="Arrow: Right 4">
            <a:extLst>
              <a:ext uri="{FF2B5EF4-FFF2-40B4-BE49-F238E27FC236}">
                <a16:creationId xmlns:a16="http://schemas.microsoft.com/office/drawing/2014/main" id="{B11C8D24-683A-9BF8-5990-C1B6698253BA}"/>
              </a:ext>
            </a:extLst>
          </p:cNvPr>
          <p:cNvSpPr>
            <a:spLocks/>
          </p:cNvSpPr>
          <p:nvPr/>
        </p:nvSpPr>
        <p:spPr>
          <a:xfrm>
            <a:off x="1497651" y="1166679"/>
            <a:ext cx="983159" cy="713255"/>
          </a:xfrm>
          <a:prstGeom prst="chevron">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4">
            <a:extLst>
              <a:ext uri="{FF2B5EF4-FFF2-40B4-BE49-F238E27FC236}">
                <a16:creationId xmlns:a16="http://schemas.microsoft.com/office/drawing/2014/main" id="{6F0BDBDB-EAE0-F957-95E0-F126639B7F57}"/>
              </a:ext>
            </a:extLst>
          </p:cNvPr>
          <p:cNvSpPr>
            <a:spLocks/>
          </p:cNvSpPr>
          <p:nvPr/>
        </p:nvSpPr>
        <p:spPr>
          <a:xfrm>
            <a:off x="6252402" y="1166198"/>
            <a:ext cx="983159" cy="713255"/>
          </a:xfrm>
          <a:prstGeom prst="chevron">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150B1011-CF01-6A32-9EA7-D4B510800DB9}"/>
              </a:ext>
            </a:extLst>
          </p:cNvPr>
          <p:cNvSpPr>
            <a:spLocks/>
          </p:cNvSpPr>
          <p:nvPr/>
        </p:nvSpPr>
        <p:spPr>
          <a:xfrm>
            <a:off x="3876347" y="1166198"/>
            <a:ext cx="983159" cy="713255"/>
          </a:xfrm>
          <a:prstGeom prst="chevron">
            <a:avLst/>
          </a:prstGeom>
          <a:solidFill>
            <a:schemeClr val="bg1"/>
          </a:solidFill>
          <a:ln>
            <a:solidFill>
              <a:schemeClr val="bg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D3488BC-4371-B0FD-970F-05C018B612ED}"/>
              </a:ext>
            </a:extLst>
          </p:cNvPr>
          <p:cNvSpPr txBox="1"/>
          <p:nvPr/>
        </p:nvSpPr>
        <p:spPr>
          <a:xfrm>
            <a:off x="2176806" y="2435806"/>
            <a:ext cx="2079438" cy="1600438"/>
          </a:xfrm>
          <a:prstGeom prst="rect">
            <a:avLst/>
          </a:prstGeom>
          <a:noFill/>
        </p:spPr>
        <p:txBody>
          <a:bodyPr wrap="square" rtlCol="0">
            <a:spAutoFit/>
          </a:bodyPr>
          <a:lstStyle/>
          <a:p>
            <a:pPr algn="ctr"/>
            <a:r>
              <a:rPr lang="en-US" sz="2000" b="0" i="0" u="none" strike="noStrike" noProof="0">
                <a:solidFill>
                  <a:srgbClr val="000000"/>
                </a:solidFill>
                <a:latin typeface="+mn-lt"/>
              </a:rPr>
              <a:t>HQS repair work for life</a:t>
            </a:r>
            <a:r>
              <a:rPr lang="en-US" sz="2000">
                <a:solidFill>
                  <a:srgbClr val="000000"/>
                </a:solidFill>
              </a:rPr>
              <a:t>, </a:t>
            </a:r>
            <a:r>
              <a:rPr lang="en-US" sz="2000" b="0" i="0" u="none" strike="noStrike" noProof="0">
                <a:solidFill>
                  <a:srgbClr val="000000"/>
                </a:solidFill>
                <a:latin typeface="+mn-lt"/>
              </a:rPr>
              <a:t>safety, and quality housing</a:t>
            </a:r>
          </a:p>
          <a:p>
            <a:pPr algn="ctr"/>
            <a:endParaRPr lang="en-US"/>
          </a:p>
        </p:txBody>
      </p:sp>
      <p:sp>
        <p:nvSpPr>
          <p:cNvPr id="8" name="TextBox 7">
            <a:extLst>
              <a:ext uri="{FF2B5EF4-FFF2-40B4-BE49-F238E27FC236}">
                <a16:creationId xmlns:a16="http://schemas.microsoft.com/office/drawing/2014/main" id="{00950D05-23C3-3F91-6D2E-5631B581532B}"/>
              </a:ext>
            </a:extLst>
          </p:cNvPr>
          <p:cNvSpPr txBox="1"/>
          <p:nvPr/>
        </p:nvSpPr>
        <p:spPr>
          <a:xfrm>
            <a:off x="4656643" y="2432778"/>
            <a:ext cx="1891862" cy="1600438"/>
          </a:xfrm>
          <a:prstGeom prst="rect">
            <a:avLst/>
          </a:prstGeom>
          <a:noFill/>
        </p:spPr>
        <p:txBody>
          <a:bodyPr wrap="square" rtlCol="0">
            <a:spAutoFit/>
          </a:bodyPr>
          <a:lstStyle/>
          <a:p>
            <a:pPr algn="ctr"/>
            <a:r>
              <a:rPr lang="en-US" sz="2000" b="0" i="0" u="none" strike="noStrike" noProof="0">
                <a:solidFill>
                  <a:srgbClr val="000000"/>
                </a:solidFill>
                <a:latin typeface="+mn-lt"/>
              </a:rPr>
              <a:t>HQS Pre-Inspection to review repair work</a:t>
            </a:r>
          </a:p>
          <a:p>
            <a:endParaRPr lang="en-US"/>
          </a:p>
        </p:txBody>
      </p:sp>
      <p:sp>
        <p:nvSpPr>
          <p:cNvPr id="11" name="TextBox 10">
            <a:extLst>
              <a:ext uri="{FF2B5EF4-FFF2-40B4-BE49-F238E27FC236}">
                <a16:creationId xmlns:a16="http://schemas.microsoft.com/office/drawing/2014/main" id="{00DD531C-FEFD-6CAC-EB9C-0FC797770037}"/>
              </a:ext>
            </a:extLst>
          </p:cNvPr>
          <p:cNvSpPr txBox="1"/>
          <p:nvPr/>
        </p:nvSpPr>
        <p:spPr>
          <a:xfrm>
            <a:off x="-90207" y="2438410"/>
            <a:ext cx="2079438" cy="1600438"/>
          </a:xfrm>
          <a:prstGeom prst="rect">
            <a:avLst/>
          </a:prstGeom>
          <a:noFill/>
        </p:spPr>
        <p:txBody>
          <a:bodyPr wrap="square" rtlCol="0">
            <a:spAutoFit/>
          </a:bodyPr>
          <a:lstStyle/>
          <a:p>
            <a:pPr algn="ctr"/>
            <a:r>
              <a:rPr lang="en-US" sz="2000">
                <a:solidFill>
                  <a:srgbClr val="000000"/>
                </a:solidFill>
              </a:rPr>
              <a:t>Preliminary review of apartment conditions</a:t>
            </a:r>
            <a:endParaRPr lang="en-US" sz="2000" b="0" i="0" u="none" strike="noStrike" noProof="0">
              <a:solidFill>
                <a:srgbClr val="000000"/>
              </a:solidFill>
              <a:latin typeface="+mn-lt"/>
            </a:endParaRPr>
          </a:p>
          <a:p>
            <a:pPr algn="ctr"/>
            <a:endParaRPr lang="en-US"/>
          </a:p>
        </p:txBody>
      </p:sp>
      <p:sp>
        <p:nvSpPr>
          <p:cNvPr id="12" name="TextBox 11">
            <a:extLst>
              <a:ext uri="{FF2B5EF4-FFF2-40B4-BE49-F238E27FC236}">
                <a16:creationId xmlns:a16="http://schemas.microsoft.com/office/drawing/2014/main" id="{4B5CD41D-696D-9C12-7CC4-7971D0B2CCE4}"/>
              </a:ext>
            </a:extLst>
          </p:cNvPr>
          <p:cNvSpPr txBox="1"/>
          <p:nvPr/>
        </p:nvSpPr>
        <p:spPr>
          <a:xfrm>
            <a:off x="7002011" y="2432778"/>
            <a:ext cx="1891862" cy="984885"/>
          </a:xfrm>
          <a:prstGeom prst="rect">
            <a:avLst/>
          </a:prstGeom>
          <a:noFill/>
        </p:spPr>
        <p:txBody>
          <a:bodyPr wrap="square" rtlCol="0">
            <a:spAutoFit/>
          </a:bodyPr>
          <a:lstStyle/>
          <a:p>
            <a:pPr algn="ctr"/>
            <a:r>
              <a:rPr lang="en-US" sz="2000" b="0" i="0" u="none" strike="noStrike" noProof="0">
                <a:solidFill>
                  <a:srgbClr val="000000"/>
                </a:solidFill>
                <a:latin typeface="+mn-lt"/>
              </a:rPr>
              <a:t>Agency Inspection</a:t>
            </a:r>
          </a:p>
          <a:p>
            <a:endParaRPr lang="en-US"/>
          </a:p>
        </p:txBody>
      </p:sp>
      <p:sp>
        <p:nvSpPr>
          <p:cNvPr id="14" name="TextBox 13">
            <a:extLst>
              <a:ext uri="{FF2B5EF4-FFF2-40B4-BE49-F238E27FC236}">
                <a16:creationId xmlns:a16="http://schemas.microsoft.com/office/drawing/2014/main" id="{52BA7564-E9FC-CB25-5F73-CA1AFA7B3374}"/>
              </a:ext>
            </a:extLst>
          </p:cNvPr>
          <p:cNvSpPr txBox="1"/>
          <p:nvPr/>
        </p:nvSpPr>
        <p:spPr>
          <a:xfrm>
            <a:off x="283220" y="3973535"/>
            <a:ext cx="8408275" cy="2031325"/>
          </a:xfrm>
          <a:prstGeom prst="rect">
            <a:avLst/>
          </a:prstGeom>
          <a:noFill/>
        </p:spPr>
        <p:txBody>
          <a:bodyPr wrap="square" rtlCol="0">
            <a:spAutoFit/>
          </a:bodyPr>
          <a:lstStyle/>
          <a:p>
            <a:pPr marL="342900" indent="-342900">
              <a:buFont typeface="Arial" panose="020B0604020202020204" pitchFamily="34" charset="0"/>
              <a:buChar char="•"/>
            </a:pPr>
            <a:r>
              <a:rPr lang="en-US" b="0" i="0" u="none" strike="noStrike" noProof="0">
                <a:solidFill>
                  <a:srgbClr val="000000"/>
                </a:solidFill>
                <a:latin typeface="+mn-lt"/>
              </a:rPr>
              <a:t>Income certification along with HQS Inspector signoff must take place prior Section 8 subsidy starting.</a:t>
            </a:r>
          </a:p>
          <a:p>
            <a:pPr marL="342900" indent="-342900">
              <a:buFont typeface="Arial" panose="020B0604020202020204" pitchFamily="34" charset="0"/>
              <a:buChar char="•"/>
            </a:pPr>
            <a:r>
              <a:rPr lang="en-US" b="0" i="0" u="none" strike="noStrike" noProof="0">
                <a:solidFill>
                  <a:srgbClr val="000000"/>
                </a:solidFill>
                <a:latin typeface="+mn-lt"/>
              </a:rPr>
              <a:t>Inspections are scheduled to happen anytime between 8:30 am and 3:30 pm. Please ensure that someone above the age of 18 will be present during that time frame to give entry into the unit.</a:t>
            </a:r>
          </a:p>
          <a:p>
            <a:pPr marL="342900" indent="-342900">
              <a:buFont typeface="Arial" panose="020B0604020202020204" pitchFamily="34" charset="0"/>
              <a:buChar char="•"/>
            </a:pPr>
            <a:r>
              <a:rPr lang="en-US"/>
              <a:t>Note, residents will have a minimum of four appointments. Your unit may need more depending on the conditions of the apartment.  </a:t>
            </a:r>
          </a:p>
        </p:txBody>
      </p:sp>
    </p:spTree>
    <p:extLst>
      <p:ext uri="{BB962C8B-B14F-4D97-AF65-F5344CB8AC3E}">
        <p14:creationId xmlns:p14="http://schemas.microsoft.com/office/powerpoint/2010/main" val="4027120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11</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09940" y="271004"/>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PBV Applicants: Preparing for Inspections</a:t>
            </a:r>
            <a:endParaRPr lang="en-US" sz="3400"/>
          </a:p>
        </p:txBody>
      </p:sp>
      <p:sp>
        <p:nvSpPr>
          <p:cNvPr id="2" name="Footer Placeholder 1">
            <a:extLst>
              <a:ext uri="{FF2B5EF4-FFF2-40B4-BE49-F238E27FC236}">
                <a16:creationId xmlns:a16="http://schemas.microsoft.com/office/drawing/2014/main" id="{7F2C7DF1-9A79-7705-3A86-FCA9B3A65206}"/>
              </a:ext>
            </a:extLst>
          </p:cNvPr>
          <p:cNvSpPr>
            <a:spLocks noGrp="1"/>
          </p:cNvSpPr>
          <p:nvPr>
            <p:ph type="ftr" sz="quarter" idx="11"/>
          </p:nvPr>
        </p:nvSpPr>
        <p:spPr/>
        <p:txBody>
          <a:bodyPr/>
          <a:lstStyle/>
          <a:p>
            <a:r>
              <a:rPr lang="en-GB"/>
              <a:t>www.lindenplazabk.com</a:t>
            </a:r>
            <a:endParaRPr lang="en-US"/>
          </a:p>
        </p:txBody>
      </p:sp>
      <p:sp>
        <p:nvSpPr>
          <p:cNvPr id="6" name="TextBox 5">
            <a:extLst>
              <a:ext uri="{FF2B5EF4-FFF2-40B4-BE49-F238E27FC236}">
                <a16:creationId xmlns:a16="http://schemas.microsoft.com/office/drawing/2014/main" id="{8225DC4C-FCC3-4632-2C13-56EFC9CA3D16}"/>
              </a:ext>
            </a:extLst>
          </p:cNvPr>
          <p:cNvSpPr txBox="1"/>
          <p:nvPr/>
        </p:nvSpPr>
        <p:spPr>
          <a:xfrm>
            <a:off x="409940" y="1027610"/>
            <a:ext cx="8543560" cy="4878259"/>
          </a:xfrm>
          <a:prstGeom prst="rect">
            <a:avLst/>
          </a:prstGeom>
          <a:noFill/>
        </p:spPr>
        <p:txBody>
          <a:bodyPr wrap="square">
            <a:spAutoFit/>
          </a:bodyPr>
          <a:lstStyle/>
          <a:p>
            <a:pPr marL="457200" marR="0" lvl="0" indent="-457200" algn="l" defTabSz="570586" rtl="0" eaLnBrk="1" fontAlgn="auto" latinLnBrk="0" hangingPunct="1">
              <a:lnSpc>
                <a:spcPct val="100000"/>
              </a:lnSpc>
              <a:spcBef>
                <a:spcPts val="600"/>
              </a:spcBef>
              <a:spcAft>
                <a:spcPts val="0"/>
              </a:spcAft>
              <a:buClrTx/>
              <a:buSzTx/>
              <a:buFont typeface="+mj-lt"/>
              <a:buAutoNum type="arabicPeriod"/>
              <a:tabLst/>
              <a:defRPr/>
            </a:pPr>
            <a:r>
              <a:rPr kumimoji="0" lang="en-US" sz="2600" b="0" i="0" u="none" strike="noStrike" kern="1200" cap="none" spc="-3" normalizeH="0" baseline="0" noProof="0">
                <a:ln>
                  <a:noFill/>
                </a:ln>
                <a:effectLst/>
                <a:uLnTx/>
                <a:uFillTx/>
                <a:latin typeface="+mj-lt"/>
                <a:ea typeface="+mn-ea"/>
                <a:cs typeface="Arial" panose="020B0604020202020204" pitchFamily="34" charset="0"/>
              </a:rPr>
              <a:t>Write down the pre-scheduled inspection time and ensure all household members are aware of the time and date. </a:t>
            </a:r>
          </a:p>
          <a:p>
            <a:pPr marL="457200" marR="0" lvl="0" indent="-457200" algn="l" defTabSz="570586" rtl="0" eaLnBrk="1" fontAlgn="auto" latinLnBrk="0" hangingPunct="1">
              <a:lnSpc>
                <a:spcPct val="100000"/>
              </a:lnSpc>
              <a:spcBef>
                <a:spcPts val="600"/>
              </a:spcBef>
              <a:spcAft>
                <a:spcPts val="0"/>
              </a:spcAft>
              <a:buClrTx/>
              <a:buSzTx/>
              <a:buFont typeface="+mj-lt"/>
              <a:buAutoNum type="arabicPeriod"/>
              <a:tabLst/>
              <a:defRPr/>
            </a:pPr>
            <a:r>
              <a:rPr lang="en-US" sz="2600" spc="-3">
                <a:latin typeface="+mj-lt"/>
                <a:cs typeface="Arial" panose="020B0604020202020204" pitchFamily="34" charset="0"/>
              </a:rPr>
              <a:t>Secure </a:t>
            </a:r>
            <a:r>
              <a:rPr kumimoji="0" lang="en-US" sz="2600" b="0" i="0" u="none" strike="noStrike" kern="1200" cap="none" spc="-3" normalizeH="0" baseline="0" noProof="0">
                <a:ln>
                  <a:noFill/>
                </a:ln>
                <a:effectLst/>
                <a:uLnTx/>
                <a:uFillTx/>
                <a:latin typeface="+mj-lt"/>
                <a:ea typeface="+mn-ea"/>
                <a:cs typeface="Arial" panose="020B0604020202020204" pitchFamily="34" charset="0"/>
              </a:rPr>
              <a:t>pets and kept clear from inspection activities.</a:t>
            </a:r>
          </a:p>
          <a:p>
            <a:pPr marL="457200" marR="0" lvl="0" indent="-457200" algn="l" defTabSz="570586" rtl="0" eaLnBrk="1" fontAlgn="auto" latinLnBrk="0" hangingPunct="1">
              <a:lnSpc>
                <a:spcPct val="100000"/>
              </a:lnSpc>
              <a:spcBef>
                <a:spcPts val="600"/>
              </a:spcBef>
              <a:spcAft>
                <a:spcPts val="0"/>
              </a:spcAft>
              <a:buClrTx/>
              <a:buSzTx/>
              <a:buFont typeface="+mj-lt"/>
              <a:buAutoNum type="arabicPeriod"/>
              <a:tabLst/>
              <a:defRPr/>
            </a:pPr>
            <a:r>
              <a:rPr kumimoji="0" lang="en-US" sz="2600" b="0" i="0" u="none" strike="noStrike" kern="1200" cap="none" spc="-3" normalizeH="0" baseline="0" noProof="0">
                <a:ln>
                  <a:noFill/>
                </a:ln>
                <a:effectLst/>
                <a:uLnTx/>
                <a:uFillTx/>
                <a:latin typeface="+mj-lt"/>
                <a:ea typeface="+mn-ea"/>
                <a:cs typeface="Arial" panose="020B0604020202020204" pitchFamily="34" charset="0"/>
              </a:rPr>
              <a:t>Tidy-up to ensure inspectors have clear walking paths throughout the apartment</a:t>
            </a:r>
            <a:r>
              <a:rPr lang="en-US" sz="2600" spc="-3">
                <a:latin typeface="+mj-lt"/>
                <a:cs typeface="Arial" panose="020B0604020202020204" pitchFamily="34" charset="0"/>
              </a:rPr>
              <a:t>.</a:t>
            </a:r>
            <a:endParaRPr kumimoji="0" lang="en-US" sz="2600" b="0" i="0" u="none" strike="noStrike" kern="1200" cap="none" spc="-3" normalizeH="0" baseline="0" noProof="0">
              <a:ln>
                <a:noFill/>
              </a:ln>
              <a:effectLst/>
              <a:uLnTx/>
              <a:uFillTx/>
              <a:latin typeface="+mj-lt"/>
              <a:ea typeface="+mn-ea"/>
              <a:cs typeface="Arial" panose="020B0604020202020204" pitchFamily="34" charset="0"/>
            </a:endParaRPr>
          </a:p>
          <a:p>
            <a:pPr marL="1027786" marR="0" lvl="2" indent="-457200" algn="l" defTabSz="570586" rtl="0" eaLnBrk="1" fontAlgn="auto" latinLnBrk="0" hangingPunct="1">
              <a:lnSpc>
                <a:spcPct val="100000"/>
              </a:lnSpc>
              <a:spcBef>
                <a:spcPts val="600"/>
              </a:spcBef>
              <a:spcAft>
                <a:spcPts val="0"/>
              </a:spcAft>
              <a:buClrTx/>
              <a:buSzTx/>
              <a:buFont typeface="+mj-lt"/>
              <a:buAutoNum type="alphaLcPeriod"/>
              <a:tabLst/>
              <a:defRPr/>
            </a:pPr>
            <a:r>
              <a:rPr kumimoji="0" lang="en-US" sz="2600" b="0" i="0" u="none" strike="noStrike" kern="1200" cap="none" spc="-3" normalizeH="0" baseline="0" noProof="0">
                <a:ln>
                  <a:noFill/>
                </a:ln>
                <a:effectLst/>
                <a:uLnTx/>
                <a:uFillTx/>
                <a:latin typeface="+mj-lt"/>
                <a:ea typeface="+mn-ea"/>
                <a:cs typeface="Arial" panose="020B0604020202020204" pitchFamily="34" charset="0"/>
              </a:rPr>
              <a:t>Countertops should also be free of </a:t>
            </a:r>
            <a:r>
              <a:rPr lang="en-US" sz="2600" spc="-3">
                <a:latin typeface="+mj-lt"/>
                <a:cs typeface="Arial" panose="020B0604020202020204" pitchFamily="34" charset="0"/>
              </a:rPr>
              <a:t>materials</a:t>
            </a:r>
            <a:r>
              <a:rPr kumimoji="0" lang="en-US" sz="2600" b="0" i="0" u="none" strike="noStrike" kern="1200" cap="none" spc="-3" normalizeH="0" baseline="0" noProof="0">
                <a:ln>
                  <a:noFill/>
                </a:ln>
                <a:effectLst/>
                <a:uLnTx/>
                <a:uFillTx/>
                <a:latin typeface="+mj-lt"/>
                <a:ea typeface="+mn-ea"/>
                <a:cs typeface="Arial" panose="020B0604020202020204" pitchFamily="34" charset="0"/>
              </a:rPr>
              <a:t> to facilitate measuring.</a:t>
            </a:r>
          </a:p>
          <a:p>
            <a:pPr marL="1027786" marR="0" lvl="2" indent="-457200" algn="l" defTabSz="570586" rtl="0" eaLnBrk="1" fontAlgn="auto" latinLnBrk="0" hangingPunct="1">
              <a:lnSpc>
                <a:spcPct val="100000"/>
              </a:lnSpc>
              <a:spcBef>
                <a:spcPts val="600"/>
              </a:spcBef>
              <a:spcAft>
                <a:spcPts val="0"/>
              </a:spcAft>
              <a:buClrTx/>
              <a:buSzTx/>
              <a:buFont typeface="+mj-lt"/>
              <a:buAutoNum type="alphaLcPeriod"/>
              <a:tabLst/>
              <a:defRPr/>
            </a:pPr>
            <a:r>
              <a:rPr kumimoji="0" lang="en-US" sz="2600" b="0" i="0" u="none" strike="noStrike" kern="1200" cap="none" spc="-3" normalizeH="0" baseline="0" noProof="0">
                <a:ln>
                  <a:noFill/>
                </a:ln>
                <a:effectLst/>
                <a:uLnTx/>
                <a:uFillTx/>
                <a:latin typeface="+mj-lt"/>
                <a:ea typeface="+mn-ea"/>
                <a:cs typeface="Arial" panose="020B0604020202020204" pitchFamily="34" charset="0"/>
              </a:rPr>
              <a:t>Walls and windows should be accessible to facilitate measuring.</a:t>
            </a:r>
          </a:p>
          <a:p>
            <a:pPr marL="457200" marR="0" lvl="0" indent="-457200" algn="l" defTabSz="570586" rtl="0" eaLnBrk="1" fontAlgn="auto" latinLnBrk="0" hangingPunct="1">
              <a:lnSpc>
                <a:spcPct val="100000"/>
              </a:lnSpc>
              <a:spcBef>
                <a:spcPts val="600"/>
              </a:spcBef>
              <a:spcAft>
                <a:spcPts val="0"/>
              </a:spcAft>
              <a:buClrTx/>
              <a:buSzTx/>
              <a:buFont typeface="+mj-lt"/>
              <a:buAutoNum type="arabicPeriod"/>
              <a:tabLst/>
              <a:defRPr/>
            </a:pPr>
            <a:r>
              <a:rPr kumimoji="0" lang="en-US" sz="2600" b="0" i="0" u="none" strike="noStrike" kern="1200" cap="none" spc="-3" normalizeH="0" baseline="0" noProof="0">
                <a:ln>
                  <a:noFill/>
                </a:ln>
                <a:effectLst/>
                <a:uLnTx/>
                <a:uFillTx/>
                <a:latin typeface="+mj-lt"/>
                <a:ea typeface="+mn-ea"/>
                <a:cs typeface="Arial" panose="020B0604020202020204" pitchFamily="34" charset="0"/>
              </a:rPr>
              <a:t>Someone age 18+ must be at home in order for </a:t>
            </a:r>
            <a:r>
              <a:rPr lang="en-US" sz="2600" spc="-3">
                <a:latin typeface="+mj-lt"/>
                <a:cs typeface="Arial" panose="020B0604020202020204" pitchFamily="34" charset="0"/>
              </a:rPr>
              <a:t>inspectors</a:t>
            </a:r>
            <a:r>
              <a:rPr kumimoji="0" lang="en-US" sz="2600" b="0" i="0" u="none" strike="noStrike" kern="1200" cap="none" spc="-3" normalizeH="0" baseline="0" noProof="0">
                <a:ln>
                  <a:noFill/>
                </a:ln>
                <a:effectLst/>
                <a:uLnTx/>
                <a:uFillTx/>
                <a:latin typeface="+mj-lt"/>
                <a:ea typeface="+mn-ea"/>
                <a:cs typeface="Arial" panose="020B0604020202020204" pitchFamily="34" charset="0"/>
              </a:rPr>
              <a:t> to enter the unit. </a:t>
            </a:r>
          </a:p>
        </p:txBody>
      </p:sp>
    </p:spTree>
    <p:extLst>
      <p:ext uri="{BB962C8B-B14F-4D97-AF65-F5344CB8AC3E}">
        <p14:creationId xmlns:p14="http://schemas.microsoft.com/office/powerpoint/2010/main" val="3414549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12</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5</a:t>
            </a:r>
            <a:r>
              <a:rPr b="1" spc="270">
                <a:solidFill>
                  <a:schemeClr val="bg1"/>
                </a:solidFill>
              </a:rPr>
              <a:t>:</a:t>
            </a:r>
            <a:r>
              <a:rPr b="1" spc="280">
                <a:solidFill>
                  <a:schemeClr val="bg1"/>
                </a:solidFill>
              </a:rPr>
              <a:t> </a:t>
            </a:r>
            <a:r>
              <a:rPr lang="en-US" b="1" spc="80">
                <a:solidFill>
                  <a:schemeClr val="bg1"/>
                </a:solidFill>
              </a:rPr>
              <a:t>Relocation Overview</a:t>
            </a:r>
            <a:endParaRPr b="1" spc="170">
              <a:solidFill>
                <a:schemeClr val="bg1"/>
              </a:solidFill>
            </a:endParaRPr>
          </a:p>
        </p:txBody>
      </p:sp>
      <p:sp>
        <p:nvSpPr>
          <p:cNvPr id="5" name="Footer Placeholder 4">
            <a:extLst>
              <a:ext uri="{FF2B5EF4-FFF2-40B4-BE49-F238E27FC236}">
                <a16:creationId xmlns:a16="http://schemas.microsoft.com/office/drawing/2014/main" id="{DCE3ACA1-5F0E-9564-0ABC-E6AC3F867E82}"/>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153710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78809"/>
            <a:ext cx="2057400" cy="365125"/>
          </a:xfrm>
        </p:spPr>
        <p:txBody>
          <a:bodyPr/>
          <a:lstStyle/>
          <a:p>
            <a:fld id="{DC350BA9-05F5-4766-A5AF-710493189013}" type="slidenum">
              <a:rPr lang="en-US" smtClean="0"/>
              <a:t>13</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201124" y="160403"/>
            <a:ext cx="8746887"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Temporary Move Overview</a:t>
            </a:r>
            <a:endParaRPr lang="en-US" sz="3400"/>
          </a:p>
        </p:txBody>
      </p:sp>
      <p:sp>
        <p:nvSpPr>
          <p:cNvPr id="5" name="Footer Placeholder 4">
            <a:extLst>
              <a:ext uri="{FF2B5EF4-FFF2-40B4-BE49-F238E27FC236}">
                <a16:creationId xmlns:a16="http://schemas.microsoft.com/office/drawing/2014/main" id="{6BE6D051-4FF8-46D2-13EA-BF949F0FA1C5}"/>
              </a:ext>
            </a:extLst>
          </p:cNvPr>
          <p:cNvSpPr>
            <a:spLocks noGrp="1"/>
          </p:cNvSpPr>
          <p:nvPr>
            <p:ph type="ftr" sz="quarter" idx="11"/>
          </p:nvPr>
        </p:nvSpPr>
        <p:spPr/>
        <p:txBody>
          <a:bodyPr/>
          <a:lstStyle/>
          <a:p>
            <a:r>
              <a:rPr lang="en-GB"/>
              <a:t>www.lindenplazabk.com</a:t>
            </a:r>
            <a:endParaRPr lang="en-US"/>
          </a:p>
        </p:txBody>
      </p:sp>
      <p:sp>
        <p:nvSpPr>
          <p:cNvPr id="6" name="Content Placeholder 5">
            <a:extLst>
              <a:ext uri="{FF2B5EF4-FFF2-40B4-BE49-F238E27FC236}">
                <a16:creationId xmlns:a16="http://schemas.microsoft.com/office/drawing/2014/main" id="{DEFE3391-4736-7AAF-29F7-6D1FEA6F4328}"/>
              </a:ext>
            </a:extLst>
          </p:cNvPr>
          <p:cNvSpPr>
            <a:spLocks noGrp="1"/>
          </p:cNvSpPr>
          <p:nvPr>
            <p:ph idx="1"/>
          </p:nvPr>
        </p:nvSpPr>
        <p:spPr>
          <a:xfrm>
            <a:off x="201124" y="962024"/>
            <a:ext cx="8746886" cy="4951095"/>
          </a:xfrm>
        </p:spPr>
        <p:txBody>
          <a:bodyPr>
            <a:noAutofit/>
          </a:bodyPr>
          <a:lstStyle/>
          <a:p>
            <a:pPr marL="800100" lvl="0" indent="-342900" defTabSz="570586">
              <a:lnSpc>
                <a:spcPct val="120000"/>
              </a:lnSpc>
              <a:spcBef>
                <a:spcPts val="0"/>
              </a:spcBef>
              <a:spcAft>
                <a:spcPts val="600"/>
              </a:spcAft>
              <a:buFont typeface="Arial"/>
              <a:buChar char="•"/>
              <a:defRPr/>
            </a:pPr>
            <a:r>
              <a:rPr lang="en-US" sz="2400" spc="-3">
                <a:latin typeface="+mj-lt"/>
                <a:cs typeface="Arial" panose="020B0604020202020204" pitchFamily="34" charset="0"/>
                <a:sym typeface="Calibri"/>
              </a:rPr>
              <a:t>Temp move is required due to environmental remediation related to the scope of work being performed in your apt. </a:t>
            </a:r>
          </a:p>
          <a:p>
            <a:pPr marL="800100" lvl="0" indent="-342900" defTabSz="570586">
              <a:lnSpc>
                <a:spcPct val="120000"/>
              </a:lnSpc>
              <a:spcBef>
                <a:spcPts val="0"/>
              </a:spcBef>
              <a:spcAft>
                <a:spcPts val="600"/>
              </a:spcAft>
              <a:buFont typeface="Arial"/>
              <a:buChar char="•"/>
              <a:defRPr/>
            </a:pPr>
            <a:r>
              <a:rPr lang="en-US" sz="2400" spc="-3">
                <a:latin typeface="+mj-lt"/>
                <a:cs typeface="Arial" panose="020B0604020202020204" pitchFamily="34" charset="0"/>
                <a:sym typeface="Calibri"/>
              </a:rPr>
              <a:t>All households must move temporarily (4-6 months) to an already renovated apartment at Linden Plaza. </a:t>
            </a:r>
          </a:p>
          <a:p>
            <a:pPr marL="800100" lvl="0" indent="-342900" defTabSz="570586">
              <a:lnSpc>
                <a:spcPct val="120000"/>
              </a:lnSpc>
              <a:spcBef>
                <a:spcPts val="0"/>
              </a:spcBef>
              <a:spcAft>
                <a:spcPts val="600"/>
              </a:spcAft>
              <a:buFont typeface="Arial"/>
              <a:buChar char="•"/>
              <a:defRPr/>
            </a:pPr>
            <a:r>
              <a:rPr lang="en-US" sz="2400" spc="-3">
                <a:latin typeface="+mj-lt"/>
                <a:cs typeface="Arial" panose="020B0604020202020204" pitchFamily="34" charset="0"/>
                <a:sym typeface="Calibri"/>
              </a:rPr>
              <a:t>Temporary moving costs will be covered 100% by ownership.</a:t>
            </a:r>
          </a:p>
          <a:p>
            <a:pPr marL="800100" indent="-342900" defTabSz="570586">
              <a:lnSpc>
                <a:spcPct val="120000"/>
              </a:lnSpc>
              <a:spcBef>
                <a:spcPts val="0"/>
              </a:spcBef>
              <a:spcAft>
                <a:spcPts val="600"/>
              </a:spcAft>
              <a:buFont typeface="Arial,Sans-Serif"/>
              <a:buChar char="•"/>
              <a:defRPr/>
            </a:pPr>
            <a:r>
              <a:rPr lang="en-US" sz="2400" spc="-3">
                <a:latin typeface="+mj-lt"/>
                <a:cs typeface="Arial" panose="020B0604020202020204" pitchFamily="34" charset="0"/>
                <a:sym typeface="Calibri"/>
              </a:rPr>
              <a:t>You will have a right to return to your original apartment.</a:t>
            </a:r>
          </a:p>
          <a:p>
            <a:pPr marL="800100" lvl="0" indent="-342900" defTabSz="570586">
              <a:lnSpc>
                <a:spcPct val="120000"/>
              </a:lnSpc>
              <a:spcBef>
                <a:spcPts val="0"/>
              </a:spcBef>
              <a:spcAft>
                <a:spcPts val="600"/>
              </a:spcAft>
              <a:buFont typeface="Arial"/>
              <a:buChar char="•"/>
              <a:defRPr/>
            </a:pPr>
            <a:r>
              <a:rPr lang="en-US" sz="2400" spc="-3">
                <a:latin typeface="+mj-lt"/>
                <a:cs typeface="Arial" panose="020B0604020202020204" pitchFamily="34" charset="0"/>
                <a:sym typeface="Calibri"/>
              </a:rPr>
              <a:t>Housing Opportunities Unlimited (HOU), temporary relocation experts, will support residents throughout the relocation process.</a:t>
            </a:r>
            <a:endParaRPr lang="en-US" sz="2400" spc="-3">
              <a:latin typeface="+mj-lt"/>
              <a:cs typeface="Arial" panose="020B0604020202020204" pitchFamily="34" charset="0"/>
            </a:endParaRPr>
          </a:p>
          <a:p>
            <a:pPr marL="800100" lvl="0" indent="-342900" defTabSz="570586">
              <a:lnSpc>
                <a:spcPct val="120000"/>
              </a:lnSpc>
              <a:spcBef>
                <a:spcPts val="0"/>
              </a:spcBef>
              <a:spcAft>
                <a:spcPts val="600"/>
              </a:spcAft>
              <a:buFont typeface="Arial"/>
              <a:buChar char="•"/>
              <a:defRPr/>
            </a:pPr>
            <a:r>
              <a:rPr lang="en-US" sz="2400" spc="-3">
                <a:latin typeface="+mj-lt"/>
                <a:cs typeface="Arial" panose="020B0604020202020204" pitchFamily="34" charset="0"/>
                <a:sym typeface="Calibri"/>
              </a:rPr>
              <a:t>HOU will work with residents 1-on-1 to discuss individual needs and work on a Temporary Move Agreement.</a:t>
            </a:r>
            <a:endParaRPr lang="en-US" sz="2400" spc="-3">
              <a:latin typeface="+mj-lt"/>
              <a:cs typeface="Arial" panose="020B0604020202020204" pitchFamily="34" charset="0"/>
            </a:endParaRPr>
          </a:p>
        </p:txBody>
      </p:sp>
    </p:spTree>
    <p:extLst>
      <p:ext uri="{BB962C8B-B14F-4D97-AF65-F5344CB8AC3E}">
        <p14:creationId xmlns:p14="http://schemas.microsoft.com/office/powerpoint/2010/main" val="855055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14</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201124" y="160403"/>
            <a:ext cx="8746887"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Temporary Move: What to Expect</a:t>
            </a:r>
            <a:endParaRPr lang="en-US" sz="3400"/>
          </a:p>
        </p:txBody>
      </p:sp>
      <p:sp>
        <p:nvSpPr>
          <p:cNvPr id="5" name="Footer Placeholder 4">
            <a:extLst>
              <a:ext uri="{FF2B5EF4-FFF2-40B4-BE49-F238E27FC236}">
                <a16:creationId xmlns:a16="http://schemas.microsoft.com/office/drawing/2014/main" id="{6BE6D051-4FF8-46D2-13EA-BF949F0FA1C5}"/>
              </a:ext>
            </a:extLst>
          </p:cNvPr>
          <p:cNvSpPr>
            <a:spLocks noGrp="1"/>
          </p:cNvSpPr>
          <p:nvPr>
            <p:ph type="ftr" sz="quarter" idx="11"/>
          </p:nvPr>
        </p:nvSpPr>
        <p:spPr/>
        <p:txBody>
          <a:bodyPr/>
          <a:lstStyle/>
          <a:p>
            <a:r>
              <a:rPr lang="en-GB"/>
              <a:t>www.lindenplazabk.com</a:t>
            </a:r>
            <a:endParaRPr lang="en-US"/>
          </a:p>
        </p:txBody>
      </p:sp>
      <p:sp>
        <p:nvSpPr>
          <p:cNvPr id="7" name="Google Shape;460;p26">
            <a:extLst>
              <a:ext uri="{FF2B5EF4-FFF2-40B4-BE49-F238E27FC236}">
                <a16:creationId xmlns:a16="http://schemas.microsoft.com/office/drawing/2014/main" id="{10EA8C41-A525-31E6-0A53-0764D1B3A281}"/>
              </a:ext>
            </a:extLst>
          </p:cNvPr>
          <p:cNvSpPr txBox="1">
            <a:spLocks/>
          </p:cNvSpPr>
          <p:nvPr/>
        </p:nvSpPr>
        <p:spPr>
          <a:xfrm>
            <a:off x="238194" y="2026140"/>
            <a:ext cx="1885290" cy="689040"/>
          </a:xfrm>
          <a:prstGeom prst="rect">
            <a:avLst/>
          </a:prstGeom>
          <a:noFill/>
          <a:ln w="28575" cap="flat" cmpd="sng">
            <a:solidFill>
              <a:schemeClr val="accent4">
                <a:lumMod val="75000"/>
              </a:schemeClr>
            </a:solidFill>
            <a:prstDash val="solid"/>
            <a:round/>
            <a:headEnd type="none" w="sm" len="sm"/>
            <a:tailEnd type="none" w="sm" len="sm"/>
          </a:ln>
        </p:spPr>
        <p:txBody>
          <a:bodyPr spcFirstLastPara="1" wrap="square" lIns="100550" tIns="100550" rIns="100550" bIns="1005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a:buSzPts val="2800"/>
            </a:pPr>
            <a:r>
              <a:rPr lang="en-US" sz="1540" b="1">
                <a:solidFill>
                  <a:srgbClr val="000000"/>
                </a:solidFill>
                <a:latin typeface="Calibri"/>
                <a:ea typeface="Calibri"/>
                <a:cs typeface="Calibri"/>
                <a:sym typeface="Calibri"/>
              </a:rPr>
              <a:t>30-90 Days Before Temporary Move</a:t>
            </a:r>
          </a:p>
        </p:txBody>
      </p:sp>
      <p:sp>
        <p:nvSpPr>
          <p:cNvPr id="8" name="Google Shape;465;p26">
            <a:extLst>
              <a:ext uri="{FF2B5EF4-FFF2-40B4-BE49-F238E27FC236}">
                <a16:creationId xmlns:a16="http://schemas.microsoft.com/office/drawing/2014/main" id="{BC5C35A0-3F2A-7F32-C80A-5180F155DAB5}"/>
              </a:ext>
            </a:extLst>
          </p:cNvPr>
          <p:cNvSpPr/>
          <p:nvPr/>
        </p:nvSpPr>
        <p:spPr>
          <a:xfrm>
            <a:off x="1062919" y="2741415"/>
            <a:ext cx="161700" cy="600270"/>
          </a:xfrm>
          <a:prstGeom prst="downArrow">
            <a:avLst>
              <a:gd name="adj1" fmla="val 50000"/>
              <a:gd name="adj2" fmla="val 49999"/>
            </a:avLst>
          </a:prstGeom>
          <a:solidFill>
            <a:schemeClr val="accent4">
              <a:lumMod val="75000"/>
            </a:schemeClr>
          </a:solidFill>
          <a:ln w="9525" cap="flat" cmpd="sng">
            <a:solidFill>
              <a:schemeClr val="accent4">
                <a:lumMod val="75000"/>
              </a:schemeClr>
            </a:solidFill>
            <a:prstDash val="solid"/>
            <a:round/>
            <a:headEnd type="none" w="sm" len="sm"/>
            <a:tailEnd type="none" w="sm" len="sm"/>
          </a:ln>
        </p:spPr>
        <p:txBody>
          <a:bodyPr spcFirstLastPara="1" wrap="square" lIns="100550" tIns="100550" rIns="100550" bIns="100550" anchor="ctr" anchorCtr="0">
            <a:noAutofit/>
          </a:bodyPr>
          <a:lstStyle/>
          <a:p>
            <a:pPr marL="0" marR="0" lvl="0" indent="0" algn="l" rtl="0">
              <a:spcBef>
                <a:spcPts val="0"/>
              </a:spcBef>
              <a:spcAft>
                <a:spcPts val="0"/>
              </a:spcAft>
              <a:buNone/>
            </a:pPr>
            <a:endParaRPr sz="1540">
              <a:solidFill>
                <a:srgbClr val="000000"/>
              </a:solidFill>
              <a:latin typeface="Arial"/>
              <a:ea typeface="Arial"/>
              <a:cs typeface="Arial"/>
              <a:sym typeface="Arial"/>
            </a:endParaRPr>
          </a:p>
        </p:txBody>
      </p:sp>
      <p:sp>
        <p:nvSpPr>
          <p:cNvPr id="9" name="Google Shape;467;p26">
            <a:extLst>
              <a:ext uri="{FF2B5EF4-FFF2-40B4-BE49-F238E27FC236}">
                <a16:creationId xmlns:a16="http://schemas.microsoft.com/office/drawing/2014/main" id="{CDFF08AB-3B45-714D-ECD1-BEEB37661EE2}"/>
              </a:ext>
            </a:extLst>
          </p:cNvPr>
          <p:cNvSpPr txBox="1">
            <a:spLocks/>
          </p:cNvSpPr>
          <p:nvPr/>
        </p:nvSpPr>
        <p:spPr>
          <a:xfrm>
            <a:off x="201124" y="3367920"/>
            <a:ext cx="1885290" cy="689040"/>
          </a:xfrm>
          <a:prstGeom prst="rect">
            <a:avLst/>
          </a:prstGeom>
          <a:noFill/>
          <a:ln w="28575" cap="flat" cmpd="sng">
            <a:solidFill>
              <a:schemeClr val="accent4">
                <a:lumMod val="75000"/>
              </a:schemeClr>
            </a:solidFill>
            <a:prstDash val="solid"/>
            <a:round/>
            <a:headEnd type="none" w="sm" len="sm"/>
            <a:tailEnd type="none" w="sm" len="sm"/>
          </a:ln>
        </p:spPr>
        <p:txBody>
          <a:bodyPr spcFirstLastPara="1" wrap="square" lIns="100550" tIns="100550" rIns="100550" bIns="1005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a:buSzPts val="2800"/>
            </a:pPr>
            <a:r>
              <a:rPr lang="en-US" sz="1540" b="1">
                <a:solidFill>
                  <a:srgbClr val="000000"/>
                </a:solidFill>
                <a:latin typeface="Calibri"/>
                <a:ea typeface="Calibri"/>
                <a:cs typeface="Calibri"/>
                <a:sym typeface="Calibri"/>
              </a:rPr>
              <a:t>30 Days Before Temporary Move</a:t>
            </a:r>
          </a:p>
        </p:txBody>
      </p:sp>
      <p:sp>
        <p:nvSpPr>
          <p:cNvPr id="10" name="Google Shape;473;p26">
            <a:extLst>
              <a:ext uri="{FF2B5EF4-FFF2-40B4-BE49-F238E27FC236}">
                <a16:creationId xmlns:a16="http://schemas.microsoft.com/office/drawing/2014/main" id="{01A5B1D8-C2A7-2728-77DF-12B689A0D7F8}"/>
              </a:ext>
            </a:extLst>
          </p:cNvPr>
          <p:cNvSpPr txBox="1">
            <a:spLocks/>
          </p:cNvSpPr>
          <p:nvPr/>
        </p:nvSpPr>
        <p:spPr>
          <a:xfrm>
            <a:off x="201124" y="4633878"/>
            <a:ext cx="1885290" cy="458040"/>
          </a:xfrm>
          <a:prstGeom prst="rect">
            <a:avLst/>
          </a:prstGeom>
          <a:noFill/>
          <a:ln w="28575" cap="flat" cmpd="sng">
            <a:solidFill>
              <a:schemeClr val="accent4">
                <a:lumMod val="75000"/>
              </a:schemeClr>
            </a:solidFill>
            <a:prstDash val="solid"/>
            <a:round/>
            <a:headEnd type="none" w="sm" len="sm"/>
            <a:tailEnd type="none" w="sm" len="sm"/>
          </a:ln>
        </p:spPr>
        <p:txBody>
          <a:bodyPr spcFirstLastPara="1" wrap="square" lIns="100550" tIns="100550" rIns="100550" bIns="1005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a:buSzPts val="2800"/>
            </a:pPr>
            <a:r>
              <a:rPr lang="en-US" sz="1540" b="1">
                <a:solidFill>
                  <a:srgbClr val="000000"/>
                </a:solidFill>
                <a:latin typeface="Calibri"/>
                <a:ea typeface="Calibri"/>
                <a:cs typeface="Calibri"/>
                <a:sym typeface="Calibri"/>
              </a:rPr>
              <a:t>Move Day</a:t>
            </a:r>
          </a:p>
        </p:txBody>
      </p:sp>
      <p:sp>
        <p:nvSpPr>
          <p:cNvPr id="12" name="Google Shape;475;p26">
            <a:extLst>
              <a:ext uri="{FF2B5EF4-FFF2-40B4-BE49-F238E27FC236}">
                <a16:creationId xmlns:a16="http://schemas.microsoft.com/office/drawing/2014/main" id="{9D01DB80-0B0E-C168-1103-3B44EB6F60B9}"/>
              </a:ext>
            </a:extLst>
          </p:cNvPr>
          <p:cNvSpPr/>
          <p:nvPr/>
        </p:nvSpPr>
        <p:spPr>
          <a:xfrm>
            <a:off x="1062919" y="4056960"/>
            <a:ext cx="161700" cy="600270"/>
          </a:xfrm>
          <a:prstGeom prst="downArrow">
            <a:avLst>
              <a:gd name="adj1" fmla="val 50000"/>
              <a:gd name="adj2" fmla="val 49999"/>
            </a:avLst>
          </a:prstGeom>
          <a:solidFill>
            <a:schemeClr val="accent4">
              <a:lumMod val="75000"/>
            </a:schemeClr>
          </a:solidFill>
          <a:ln w="9525" cap="flat" cmpd="sng">
            <a:solidFill>
              <a:schemeClr val="accent4">
                <a:lumMod val="75000"/>
              </a:schemeClr>
            </a:solidFill>
            <a:prstDash val="solid"/>
            <a:round/>
            <a:headEnd type="none" w="sm" len="sm"/>
            <a:tailEnd type="none" w="sm" len="sm"/>
          </a:ln>
        </p:spPr>
        <p:txBody>
          <a:bodyPr spcFirstLastPara="1" wrap="square" lIns="100550" tIns="100550" rIns="100550" bIns="100550" anchor="ctr" anchorCtr="0">
            <a:noAutofit/>
          </a:bodyPr>
          <a:lstStyle/>
          <a:p>
            <a:pPr marL="0" marR="0" lvl="0" indent="0" algn="l" rtl="0">
              <a:spcBef>
                <a:spcPts val="0"/>
              </a:spcBef>
              <a:spcAft>
                <a:spcPts val="0"/>
              </a:spcAft>
              <a:buNone/>
            </a:pPr>
            <a:endParaRPr sz="1540">
              <a:solidFill>
                <a:srgbClr val="000000"/>
              </a:solidFill>
              <a:latin typeface="Arial"/>
              <a:ea typeface="Arial"/>
              <a:cs typeface="Arial"/>
              <a:sym typeface="Arial"/>
            </a:endParaRPr>
          </a:p>
        </p:txBody>
      </p:sp>
      <p:sp>
        <p:nvSpPr>
          <p:cNvPr id="14" name="Google Shape;468;p26">
            <a:extLst>
              <a:ext uri="{FF2B5EF4-FFF2-40B4-BE49-F238E27FC236}">
                <a16:creationId xmlns:a16="http://schemas.microsoft.com/office/drawing/2014/main" id="{757CD3CA-E9B1-F280-7AE8-1BF14B0D75CD}"/>
              </a:ext>
            </a:extLst>
          </p:cNvPr>
          <p:cNvSpPr txBox="1">
            <a:spLocks/>
          </p:cNvSpPr>
          <p:nvPr/>
        </p:nvSpPr>
        <p:spPr>
          <a:xfrm>
            <a:off x="2948940" y="1242597"/>
            <a:ext cx="1885200" cy="411300"/>
          </a:xfrm>
          <a:prstGeom prst="rect">
            <a:avLst/>
          </a:prstGeom>
          <a:noFill/>
          <a:ln w="28575" cap="flat" cmpd="sng">
            <a:solidFill>
              <a:schemeClr val="accent4">
                <a:lumMod val="75000"/>
              </a:schemeClr>
            </a:solidFill>
            <a:prstDash val="solid"/>
            <a:round/>
            <a:headEnd type="none" w="sm" len="sm"/>
            <a:tailEnd type="none" w="sm" len="sm"/>
          </a:ln>
        </p:spPr>
        <p:txBody>
          <a:bodyPr spcFirstLastPara="1" wrap="square" lIns="100550" tIns="100550" rIns="100550" bIns="1005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a:buSzPts val="2800"/>
            </a:pPr>
            <a:r>
              <a:rPr lang="en-US" sz="1540" b="1">
                <a:solidFill>
                  <a:srgbClr val="000000"/>
                </a:solidFill>
                <a:latin typeface="Calibri"/>
                <a:ea typeface="Calibri"/>
                <a:cs typeface="Calibri"/>
                <a:sym typeface="Calibri"/>
              </a:rPr>
              <a:t>What to Expect?</a:t>
            </a:r>
          </a:p>
        </p:txBody>
      </p:sp>
      <p:sp>
        <p:nvSpPr>
          <p:cNvPr id="15" name="Google Shape;469;p26">
            <a:extLst>
              <a:ext uri="{FF2B5EF4-FFF2-40B4-BE49-F238E27FC236}">
                <a16:creationId xmlns:a16="http://schemas.microsoft.com/office/drawing/2014/main" id="{DE1C1CE8-CD93-38F8-BCFF-08EDF13B2CEF}"/>
              </a:ext>
            </a:extLst>
          </p:cNvPr>
          <p:cNvSpPr txBox="1">
            <a:spLocks/>
          </p:cNvSpPr>
          <p:nvPr/>
        </p:nvSpPr>
        <p:spPr>
          <a:xfrm>
            <a:off x="6544050" y="1227894"/>
            <a:ext cx="1885200" cy="411300"/>
          </a:xfrm>
          <a:prstGeom prst="rect">
            <a:avLst/>
          </a:prstGeom>
          <a:noFill/>
          <a:ln w="28575" cap="flat" cmpd="sng">
            <a:solidFill>
              <a:schemeClr val="accent4">
                <a:lumMod val="75000"/>
              </a:schemeClr>
            </a:solidFill>
            <a:prstDash val="solid"/>
            <a:round/>
            <a:headEnd type="none" w="sm" len="sm"/>
            <a:tailEnd type="none" w="sm" len="sm"/>
          </a:ln>
        </p:spPr>
        <p:txBody>
          <a:bodyPr spcFirstLastPara="1" wrap="square" lIns="100550" tIns="100550" rIns="100550" bIns="10055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lgn="ctr">
              <a:buSzPts val="2800"/>
            </a:pPr>
            <a:r>
              <a:rPr lang="en-US" sz="1540" b="1">
                <a:solidFill>
                  <a:srgbClr val="000000"/>
                </a:solidFill>
                <a:latin typeface="Calibri"/>
                <a:ea typeface="Calibri"/>
                <a:cs typeface="Calibri"/>
                <a:sym typeface="Calibri"/>
              </a:rPr>
              <a:t>Your Responsibility</a:t>
            </a:r>
          </a:p>
        </p:txBody>
      </p:sp>
      <p:sp>
        <p:nvSpPr>
          <p:cNvPr id="16" name="Google Shape;466;p26">
            <a:extLst>
              <a:ext uri="{FF2B5EF4-FFF2-40B4-BE49-F238E27FC236}">
                <a16:creationId xmlns:a16="http://schemas.microsoft.com/office/drawing/2014/main" id="{3163D33B-31F6-D27A-5AE7-5C97F670F981}"/>
              </a:ext>
            </a:extLst>
          </p:cNvPr>
          <p:cNvSpPr txBox="1">
            <a:spLocks/>
          </p:cNvSpPr>
          <p:nvPr/>
        </p:nvSpPr>
        <p:spPr>
          <a:xfrm>
            <a:off x="2687332" y="1980638"/>
            <a:ext cx="2605765" cy="115207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buSzPts val="2800"/>
            </a:pPr>
            <a:r>
              <a:rPr lang="en-US" sz="1320">
                <a:solidFill>
                  <a:srgbClr val="000000"/>
                </a:solidFill>
                <a:latin typeface="Calibri"/>
                <a:ea typeface="Calibri"/>
                <a:cs typeface="Calibri"/>
                <a:sym typeface="Calibri"/>
              </a:rPr>
              <a:t>HOU will meet 1 on-1 with each household to complete the Relocation Needs assessment. </a:t>
            </a:r>
          </a:p>
        </p:txBody>
      </p:sp>
      <p:sp>
        <p:nvSpPr>
          <p:cNvPr id="17" name="Google Shape;471;p26">
            <a:extLst>
              <a:ext uri="{FF2B5EF4-FFF2-40B4-BE49-F238E27FC236}">
                <a16:creationId xmlns:a16="http://schemas.microsoft.com/office/drawing/2014/main" id="{1C89FB93-CEE2-AA3E-B0A1-8E66FAC823FD}"/>
              </a:ext>
            </a:extLst>
          </p:cNvPr>
          <p:cNvSpPr txBox="1">
            <a:spLocks/>
          </p:cNvSpPr>
          <p:nvPr/>
        </p:nvSpPr>
        <p:spPr>
          <a:xfrm>
            <a:off x="2687332" y="3289073"/>
            <a:ext cx="2605765" cy="76159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buSzPts val="2800"/>
            </a:pPr>
            <a:r>
              <a:rPr lang="en-US" sz="1320">
                <a:solidFill>
                  <a:srgbClr val="000000"/>
                </a:solidFill>
                <a:latin typeface="Calibri"/>
                <a:ea typeface="Calibri"/>
                <a:cs typeface="Calibri"/>
                <a:sym typeface="Calibri"/>
              </a:rPr>
              <a:t>Residents will be notified of their temporary relocation unit address and be provided packing materials and boxes to prepare for their move. </a:t>
            </a:r>
          </a:p>
        </p:txBody>
      </p:sp>
      <p:sp>
        <p:nvSpPr>
          <p:cNvPr id="18" name="Google Shape;477;p26">
            <a:extLst>
              <a:ext uri="{FF2B5EF4-FFF2-40B4-BE49-F238E27FC236}">
                <a16:creationId xmlns:a16="http://schemas.microsoft.com/office/drawing/2014/main" id="{F02C8CAC-0EAF-C6EA-7EB9-9217C8476F04}"/>
              </a:ext>
            </a:extLst>
          </p:cNvPr>
          <p:cNvSpPr txBox="1">
            <a:spLocks/>
          </p:cNvSpPr>
          <p:nvPr/>
        </p:nvSpPr>
        <p:spPr>
          <a:xfrm>
            <a:off x="2687332" y="4518016"/>
            <a:ext cx="2605765" cy="43249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buSzPts val="2800"/>
            </a:pPr>
            <a:r>
              <a:rPr lang="en-US" sz="1320">
                <a:solidFill>
                  <a:srgbClr val="000000"/>
                </a:solidFill>
                <a:latin typeface="Calibri"/>
                <a:ea typeface="Calibri"/>
                <a:cs typeface="Calibri"/>
                <a:sym typeface="Calibri"/>
              </a:rPr>
              <a:t>A licensed and insured moving company will complete your move in one day to your temporary relocation unit. </a:t>
            </a:r>
          </a:p>
        </p:txBody>
      </p:sp>
      <p:sp>
        <p:nvSpPr>
          <p:cNvPr id="19" name="Google Shape;470;p26">
            <a:extLst>
              <a:ext uri="{FF2B5EF4-FFF2-40B4-BE49-F238E27FC236}">
                <a16:creationId xmlns:a16="http://schemas.microsoft.com/office/drawing/2014/main" id="{73F65324-378D-11A5-9220-F2EEB5E8AD9C}"/>
              </a:ext>
            </a:extLst>
          </p:cNvPr>
          <p:cNvSpPr txBox="1">
            <a:spLocks/>
          </p:cNvSpPr>
          <p:nvPr/>
        </p:nvSpPr>
        <p:spPr>
          <a:xfrm>
            <a:off x="6115049" y="1926971"/>
            <a:ext cx="2605765" cy="117264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buSzPts val="2800"/>
            </a:pPr>
            <a:r>
              <a:rPr lang="en-US" sz="1320">
                <a:solidFill>
                  <a:srgbClr val="000000"/>
                </a:solidFill>
                <a:latin typeface="Calibri"/>
                <a:ea typeface="Calibri"/>
                <a:cs typeface="Calibri"/>
                <a:sym typeface="Calibri"/>
              </a:rPr>
              <a:t>Schedule a time to meet with the HOU team to complete the assessment when they call or leave a notice at your door. Meetings last between 30-60 minutes. </a:t>
            </a:r>
          </a:p>
        </p:txBody>
      </p:sp>
      <p:sp>
        <p:nvSpPr>
          <p:cNvPr id="20" name="Google Shape;472;p26">
            <a:extLst>
              <a:ext uri="{FF2B5EF4-FFF2-40B4-BE49-F238E27FC236}">
                <a16:creationId xmlns:a16="http://schemas.microsoft.com/office/drawing/2014/main" id="{A82296A1-4E42-CD31-5296-DCD96AACC2FB}"/>
              </a:ext>
            </a:extLst>
          </p:cNvPr>
          <p:cNvSpPr txBox="1">
            <a:spLocks/>
          </p:cNvSpPr>
          <p:nvPr/>
        </p:nvSpPr>
        <p:spPr>
          <a:xfrm>
            <a:off x="6115049" y="3267039"/>
            <a:ext cx="2605765" cy="101644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indent="0">
              <a:buSzPts val="2800"/>
            </a:pPr>
            <a:r>
              <a:rPr lang="en-US" sz="1320">
                <a:solidFill>
                  <a:srgbClr val="000000"/>
                </a:solidFill>
                <a:latin typeface="Calibri"/>
                <a:ea typeface="Calibri"/>
                <a:cs typeface="Calibri"/>
                <a:sym typeface="Calibri"/>
              </a:rPr>
              <a:t>Review the notices. Begin packing your closets and loose items. Inform HOU if you need packing assistance.</a:t>
            </a:r>
          </a:p>
        </p:txBody>
      </p:sp>
      <p:sp>
        <p:nvSpPr>
          <p:cNvPr id="22" name="Google Shape;478;p26">
            <a:extLst>
              <a:ext uri="{FF2B5EF4-FFF2-40B4-BE49-F238E27FC236}">
                <a16:creationId xmlns:a16="http://schemas.microsoft.com/office/drawing/2014/main" id="{03D4B8AE-E7BE-E2CF-337D-3EE2EB6EDD2F}"/>
              </a:ext>
            </a:extLst>
          </p:cNvPr>
          <p:cNvSpPr txBox="1"/>
          <p:nvPr/>
        </p:nvSpPr>
        <p:spPr>
          <a:xfrm>
            <a:off x="6009603" y="4368171"/>
            <a:ext cx="2711211" cy="1421859"/>
          </a:xfrm>
          <a:prstGeom prst="rect">
            <a:avLst/>
          </a:prstGeom>
          <a:noFill/>
          <a:ln>
            <a:noFill/>
          </a:ln>
        </p:spPr>
        <p:txBody>
          <a:bodyPr spcFirstLastPara="1" wrap="square" lIns="100550" tIns="100550" rIns="100550" bIns="100550" anchor="t" anchorCtr="0">
            <a:spAutoFit/>
          </a:bodyPr>
          <a:lstStyle/>
          <a:p>
            <a:pPr marL="0" marR="0" lvl="0" indent="0" algn="l" rtl="0">
              <a:spcBef>
                <a:spcPts val="0"/>
              </a:spcBef>
              <a:spcAft>
                <a:spcPts val="0"/>
              </a:spcAft>
              <a:buNone/>
            </a:pPr>
            <a:r>
              <a:rPr lang="en-US" sz="1320">
                <a:solidFill>
                  <a:srgbClr val="000000"/>
                </a:solidFill>
                <a:latin typeface="Calibri"/>
                <a:ea typeface="Calibri"/>
                <a:cs typeface="Calibri"/>
                <a:sym typeface="Calibri"/>
              </a:rPr>
              <a:t>Be present and ready on your move day. Let HOU know of bulk items you want to discard and empty your refrigerator and apartment of trash. You will need to give your keys to HOU by 5pm on move day.</a:t>
            </a:r>
            <a:endParaRPr sz="1540">
              <a:solidFill>
                <a:srgbClr val="000000"/>
              </a:solidFill>
              <a:latin typeface="Arial"/>
              <a:ea typeface="Arial"/>
              <a:cs typeface="Arial"/>
              <a:sym typeface="Arial"/>
            </a:endParaRPr>
          </a:p>
        </p:txBody>
      </p:sp>
    </p:spTree>
    <p:extLst>
      <p:ext uri="{BB962C8B-B14F-4D97-AF65-F5344CB8AC3E}">
        <p14:creationId xmlns:p14="http://schemas.microsoft.com/office/powerpoint/2010/main" val="127259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15</a:t>
            </a:fld>
            <a:endParaRPr lang="en-US"/>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3</a:t>
            </a:r>
            <a:r>
              <a:rPr b="1" spc="270">
                <a:solidFill>
                  <a:schemeClr val="bg1"/>
                </a:solidFill>
              </a:rPr>
              <a:t>:</a:t>
            </a:r>
            <a:r>
              <a:rPr b="1" spc="280">
                <a:solidFill>
                  <a:schemeClr val="bg1"/>
                </a:solidFill>
              </a:rPr>
              <a:t> </a:t>
            </a:r>
            <a:r>
              <a:rPr b="1" spc="170">
                <a:solidFill>
                  <a:schemeClr val="bg1"/>
                </a:solidFill>
              </a:rPr>
              <a:t>Re</a:t>
            </a:r>
            <a:r>
              <a:rPr lang="en-US" b="1" spc="170">
                <a:solidFill>
                  <a:schemeClr val="bg1"/>
                </a:solidFill>
              </a:rPr>
              <a:t>novation Details</a:t>
            </a:r>
            <a:endParaRPr b="1" spc="170">
              <a:solidFill>
                <a:schemeClr val="bg1"/>
              </a:solidFill>
            </a:endParaRPr>
          </a:p>
        </p:txBody>
      </p:sp>
      <p:sp>
        <p:nvSpPr>
          <p:cNvPr id="5" name="Footer Placeholder 4">
            <a:extLst>
              <a:ext uri="{FF2B5EF4-FFF2-40B4-BE49-F238E27FC236}">
                <a16:creationId xmlns:a16="http://schemas.microsoft.com/office/drawing/2014/main" id="{F81ED023-947B-C979-6B26-735C98E31BA8}"/>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890475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p:cNvSpPr>
            <a:spLocks noGrp="1"/>
          </p:cNvSpPr>
          <p:nvPr>
            <p:ph sz="half" idx="1"/>
          </p:nvPr>
        </p:nvSpPr>
        <p:spPr>
          <a:xfrm>
            <a:off x="34488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16</a:t>
            </a:fld>
            <a:endParaRPr lang="en-US"/>
          </a:p>
        </p:txBody>
      </p:sp>
      <p:pic>
        <p:nvPicPr>
          <p:cNvPr id="8" name="Google Shape;529;p31" descr="A picture containing icon&#10;&#10;Description automatically generated">
            <a:extLst>
              <a:ext uri="{FF2B5EF4-FFF2-40B4-BE49-F238E27FC236}">
                <a16:creationId xmlns:a16="http://schemas.microsoft.com/office/drawing/2014/main" id="{B7454219-3BE5-6DC8-10F9-92238B4519D7}"/>
              </a:ext>
            </a:extLst>
          </p:cNvPr>
          <p:cNvPicPr preferRelativeResize="0"/>
          <p:nvPr/>
        </p:nvPicPr>
        <p:blipFill rotWithShape="1">
          <a:blip r:embed="rId2">
            <a:alphaModFix/>
          </a:blip>
          <a:srcRect/>
          <a:stretch/>
        </p:blipFill>
        <p:spPr>
          <a:xfrm>
            <a:off x="1607344" y="3340671"/>
            <a:ext cx="2364174" cy="330641"/>
          </a:xfrm>
          <a:prstGeom prst="rect">
            <a:avLst/>
          </a:prstGeom>
          <a:noFill/>
          <a:ln>
            <a:noFill/>
          </a:ln>
        </p:spPr>
      </p:pic>
      <p:pic>
        <p:nvPicPr>
          <p:cNvPr id="9" name="Google Shape;530;p31" descr="A picture containing text, computer, screen, dark&#10;&#10;Description automatically generated">
            <a:extLst>
              <a:ext uri="{FF2B5EF4-FFF2-40B4-BE49-F238E27FC236}">
                <a16:creationId xmlns:a16="http://schemas.microsoft.com/office/drawing/2014/main" id="{5A87C0D9-0DC1-2ADA-09FC-973A90501E88}"/>
              </a:ext>
            </a:extLst>
          </p:cNvPr>
          <p:cNvPicPr preferRelativeResize="0"/>
          <p:nvPr/>
        </p:nvPicPr>
        <p:blipFill rotWithShape="1">
          <a:blip r:embed="rId3">
            <a:alphaModFix/>
          </a:blip>
          <a:srcRect/>
          <a:stretch/>
        </p:blipFill>
        <p:spPr>
          <a:xfrm>
            <a:off x="390937" y="3315025"/>
            <a:ext cx="1605340" cy="371365"/>
          </a:xfrm>
          <a:prstGeom prst="rect">
            <a:avLst/>
          </a:prstGeom>
          <a:noFill/>
          <a:ln>
            <a:noFill/>
          </a:ln>
        </p:spPr>
      </p:pic>
      <p:pic>
        <p:nvPicPr>
          <p:cNvPr id="10" name="Google Shape;531;p31">
            <a:extLst>
              <a:ext uri="{FF2B5EF4-FFF2-40B4-BE49-F238E27FC236}">
                <a16:creationId xmlns:a16="http://schemas.microsoft.com/office/drawing/2014/main" id="{EB8700EA-E852-F471-70AB-27A272FC9889}"/>
              </a:ext>
            </a:extLst>
          </p:cNvPr>
          <p:cNvPicPr preferRelativeResize="0"/>
          <p:nvPr/>
        </p:nvPicPr>
        <p:blipFill rotWithShape="1">
          <a:blip r:embed="rId4">
            <a:alphaModFix/>
          </a:blip>
          <a:srcRect/>
          <a:stretch/>
        </p:blipFill>
        <p:spPr>
          <a:xfrm rot="10800000">
            <a:off x="6717844" y="3643904"/>
            <a:ext cx="447866" cy="400050"/>
          </a:xfrm>
          <a:prstGeom prst="rect">
            <a:avLst/>
          </a:prstGeom>
          <a:noFill/>
          <a:ln>
            <a:noFill/>
          </a:ln>
        </p:spPr>
      </p:pic>
      <p:sp>
        <p:nvSpPr>
          <p:cNvPr id="11" name="Google Shape;539;p31">
            <a:extLst>
              <a:ext uri="{FF2B5EF4-FFF2-40B4-BE49-F238E27FC236}">
                <a16:creationId xmlns:a16="http://schemas.microsoft.com/office/drawing/2014/main" id="{A9F3B49F-B9A0-1349-24DC-FF0B999412A2}"/>
              </a:ext>
            </a:extLst>
          </p:cNvPr>
          <p:cNvSpPr txBox="1"/>
          <p:nvPr/>
        </p:nvSpPr>
        <p:spPr>
          <a:xfrm>
            <a:off x="438913" y="1642920"/>
            <a:ext cx="2066836" cy="1239916"/>
          </a:xfrm>
          <a:prstGeom prst="rect">
            <a:avLst/>
          </a:prstGeom>
          <a:noFill/>
          <a:ln>
            <a:noFill/>
          </a:ln>
        </p:spPr>
        <p:txBody>
          <a:bodyPr spcFirstLastPara="1" wrap="square" lIns="0" tIns="8725" rIns="0" bIns="0" anchor="t" anchorCtr="0">
            <a:spAutoFit/>
          </a:bodyPr>
          <a:lstStyle/>
          <a:p>
            <a:pPr marL="8255" marR="0" lvl="0" indent="0" algn="ctr" rtl="0">
              <a:spcBef>
                <a:spcPts val="0"/>
              </a:spcBef>
              <a:spcAft>
                <a:spcPts val="0"/>
              </a:spcAft>
              <a:buNone/>
            </a:pPr>
            <a:r>
              <a:rPr lang="en-US" sz="1600" b="1">
                <a:solidFill>
                  <a:srgbClr val="0F243E"/>
                </a:solidFill>
                <a:latin typeface="Arial"/>
                <a:ea typeface="Arial"/>
                <a:cs typeface="Arial"/>
                <a:sym typeface="Arial"/>
              </a:rPr>
              <a:t>May 2024 - Closing:</a:t>
            </a:r>
          </a:p>
          <a:p>
            <a:pPr marL="8255" marR="0" lvl="0" indent="0" algn="ctr" rtl="0">
              <a:spcBef>
                <a:spcPts val="0"/>
              </a:spcBef>
              <a:spcAft>
                <a:spcPts val="0"/>
              </a:spcAft>
              <a:buNone/>
            </a:pPr>
            <a:r>
              <a:rPr lang="en-US" sz="1600" b="1" i="0">
                <a:solidFill>
                  <a:srgbClr val="0F243E"/>
                </a:solidFill>
                <a:latin typeface="Arial"/>
                <a:ea typeface="Arial"/>
                <a:cs typeface="Arial"/>
                <a:sym typeface="Arial"/>
              </a:rPr>
              <a:t>PBV HQS, Household Certifications, and Apartment Surveys</a:t>
            </a:r>
            <a:endParaRPr sz="2000" b="1" i="0">
              <a:solidFill>
                <a:srgbClr val="0F243E"/>
              </a:solidFill>
              <a:latin typeface="Arial"/>
              <a:ea typeface="Arial"/>
              <a:cs typeface="Arial"/>
              <a:sym typeface="Arial"/>
            </a:endParaRPr>
          </a:p>
        </p:txBody>
      </p:sp>
      <p:sp>
        <p:nvSpPr>
          <p:cNvPr id="15" name="Google Shape;543;p31">
            <a:extLst>
              <a:ext uri="{FF2B5EF4-FFF2-40B4-BE49-F238E27FC236}">
                <a16:creationId xmlns:a16="http://schemas.microsoft.com/office/drawing/2014/main" id="{C6AAF10F-1F90-8D2B-4FDC-F30DB7A9C505}"/>
              </a:ext>
            </a:extLst>
          </p:cNvPr>
          <p:cNvSpPr txBox="1"/>
          <p:nvPr/>
        </p:nvSpPr>
        <p:spPr>
          <a:xfrm>
            <a:off x="4540942" y="2033686"/>
            <a:ext cx="2991135" cy="839807"/>
          </a:xfrm>
          <a:prstGeom prst="rect">
            <a:avLst/>
          </a:prstGeom>
          <a:noFill/>
          <a:ln>
            <a:noFill/>
          </a:ln>
        </p:spPr>
        <p:txBody>
          <a:bodyPr spcFirstLastPara="1" wrap="square" lIns="0" tIns="8725" rIns="0" bIns="0" anchor="t" anchorCtr="0">
            <a:spAutoFit/>
          </a:bodyPr>
          <a:lstStyle/>
          <a:p>
            <a:pPr marL="8731" marR="0" lvl="0" indent="0" algn="ctr" rtl="0">
              <a:spcBef>
                <a:spcPts val="0"/>
              </a:spcBef>
              <a:spcAft>
                <a:spcPts val="0"/>
              </a:spcAft>
              <a:buNone/>
            </a:pPr>
            <a:r>
              <a:rPr lang="en-US" sz="1800" b="1" i="0">
                <a:solidFill>
                  <a:srgbClr val="0F243E"/>
                </a:solidFill>
                <a:latin typeface="Arial"/>
                <a:ea typeface="Arial"/>
                <a:cs typeface="Arial"/>
                <a:sym typeface="Arial"/>
              </a:rPr>
              <a:t>2024 – 2028</a:t>
            </a:r>
          </a:p>
          <a:p>
            <a:pPr marL="8731" marR="0" lvl="0" indent="0" algn="ctr" rtl="0">
              <a:spcBef>
                <a:spcPts val="0"/>
              </a:spcBef>
              <a:spcAft>
                <a:spcPts val="0"/>
              </a:spcAft>
              <a:buNone/>
            </a:pPr>
            <a:r>
              <a:rPr lang="en-US" sz="1800" b="1" i="0">
                <a:solidFill>
                  <a:srgbClr val="0F243E"/>
                </a:solidFill>
                <a:latin typeface="Arial"/>
                <a:ea typeface="Arial"/>
                <a:cs typeface="Arial"/>
                <a:sym typeface="Arial"/>
              </a:rPr>
              <a:t>Temp Relocation and Full Project Renovation</a:t>
            </a:r>
            <a:endParaRPr/>
          </a:p>
        </p:txBody>
      </p:sp>
      <p:sp>
        <p:nvSpPr>
          <p:cNvPr id="16" name="Google Shape;544;p31">
            <a:extLst>
              <a:ext uri="{FF2B5EF4-FFF2-40B4-BE49-F238E27FC236}">
                <a16:creationId xmlns:a16="http://schemas.microsoft.com/office/drawing/2014/main" id="{0C5A10B0-E396-D613-E58C-A8E93D3B46CE}"/>
              </a:ext>
            </a:extLst>
          </p:cNvPr>
          <p:cNvSpPr txBox="1"/>
          <p:nvPr/>
        </p:nvSpPr>
        <p:spPr>
          <a:xfrm>
            <a:off x="4425237" y="4148159"/>
            <a:ext cx="3427410"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chemeClr val="dk1"/>
                </a:solidFill>
                <a:latin typeface="Calibri"/>
                <a:ea typeface="Calibri"/>
                <a:cs typeface="Calibri"/>
                <a:sym typeface="Calibri"/>
              </a:rPr>
              <a:t>Apartment upgrades, landscaping, and improvements to major building envelope, systems and common areas</a:t>
            </a:r>
            <a:endParaRPr sz="1123">
              <a:solidFill>
                <a:schemeClr val="dk1"/>
              </a:solidFill>
              <a:latin typeface="Calibri"/>
              <a:ea typeface="Calibri"/>
              <a:cs typeface="Calibri"/>
              <a:sym typeface="Calibri"/>
            </a:endParaRPr>
          </a:p>
        </p:txBody>
      </p:sp>
      <p:pic>
        <p:nvPicPr>
          <p:cNvPr id="17" name="Google Shape;547;p31" descr="Icon&#10;&#10;Description automatically generated">
            <a:extLst>
              <a:ext uri="{FF2B5EF4-FFF2-40B4-BE49-F238E27FC236}">
                <a16:creationId xmlns:a16="http://schemas.microsoft.com/office/drawing/2014/main" id="{FD1C1FF4-F910-CD6E-F68B-A706526E2DC7}"/>
              </a:ext>
            </a:extLst>
          </p:cNvPr>
          <p:cNvPicPr preferRelativeResize="0"/>
          <p:nvPr/>
        </p:nvPicPr>
        <p:blipFill rotWithShape="1">
          <a:blip r:embed="rId5">
            <a:alphaModFix/>
          </a:blip>
          <a:srcRect/>
          <a:stretch/>
        </p:blipFill>
        <p:spPr>
          <a:xfrm>
            <a:off x="4967850" y="3327495"/>
            <a:ext cx="1793498" cy="367262"/>
          </a:xfrm>
          <a:prstGeom prst="rect">
            <a:avLst/>
          </a:prstGeom>
          <a:noFill/>
          <a:ln>
            <a:noFill/>
          </a:ln>
        </p:spPr>
      </p:pic>
      <p:pic>
        <p:nvPicPr>
          <p:cNvPr id="18" name="Google Shape;548;p31">
            <a:extLst>
              <a:ext uri="{FF2B5EF4-FFF2-40B4-BE49-F238E27FC236}">
                <a16:creationId xmlns:a16="http://schemas.microsoft.com/office/drawing/2014/main" id="{FE3083DE-D070-DF63-551F-5B4FB099A29A}"/>
              </a:ext>
            </a:extLst>
          </p:cNvPr>
          <p:cNvPicPr preferRelativeResize="0"/>
          <p:nvPr/>
        </p:nvPicPr>
        <p:blipFill rotWithShape="1">
          <a:blip r:embed="rId6">
            <a:alphaModFix/>
          </a:blip>
          <a:srcRect/>
          <a:stretch/>
        </p:blipFill>
        <p:spPr>
          <a:xfrm>
            <a:off x="7196246" y="3313072"/>
            <a:ext cx="1856870" cy="375266"/>
          </a:xfrm>
          <a:prstGeom prst="rect">
            <a:avLst/>
          </a:prstGeom>
          <a:noFill/>
          <a:ln>
            <a:noFill/>
          </a:ln>
        </p:spPr>
      </p:pic>
      <p:pic>
        <p:nvPicPr>
          <p:cNvPr id="21" name="Google Shape;550;p31">
            <a:extLst>
              <a:ext uri="{FF2B5EF4-FFF2-40B4-BE49-F238E27FC236}">
                <a16:creationId xmlns:a16="http://schemas.microsoft.com/office/drawing/2014/main" id="{545F31DF-8CAB-AC23-1865-95529441167B}"/>
              </a:ext>
            </a:extLst>
          </p:cNvPr>
          <p:cNvPicPr preferRelativeResize="0"/>
          <p:nvPr/>
        </p:nvPicPr>
        <p:blipFill rotWithShape="1">
          <a:blip r:embed="rId4">
            <a:alphaModFix/>
          </a:blip>
          <a:srcRect/>
          <a:stretch/>
        </p:blipFill>
        <p:spPr>
          <a:xfrm>
            <a:off x="1575207" y="3003373"/>
            <a:ext cx="447866" cy="400050"/>
          </a:xfrm>
          <a:prstGeom prst="rect">
            <a:avLst/>
          </a:prstGeom>
          <a:noFill/>
          <a:ln>
            <a:noFill/>
          </a:ln>
        </p:spPr>
      </p:pic>
      <p:pic>
        <p:nvPicPr>
          <p:cNvPr id="22" name="Google Shape;551;p31">
            <a:extLst>
              <a:ext uri="{FF2B5EF4-FFF2-40B4-BE49-F238E27FC236}">
                <a16:creationId xmlns:a16="http://schemas.microsoft.com/office/drawing/2014/main" id="{FBE39E9B-54D7-7C1E-255E-D156ED78BA67}"/>
              </a:ext>
            </a:extLst>
          </p:cNvPr>
          <p:cNvPicPr preferRelativeResize="0"/>
          <p:nvPr/>
        </p:nvPicPr>
        <p:blipFill rotWithShape="1">
          <a:blip r:embed="rId4">
            <a:alphaModFix/>
          </a:blip>
          <a:srcRect/>
          <a:stretch/>
        </p:blipFill>
        <p:spPr>
          <a:xfrm>
            <a:off x="6720920" y="2977698"/>
            <a:ext cx="447866" cy="400050"/>
          </a:xfrm>
          <a:prstGeom prst="rect">
            <a:avLst/>
          </a:prstGeom>
          <a:noFill/>
          <a:ln>
            <a:noFill/>
          </a:ln>
        </p:spPr>
      </p:pic>
      <p:pic>
        <p:nvPicPr>
          <p:cNvPr id="23" name="Google Shape;552;p31">
            <a:extLst>
              <a:ext uri="{FF2B5EF4-FFF2-40B4-BE49-F238E27FC236}">
                <a16:creationId xmlns:a16="http://schemas.microsoft.com/office/drawing/2014/main" id="{809D14DD-B9C8-C632-F8BE-E90D28C44ECE}"/>
              </a:ext>
            </a:extLst>
          </p:cNvPr>
          <p:cNvPicPr preferRelativeResize="0"/>
          <p:nvPr/>
        </p:nvPicPr>
        <p:blipFill rotWithShape="1">
          <a:blip r:embed="rId4">
            <a:alphaModFix/>
          </a:blip>
          <a:srcRect/>
          <a:stretch/>
        </p:blipFill>
        <p:spPr>
          <a:xfrm>
            <a:off x="4880200" y="2977699"/>
            <a:ext cx="447866" cy="400050"/>
          </a:xfrm>
          <a:prstGeom prst="rect">
            <a:avLst/>
          </a:prstGeom>
          <a:noFill/>
          <a:ln>
            <a:noFill/>
          </a:ln>
        </p:spPr>
      </p:pic>
      <p:pic>
        <p:nvPicPr>
          <p:cNvPr id="25" name="Google Shape;554;p31">
            <a:extLst>
              <a:ext uri="{FF2B5EF4-FFF2-40B4-BE49-F238E27FC236}">
                <a16:creationId xmlns:a16="http://schemas.microsoft.com/office/drawing/2014/main" id="{FE25DB07-0140-48D7-0A9A-7AE6D0196A44}"/>
              </a:ext>
            </a:extLst>
          </p:cNvPr>
          <p:cNvPicPr preferRelativeResize="0"/>
          <p:nvPr/>
        </p:nvPicPr>
        <p:blipFill rotWithShape="1">
          <a:blip r:embed="rId4">
            <a:alphaModFix/>
          </a:blip>
          <a:srcRect/>
          <a:stretch/>
        </p:blipFill>
        <p:spPr>
          <a:xfrm rot="10800000">
            <a:off x="1574049" y="3644498"/>
            <a:ext cx="447866" cy="400050"/>
          </a:xfrm>
          <a:prstGeom prst="rect">
            <a:avLst/>
          </a:prstGeom>
          <a:noFill/>
          <a:ln>
            <a:noFill/>
          </a:ln>
        </p:spPr>
      </p:pic>
      <p:pic>
        <p:nvPicPr>
          <p:cNvPr id="26" name="Google Shape;555;p31">
            <a:extLst>
              <a:ext uri="{FF2B5EF4-FFF2-40B4-BE49-F238E27FC236}">
                <a16:creationId xmlns:a16="http://schemas.microsoft.com/office/drawing/2014/main" id="{45F314DF-730A-A214-4A03-1918DFF357BB}"/>
              </a:ext>
            </a:extLst>
          </p:cNvPr>
          <p:cNvPicPr preferRelativeResize="0"/>
          <p:nvPr/>
        </p:nvPicPr>
        <p:blipFill rotWithShape="1">
          <a:blip r:embed="rId4">
            <a:alphaModFix/>
          </a:blip>
          <a:srcRect/>
          <a:stretch/>
        </p:blipFill>
        <p:spPr>
          <a:xfrm rot="10800000">
            <a:off x="4879835" y="3654918"/>
            <a:ext cx="447866" cy="400050"/>
          </a:xfrm>
          <a:prstGeom prst="rect">
            <a:avLst/>
          </a:prstGeom>
          <a:noFill/>
          <a:ln>
            <a:noFill/>
          </a:ln>
        </p:spPr>
      </p:pic>
      <p:pic>
        <p:nvPicPr>
          <p:cNvPr id="29" name="Google Shape;558;p31" descr="A picture containing text, screen, dark, clouds&#10;&#10;Description automatically generated">
            <a:extLst>
              <a:ext uri="{FF2B5EF4-FFF2-40B4-BE49-F238E27FC236}">
                <a16:creationId xmlns:a16="http://schemas.microsoft.com/office/drawing/2014/main" id="{14F9A1CB-F819-E2E5-F63E-D0F632E32AB8}"/>
              </a:ext>
            </a:extLst>
          </p:cNvPr>
          <p:cNvPicPr preferRelativeResize="0"/>
          <p:nvPr/>
        </p:nvPicPr>
        <p:blipFill rotWithShape="1">
          <a:blip r:embed="rId7">
            <a:alphaModFix/>
          </a:blip>
          <a:srcRect/>
          <a:stretch/>
        </p:blipFill>
        <p:spPr>
          <a:xfrm>
            <a:off x="6761707" y="3310203"/>
            <a:ext cx="1993901" cy="381002"/>
          </a:xfrm>
          <a:prstGeom prst="rect">
            <a:avLst/>
          </a:prstGeom>
          <a:noFill/>
          <a:ln>
            <a:noFill/>
          </a:ln>
        </p:spPr>
      </p:pic>
      <p:sp>
        <p:nvSpPr>
          <p:cNvPr id="30" name="Google Shape;559;p31">
            <a:extLst>
              <a:ext uri="{FF2B5EF4-FFF2-40B4-BE49-F238E27FC236}">
                <a16:creationId xmlns:a16="http://schemas.microsoft.com/office/drawing/2014/main" id="{B59B1824-6F03-C9C6-B4F7-C0BBBA505A92}"/>
              </a:ext>
            </a:extLst>
          </p:cNvPr>
          <p:cNvSpPr txBox="1"/>
          <p:nvPr/>
        </p:nvSpPr>
        <p:spPr>
          <a:xfrm>
            <a:off x="2660680" y="2126019"/>
            <a:ext cx="1621136" cy="747474"/>
          </a:xfrm>
          <a:prstGeom prst="rect">
            <a:avLst/>
          </a:prstGeom>
          <a:noFill/>
          <a:ln>
            <a:noFill/>
          </a:ln>
        </p:spPr>
        <p:txBody>
          <a:bodyPr spcFirstLastPara="1" wrap="square" lIns="0" tIns="8725" rIns="0" bIns="0" anchor="t" anchorCtr="0">
            <a:spAutoFit/>
          </a:bodyPr>
          <a:lstStyle/>
          <a:p>
            <a:pPr marL="8255" marR="0" lvl="0" indent="0" algn="ctr" rtl="0">
              <a:spcBef>
                <a:spcPts val="0"/>
              </a:spcBef>
              <a:spcAft>
                <a:spcPts val="0"/>
              </a:spcAft>
              <a:buNone/>
            </a:pPr>
            <a:r>
              <a:rPr lang="en-US" sz="1600" b="1">
                <a:solidFill>
                  <a:srgbClr val="0F243E"/>
                </a:solidFill>
                <a:latin typeface="Arial"/>
                <a:ea typeface="Arial"/>
                <a:cs typeface="Arial"/>
                <a:sym typeface="Arial"/>
              </a:rPr>
              <a:t>2024 Closing: Management Transition</a:t>
            </a:r>
            <a:endParaRPr sz="1600" b="1" i="0">
              <a:solidFill>
                <a:srgbClr val="0F243E"/>
              </a:solidFill>
              <a:latin typeface="Arial"/>
              <a:ea typeface="Arial"/>
              <a:cs typeface="Arial"/>
              <a:sym typeface="Arial"/>
            </a:endParaRPr>
          </a:p>
        </p:txBody>
      </p:sp>
      <p:pic>
        <p:nvPicPr>
          <p:cNvPr id="31" name="Google Shape;560;p31" descr="A picture containing icon&#10;&#10;Description automatically generated">
            <a:extLst>
              <a:ext uri="{FF2B5EF4-FFF2-40B4-BE49-F238E27FC236}">
                <a16:creationId xmlns:a16="http://schemas.microsoft.com/office/drawing/2014/main" id="{9A93BC32-4647-B508-AB03-387429BEC590}"/>
              </a:ext>
            </a:extLst>
          </p:cNvPr>
          <p:cNvPicPr preferRelativeResize="0"/>
          <p:nvPr/>
        </p:nvPicPr>
        <p:blipFill rotWithShape="1">
          <a:blip r:embed="rId2">
            <a:alphaModFix/>
          </a:blip>
          <a:srcRect/>
          <a:stretch/>
        </p:blipFill>
        <p:spPr>
          <a:xfrm>
            <a:off x="3251082" y="3329914"/>
            <a:ext cx="1759510" cy="367265"/>
          </a:xfrm>
          <a:prstGeom prst="rect">
            <a:avLst/>
          </a:prstGeom>
          <a:noFill/>
          <a:ln>
            <a:noFill/>
          </a:ln>
        </p:spPr>
      </p:pic>
      <p:pic>
        <p:nvPicPr>
          <p:cNvPr id="32" name="Google Shape;561;p31">
            <a:extLst>
              <a:ext uri="{FF2B5EF4-FFF2-40B4-BE49-F238E27FC236}">
                <a16:creationId xmlns:a16="http://schemas.microsoft.com/office/drawing/2014/main" id="{468D0D7A-A40A-5234-7528-F173D33C053F}"/>
              </a:ext>
            </a:extLst>
          </p:cNvPr>
          <p:cNvPicPr preferRelativeResize="0"/>
          <p:nvPr/>
        </p:nvPicPr>
        <p:blipFill rotWithShape="1">
          <a:blip r:embed="rId4">
            <a:alphaModFix/>
          </a:blip>
          <a:srcRect/>
          <a:stretch/>
        </p:blipFill>
        <p:spPr>
          <a:xfrm>
            <a:off x="3158680" y="3005022"/>
            <a:ext cx="447866" cy="400050"/>
          </a:xfrm>
          <a:prstGeom prst="rect">
            <a:avLst/>
          </a:prstGeom>
          <a:noFill/>
          <a:ln>
            <a:noFill/>
          </a:ln>
        </p:spPr>
      </p:pic>
      <p:pic>
        <p:nvPicPr>
          <p:cNvPr id="33" name="Google Shape;562;p31">
            <a:extLst>
              <a:ext uri="{FF2B5EF4-FFF2-40B4-BE49-F238E27FC236}">
                <a16:creationId xmlns:a16="http://schemas.microsoft.com/office/drawing/2014/main" id="{DE529DCC-3EEA-5FD0-0726-A3EC03CD7CFB}"/>
              </a:ext>
            </a:extLst>
          </p:cNvPr>
          <p:cNvPicPr preferRelativeResize="0"/>
          <p:nvPr/>
        </p:nvPicPr>
        <p:blipFill rotWithShape="1">
          <a:blip r:embed="rId4">
            <a:alphaModFix/>
          </a:blip>
          <a:srcRect/>
          <a:stretch/>
        </p:blipFill>
        <p:spPr>
          <a:xfrm rot="10800000">
            <a:off x="3158681" y="3632820"/>
            <a:ext cx="447866" cy="400050"/>
          </a:xfrm>
          <a:prstGeom prst="rect">
            <a:avLst/>
          </a:prstGeom>
          <a:noFill/>
          <a:ln>
            <a:noFill/>
          </a:ln>
        </p:spPr>
      </p:pic>
      <p:sp>
        <p:nvSpPr>
          <p:cNvPr id="34" name="Google Shape;563;p31">
            <a:extLst>
              <a:ext uri="{FF2B5EF4-FFF2-40B4-BE49-F238E27FC236}">
                <a16:creationId xmlns:a16="http://schemas.microsoft.com/office/drawing/2014/main" id="{4E55230D-2B2C-29A0-7452-BFC254E5E5DE}"/>
              </a:ext>
            </a:extLst>
          </p:cNvPr>
          <p:cNvSpPr/>
          <p:nvPr/>
        </p:nvSpPr>
        <p:spPr>
          <a:xfrm>
            <a:off x="3238754" y="3374841"/>
            <a:ext cx="287718" cy="275592"/>
          </a:xfrm>
          <a:prstGeom prst="ellipse">
            <a:avLst/>
          </a:prstGeom>
          <a:solidFill>
            <a:schemeClr val="lt1"/>
          </a:solidFill>
          <a:ln w="3175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23">
              <a:solidFill>
                <a:schemeClr val="lt1"/>
              </a:solidFill>
              <a:latin typeface="Arial"/>
              <a:ea typeface="Arial"/>
              <a:cs typeface="Arial"/>
              <a:sym typeface="Arial"/>
            </a:endParaRPr>
          </a:p>
        </p:txBody>
      </p:sp>
      <p:sp>
        <p:nvSpPr>
          <p:cNvPr id="35" name="Google Shape;564;p31">
            <a:extLst>
              <a:ext uri="{FF2B5EF4-FFF2-40B4-BE49-F238E27FC236}">
                <a16:creationId xmlns:a16="http://schemas.microsoft.com/office/drawing/2014/main" id="{5DC70A87-DB77-7A6B-EDCF-ABCA49BAB881}"/>
              </a:ext>
            </a:extLst>
          </p:cNvPr>
          <p:cNvSpPr/>
          <p:nvPr/>
        </p:nvSpPr>
        <p:spPr>
          <a:xfrm>
            <a:off x="1633291" y="3374840"/>
            <a:ext cx="334079" cy="290496"/>
          </a:xfrm>
          <a:prstGeom prst="ellipse">
            <a:avLst/>
          </a:prstGeom>
          <a:solidFill>
            <a:schemeClr val="lt1"/>
          </a:solidFill>
          <a:ln w="31750" cap="flat" cmpd="sng">
            <a:solidFill>
              <a:srgbClr val="0F243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123">
              <a:solidFill>
                <a:schemeClr val="lt1"/>
              </a:solidFill>
              <a:latin typeface="Arial"/>
              <a:ea typeface="Arial"/>
              <a:cs typeface="Arial"/>
              <a:sym typeface="Arial"/>
            </a:endParaRPr>
          </a:p>
        </p:txBody>
      </p:sp>
      <p:sp>
        <p:nvSpPr>
          <p:cNvPr id="36" name="Google Shape;565;p31">
            <a:extLst>
              <a:ext uri="{FF2B5EF4-FFF2-40B4-BE49-F238E27FC236}">
                <a16:creationId xmlns:a16="http://schemas.microsoft.com/office/drawing/2014/main" id="{D9ADF5A4-9A4A-DB45-5162-34F524C93493}"/>
              </a:ext>
            </a:extLst>
          </p:cNvPr>
          <p:cNvSpPr txBox="1"/>
          <p:nvPr/>
        </p:nvSpPr>
        <p:spPr>
          <a:xfrm>
            <a:off x="2382710" y="4148159"/>
            <a:ext cx="1999807" cy="830956"/>
          </a:xfrm>
          <a:prstGeom prst="rect">
            <a:avLst/>
          </a:prstGeom>
          <a:noFill/>
          <a:ln>
            <a:noFill/>
          </a:ln>
        </p:spPr>
        <p:txBody>
          <a:bodyPr spcFirstLastPara="1" wrap="square" lIns="91425" tIns="45700" rIns="91425" bIns="45700" anchor="t" anchorCtr="0">
            <a:spAutoFit/>
          </a:bodyPr>
          <a:lstStyle/>
          <a:p>
            <a:pPr marL="171450" marR="0" lvl="0" indent="0" algn="ctr" rtl="0">
              <a:spcBef>
                <a:spcPts val="0"/>
              </a:spcBef>
              <a:spcAft>
                <a:spcPts val="0"/>
              </a:spcAft>
              <a:buNone/>
            </a:pPr>
            <a:r>
              <a:rPr lang="en-US" sz="1600">
                <a:solidFill>
                  <a:schemeClr val="dk1"/>
                </a:solidFill>
                <a:latin typeface="Calibri"/>
                <a:ea typeface="Calibri"/>
                <a:cs typeface="Calibri"/>
                <a:sym typeface="Calibri"/>
              </a:rPr>
              <a:t>Commence rehab work immediately following financing</a:t>
            </a:r>
            <a:endParaRPr/>
          </a:p>
        </p:txBody>
      </p:sp>
      <p:sp>
        <p:nvSpPr>
          <p:cNvPr id="3" name="TextBox 2">
            <a:extLst>
              <a:ext uri="{FF2B5EF4-FFF2-40B4-BE49-F238E27FC236}">
                <a16:creationId xmlns:a16="http://schemas.microsoft.com/office/drawing/2014/main" id="{4AB985DF-E400-0BE1-C5CD-03B6CC3D69DA}"/>
              </a:ext>
            </a:extLst>
          </p:cNvPr>
          <p:cNvSpPr txBox="1"/>
          <p:nvPr/>
        </p:nvSpPr>
        <p:spPr>
          <a:xfrm>
            <a:off x="344880" y="243434"/>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Renovation Work will Take Place Over Four Years</a:t>
            </a:r>
            <a:endParaRPr lang="en-US" sz="3400"/>
          </a:p>
        </p:txBody>
      </p:sp>
      <p:sp>
        <p:nvSpPr>
          <p:cNvPr id="2" name="Footer Placeholder 1">
            <a:extLst>
              <a:ext uri="{FF2B5EF4-FFF2-40B4-BE49-F238E27FC236}">
                <a16:creationId xmlns:a16="http://schemas.microsoft.com/office/drawing/2014/main" id="{BBBB19DB-8A2C-08FA-4EE2-B544B6D95EC4}"/>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42792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991" y="63637"/>
            <a:ext cx="8465392" cy="894198"/>
          </a:xfrm>
        </p:spPr>
        <p:txBody>
          <a:bodyPr>
            <a:normAutofit/>
          </a:bodyPr>
          <a:lstStyle/>
          <a:p>
            <a:r>
              <a:rPr lang="en-US" sz="3400">
                <a:solidFill>
                  <a:schemeClr val="accent4">
                    <a:lumMod val="75000"/>
                  </a:schemeClr>
                </a:solidFill>
                <a:latin typeface="Franklin Gothic Medium Cond" panose="020B0606030402020204" pitchFamily="34" charset="0"/>
              </a:rPr>
              <a:t>Renovations: Proposed Scope of Work</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525991" y="840584"/>
            <a:ext cx="4589278" cy="5563731"/>
          </a:xfrm>
        </p:spPr>
        <p:txBody>
          <a:bodyPr>
            <a:noAutofit/>
          </a:bodyPr>
          <a:lstStyle/>
          <a:p>
            <a:pPr marL="0" marR="0" lvl="0" indent="0">
              <a:spcBef>
                <a:spcPts val="600"/>
              </a:spcBef>
              <a:spcAft>
                <a:spcPts val="0"/>
              </a:spcAft>
              <a:buNone/>
            </a:pPr>
            <a:r>
              <a:rPr lang="en-US" sz="2200" b="1">
                <a:effectLst/>
                <a:latin typeface="Calibri Light" panose="020F0302020204030204" pitchFamily="34" charset="0"/>
                <a:ea typeface="Calibri Light" panose="020F0302020204030204" pitchFamily="34" charset="0"/>
                <a:cs typeface="Calibri Light" panose="020F0302020204030204" pitchFamily="34" charset="0"/>
              </a:rPr>
              <a:t>Comprehensive scope of work will provide long-lasting cures to decades-old conditions</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In-unit renovations:</a:t>
            </a:r>
            <a:r>
              <a:rPr lang="en-US" sz="2000">
                <a:effectLst/>
                <a:latin typeface="Calibri Light" panose="020F0302020204030204" pitchFamily="34" charset="0"/>
                <a:ea typeface="Calibri Light" panose="020F0302020204030204" pitchFamily="34" charset="0"/>
                <a:cs typeface="Calibri Light" panose="020F0302020204030204" pitchFamily="34" charset="0"/>
              </a:rPr>
              <a:t> New Kitchen, New Bathroom, New Flooring, and Painting</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Building Envelope: </a:t>
            </a:r>
            <a:r>
              <a:rPr lang="en-US" sz="2000">
                <a:latin typeface="Calibri Light" panose="020F0302020204030204" pitchFamily="34" charset="0"/>
                <a:ea typeface="Calibri Light" panose="020F0302020204030204" pitchFamily="34" charset="0"/>
                <a:cs typeface="Calibri Light" panose="020F0302020204030204" pitchFamily="34" charset="0"/>
              </a:rPr>
              <a:t>R</a:t>
            </a:r>
            <a:r>
              <a:rPr lang="en-US" sz="2000">
                <a:effectLst/>
                <a:latin typeface="Calibri Light" panose="020F0302020204030204" pitchFamily="34" charset="0"/>
                <a:ea typeface="Calibri Light" panose="020F0302020204030204" pitchFamily="34" charset="0"/>
                <a:cs typeface="Calibri Light" panose="020F0302020204030204" pitchFamily="34" charset="0"/>
              </a:rPr>
              <a:t>epairs to façade, roof and areas of water infiltration</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Balconies: </a:t>
            </a:r>
            <a:r>
              <a:rPr lang="en-US" sz="2000">
                <a:effectLst/>
                <a:latin typeface="Calibri Light" panose="020F0302020204030204" pitchFamily="34" charset="0"/>
                <a:ea typeface="Calibri Light" panose="020F0302020204030204" pitchFamily="34" charset="0"/>
                <a:cs typeface="Calibri Light" panose="020F0302020204030204" pitchFamily="34" charset="0"/>
              </a:rPr>
              <a:t>Railing and divider repairs, waterproof concrete</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Plumbing: </a:t>
            </a:r>
            <a:r>
              <a:rPr lang="en-US" sz="2000">
                <a:effectLst/>
                <a:latin typeface="Calibri Light" panose="020F0302020204030204" pitchFamily="34" charset="0"/>
                <a:ea typeface="Calibri Light" panose="020F0302020204030204" pitchFamily="34" charset="0"/>
                <a:cs typeface="Calibri Light" panose="020F0302020204030204" pitchFamily="34" charset="0"/>
              </a:rPr>
              <a:t>Full replacement of risers to prevent future leaks and mold</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Heating: </a:t>
            </a:r>
            <a:r>
              <a:rPr lang="en-US" sz="2000">
                <a:effectLst/>
                <a:latin typeface="Calibri Light" panose="020F0302020204030204" pitchFamily="34" charset="0"/>
                <a:ea typeface="Calibri Light" panose="020F0302020204030204" pitchFamily="34" charset="0"/>
                <a:cs typeface="Calibri Light" panose="020F0302020204030204" pitchFamily="34" charset="0"/>
              </a:rPr>
              <a:t>Repairs to heat plant and distribution</a:t>
            </a:r>
          </a:p>
          <a:p>
            <a:pPr marR="0" lvl="0">
              <a:spcBef>
                <a:spcPts val="600"/>
              </a:spcBef>
              <a:spcAft>
                <a:spcPts val="0"/>
              </a:spcAft>
              <a:buFont typeface="Wingdings" panose="05000000000000000000" pitchFamily="2" charset="2"/>
              <a:buChar char="§"/>
            </a:pPr>
            <a:r>
              <a:rPr lang="en-US" sz="2000" b="1">
                <a:effectLst/>
                <a:latin typeface="Calibri Light" panose="020F0302020204030204" pitchFamily="34" charset="0"/>
                <a:ea typeface="Calibri Light" panose="020F0302020204030204" pitchFamily="34" charset="0"/>
                <a:cs typeface="Calibri Light" panose="020F0302020204030204" pitchFamily="34" charset="0"/>
              </a:rPr>
              <a:t>Structure:</a:t>
            </a:r>
            <a:r>
              <a:rPr lang="en-US" sz="2000">
                <a:effectLst/>
                <a:latin typeface="Calibri Light" panose="020F0302020204030204" pitchFamily="34" charset="0"/>
                <a:ea typeface="Calibri Light" panose="020F0302020204030204" pitchFamily="34" charset="0"/>
                <a:cs typeface="Calibri Light" panose="020F0302020204030204" pitchFamily="34" charset="0"/>
              </a:rPr>
              <a:t> Repairs to concrete </a:t>
            </a:r>
          </a:p>
          <a:p>
            <a:pPr marR="0" lvl="0">
              <a:spcBef>
                <a:spcPts val="600"/>
              </a:spcBef>
              <a:spcAft>
                <a:spcPts val="0"/>
              </a:spcAft>
              <a:buFont typeface="Wingdings" panose="05000000000000000000" pitchFamily="2" charset="2"/>
              <a:buChar char="§"/>
            </a:pPr>
            <a:r>
              <a:rPr lang="en-US" sz="2000" b="1">
                <a:latin typeface="Calibri Light" panose="020F0302020204030204" pitchFamily="34" charset="0"/>
                <a:ea typeface="Calibri Light" panose="020F0302020204030204" pitchFamily="34" charset="0"/>
                <a:cs typeface="Calibri Light" panose="020F0302020204030204" pitchFamily="34" charset="0"/>
              </a:rPr>
              <a:t>Section 504: </a:t>
            </a:r>
            <a:r>
              <a:rPr lang="en-US" sz="2000">
                <a:latin typeface="Calibri Light" panose="020F0302020204030204" pitchFamily="34" charset="0"/>
                <a:ea typeface="Calibri Light" panose="020F0302020204030204" pitchFamily="34" charset="0"/>
                <a:cs typeface="Calibri Light" panose="020F0302020204030204" pitchFamily="34" charset="0"/>
              </a:rPr>
              <a:t>Improve accessibility conditions for disabled residents and allow seniors to age-in-place</a:t>
            </a:r>
            <a:endParaRPr lang="en-US" sz="2000">
              <a:highlight>
                <a:srgbClr val="FFFF00"/>
              </a:highlight>
              <a:latin typeface="+mj-lt"/>
              <a:cs typeface="Times New Roman" panose="02020603050405020304" pitchFamily="18" charset="0"/>
            </a:endParaRPr>
          </a:p>
          <a:p>
            <a:pPr lvl="1">
              <a:buFont typeface="Wingdings" panose="05000000000000000000" pitchFamily="2" charset="2"/>
              <a:buChar char="§"/>
            </a:pPr>
            <a:endParaRPr lang="en-US" sz="2000">
              <a:latin typeface="+mj-lt"/>
              <a:cs typeface="Times New Roman" panose="02020603050405020304" pitchFamily="18" charset="0"/>
            </a:endParaRPr>
          </a:p>
          <a:p>
            <a:pPr lvl="1">
              <a:buFont typeface="Wingdings" panose="05000000000000000000" pitchFamily="2" charset="2"/>
              <a:buChar char="§"/>
            </a:pPr>
            <a:endParaRPr lang="en-US" sz="2000">
              <a:latin typeface="+mj-lt"/>
              <a:cs typeface="Times New Roman" panose="02020603050405020304" pitchFamily="18" charset="0"/>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17</a:t>
            </a:fld>
            <a:endParaRPr lang="en-US"/>
          </a:p>
        </p:txBody>
      </p:sp>
      <p:pic>
        <p:nvPicPr>
          <p:cNvPr id="6" name="Picture 5" descr="A street with cars and a tall building&#10;&#10;Description automatically generated">
            <a:extLst>
              <a:ext uri="{FF2B5EF4-FFF2-40B4-BE49-F238E27FC236}">
                <a16:creationId xmlns:a16="http://schemas.microsoft.com/office/drawing/2014/main" id="{27BA2483-E06D-EB04-FAC4-6D3306C22F0F}"/>
              </a:ext>
            </a:extLst>
          </p:cNvPr>
          <p:cNvPicPr>
            <a:picLocks noChangeAspect="1"/>
          </p:cNvPicPr>
          <p:nvPr/>
        </p:nvPicPr>
        <p:blipFill rotWithShape="1">
          <a:blip r:embed="rId3">
            <a:extLst>
              <a:ext uri="{28A0092B-C50C-407E-A947-70E740481C1C}">
                <a14:useLocalDpi xmlns:a14="http://schemas.microsoft.com/office/drawing/2010/main" val="0"/>
              </a:ext>
            </a:extLst>
          </a:blip>
          <a:srcRect l="8890" t="23656" r="32567" b="16079"/>
          <a:stretch/>
        </p:blipFill>
        <p:spPr>
          <a:xfrm rot="5400000">
            <a:off x="4677335" y="1745871"/>
            <a:ext cx="4742940" cy="3661753"/>
          </a:xfrm>
          <a:prstGeom prst="rect">
            <a:avLst/>
          </a:prstGeom>
          <a:ln>
            <a:solidFill>
              <a:schemeClr val="bg1">
                <a:lumMod val="50000"/>
              </a:schemeClr>
            </a:solidFill>
          </a:ln>
        </p:spPr>
      </p:pic>
      <p:sp>
        <p:nvSpPr>
          <p:cNvPr id="4" name="Footer Placeholder 3">
            <a:extLst>
              <a:ext uri="{FF2B5EF4-FFF2-40B4-BE49-F238E27FC236}">
                <a16:creationId xmlns:a16="http://schemas.microsoft.com/office/drawing/2014/main" id="{572088EA-29C1-27D0-5448-240E1729B838}"/>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408987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0334-E695-B6FD-DED9-E6CC7EBA7220}"/>
              </a:ext>
            </a:extLst>
          </p:cNvPr>
          <p:cNvSpPr>
            <a:spLocks noGrp="1"/>
          </p:cNvSpPr>
          <p:nvPr>
            <p:ph type="title"/>
          </p:nvPr>
        </p:nvSpPr>
        <p:spPr>
          <a:xfrm>
            <a:off x="646426" y="779461"/>
            <a:ext cx="8136632" cy="788565"/>
          </a:xfrm>
        </p:spPr>
        <p:txBody>
          <a:bodyPr>
            <a:noAutofit/>
          </a:bodyPr>
          <a:lstStyle/>
          <a:p>
            <a:pPr algn="ctr"/>
            <a:r>
              <a:rPr lang="en-US" sz="5400">
                <a:solidFill>
                  <a:schemeClr val="accent4">
                    <a:lumMod val="75000"/>
                  </a:schemeClr>
                </a:solidFill>
                <a:latin typeface="Franklin Gothic Medium Cond" panose="020B0606030402020204" pitchFamily="34" charset="0"/>
              </a:rPr>
              <a:t>We Want Your Input!</a:t>
            </a:r>
            <a:endParaRPr lang="en-US" sz="5400"/>
          </a:p>
        </p:txBody>
      </p:sp>
      <p:sp>
        <p:nvSpPr>
          <p:cNvPr id="3" name="Content Placeholder 2">
            <a:extLst>
              <a:ext uri="{FF2B5EF4-FFF2-40B4-BE49-F238E27FC236}">
                <a16:creationId xmlns:a16="http://schemas.microsoft.com/office/drawing/2014/main" id="{B1A68994-213F-1A84-8B2F-5C73AB6455AD}"/>
              </a:ext>
            </a:extLst>
          </p:cNvPr>
          <p:cNvSpPr>
            <a:spLocks noGrp="1"/>
          </p:cNvSpPr>
          <p:nvPr>
            <p:ph idx="1"/>
          </p:nvPr>
        </p:nvSpPr>
        <p:spPr>
          <a:xfrm>
            <a:off x="800278" y="996741"/>
            <a:ext cx="7643191" cy="2017921"/>
          </a:xfrm>
        </p:spPr>
        <p:txBody>
          <a:bodyPr anchor="ctr">
            <a:noAutofit/>
          </a:bodyPr>
          <a:lstStyle/>
          <a:p>
            <a:pPr marL="457200" marR="0" lvl="1" indent="0" algn="ctr" defTabSz="914400" rtl="0" eaLnBrk="1" fontAlgn="auto" latinLnBrk="0" hangingPunct="1">
              <a:lnSpc>
                <a:spcPct val="90000"/>
              </a:lnSpc>
              <a:spcBef>
                <a:spcPts val="500"/>
              </a:spcBef>
              <a:spcAft>
                <a:spcPts val="0"/>
              </a:spcAft>
              <a:buClrTx/>
              <a:buSzTx/>
              <a:buNone/>
              <a:tabLst/>
              <a:defRPr/>
            </a:pPr>
            <a:r>
              <a:rPr kumimoji="0" lang="en-US" b="1" i="0" u="none" strike="noStrike" kern="1200" cap="none" spc="0" normalizeH="0" baseline="0" noProof="0">
                <a:ln>
                  <a:noFill/>
                </a:ln>
                <a:solidFill>
                  <a:prstClr val="black"/>
                </a:solidFill>
                <a:effectLst/>
                <a:uLnTx/>
                <a:uFillTx/>
                <a:latin typeface="Calibri Light" panose="020F0302020204030204"/>
                <a:ea typeface="+mn-ea"/>
                <a:cs typeface="Times New Roman" panose="02020603050405020304" pitchFamily="18" charset="0"/>
              </a:rPr>
              <a:t>Vote on design items you want to see! Please limit the voting to once per household. </a:t>
            </a:r>
            <a:endParaRPr lang="en-US">
              <a:solidFill>
                <a:prstClr val="black"/>
              </a:solidFill>
              <a:latin typeface="Calibri Light" panose="020F0302020204030204"/>
              <a:cs typeface="Times New Roman" panose="02020603050405020304" pitchFamily="18" charset="0"/>
            </a:endParaRPr>
          </a:p>
        </p:txBody>
      </p:sp>
      <p:sp>
        <p:nvSpPr>
          <p:cNvPr id="4" name="Slide Number Placeholder 3">
            <a:extLst>
              <a:ext uri="{FF2B5EF4-FFF2-40B4-BE49-F238E27FC236}">
                <a16:creationId xmlns:a16="http://schemas.microsoft.com/office/drawing/2014/main" id="{9BC09FB8-B9CE-8924-BA9C-0B7B785963D8}"/>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18</a:t>
            </a:fld>
            <a:endParaRPr lang="en-US"/>
          </a:p>
        </p:txBody>
      </p:sp>
      <p:sp>
        <p:nvSpPr>
          <p:cNvPr id="5" name="Footer Placeholder 4">
            <a:extLst>
              <a:ext uri="{FF2B5EF4-FFF2-40B4-BE49-F238E27FC236}">
                <a16:creationId xmlns:a16="http://schemas.microsoft.com/office/drawing/2014/main" id="{D4B6A8FD-7821-CD3F-EC66-1BCAFB644077}"/>
              </a:ext>
            </a:extLst>
          </p:cNvPr>
          <p:cNvSpPr>
            <a:spLocks noGrp="1"/>
          </p:cNvSpPr>
          <p:nvPr>
            <p:ph type="ftr" sz="quarter" idx="11"/>
          </p:nvPr>
        </p:nvSpPr>
        <p:spPr/>
        <p:txBody>
          <a:bodyPr/>
          <a:lstStyle/>
          <a:p>
            <a:r>
              <a:rPr lang="en-GB"/>
              <a:t>www.lindenplazabk.com</a:t>
            </a:r>
            <a:endParaRPr lang="en-US"/>
          </a:p>
        </p:txBody>
      </p:sp>
      <p:pic>
        <p:nvPicPr>
          <p:cNvPr id="8" name="Picture 7" descr="A screenshot of a cell phone&#10;&#10;Description automatically generated">
            <a:extLst>
              <a:ext uri="{FF2B5EF4-FFF2-40B4-BE49-F238E27FC236}">
                <a16:creationId xmlns:a16="http://schemas.microsoft.com/office/drawing/2014/main" id="{D1D03651-1C97-A74A-7B2D-DD3CFAA90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7217" y="2481262"/>
            <a:ext cx="6115050" cy="3172182"/>
          </a:xfrm>
          <a:prstGeom prst="rect">
            <a:avLst/>
          </a:prstGeom>
        </p:spPr>
      </p:pic>
    </p:spTree>
    <p:extLst>
      <p:ext uri="{BB962C8B-B14F-4D97-AF65-F5344CB8AC3E}">
        <p14:creationId xmlns:p14="http://schemas.microsoft.com/office/powerpoint/2010/main" val="4056006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816" y="54823"/>
            <a:ext cx="7661422" cy="911443"/>
          </a:xfrm>
        </p:spPr>
        <p:txBody>
          <a:bodyPr>
            <a:normAutofit/>
          </a:bodyPr>
          <a:lstStyle/>
          <a:p>
            <a:r>
              <a:rPr lang="en-US" sz="3400">
                <a:solidFill>
                  <a:schemeClr val="accent4">
                    <a:lumMod val="75000"/>
                  </a:schemeClr>
                </a:solidFill>
                <a:latin typeface="Franklin Gothic Medium Cond" panose="020B0606030402020204" pitchFamily="34" charset="0"/>
              </a:rPr>
              <a:t>New Kitchens</a:t>
            </a:r>
          </a:p>
        </p:txBody>
      </p:sp>
      <p:sp>
        <p:nvSpPr>
          <p:cNvPr id="19" name="Content Placeholder 2"/>
          <p:cNvSpPr>
            <a:spLocks noGrp="1"/>
          </p:cNvSpPr>
          <p:nvPr>
            <p:ph sz="half" idx="1"/>
          </p:nvPr>
        </p:nvSpPr>
        <p:spPr>
          <a:xfrm>
            <a:off x="628650" y="1412096"/>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19</a:t>
            </a:fld>
            <a:endParaRPr lang="en-US"/>
          </a:p>
        </p:txBody>
      </p:sp>
      <p:sp>
        <p:nvSpPr>
          <p:cNvPr id="3" name="Footer Placeholder 2">
            <a:extLst>
              <a:ext uri="{FF2B5EF4-FFF2-40B4-BE49-F238E27FC236}">
                <a16:creationId xmlns:a16="http://schemas.microsoft.com/office/drawing/2014/main" id="{356FF9D3-C5BB-B1D6-05B1-549A66F8007A}"/>
              </a:ext>
            </a:extLst>
          </p:cNvPr>
          <p:cNvSpPr>
            <a:spLocks noGrp="1"/>
          </p:cNvSpPr>
          <p:nvPr>
            <p:ph type="ftr" sz="quarter" idx="11"/>
          </p:nvPr>
        </p:nvSpPr>
        <p:spPr/>
        <p:txBody>
          <a:bodyPr/>
          <a:lstStyle/>
          <a:p>
            <a:r>
              <a:rPr lang="en-GB"/>
              <a:t>www.lindenplazabk.com</a:t>
            </a:r>
            <a:endParaRPr lang="en-US"/>
          </a:p>
        </p:txBody>
      </p:sp>
      <p:sp>
        <p:nvSpPr>
          <p:cNvPr id="17" name="Google Shape;320;p13">
            <a:extLst>
              <a:ext uri="{FF2B5EF4-FFF2-40B4-BE49-F238E27FC236}">
                <a16:creationId xmlns:a16="http://schemas.microsoft.com/office/drawing/2014/main" id="{B034A85D-B95D-7511-2F69-E21485663CC3}"/>
              </a:ext>
            </a:extLst>
          </p:cNvPr>
          <p:cNvSpPr txBox="1"/>
          <p:nvPr/>
        </p:nvSpPr>
        <p:spPr>
          <a:xfrm>
            <a:off x="715681" y="6054210"/>
            <a:ext cx="8428319" cy="307736"/>
          </a:xfrm>
          <a:prstGeom prst="rect">
            <a:avLst/>
          </a:prstGeom>
          <a:noFill/>
          <a:ln>
            <a:noFill/>
          </a:ln>
        </p:spPr>
        <p:txBody>
          <a:bodyPr spcFirstLastPara="1" wrap="square" lIns="91425" tIns="45700" rIns="91425" bIns="45700" anchor="t" anchorCtr="0">
            <a:spAutoFit/>
          </a:bodyPr>
          <a:lstStyle/>
          <a:p>
            <a:pPr marL="457200" marR="0" lvl="1" algn="l" rtl="0">
              <a:spcBef>
                <a:spcPts val="0"/>
              </a:spcBef>
              <a:spcAft>
                <a:spcPts val="0"/>
              </a:spcAft>
              <a:buClr>
                <a:schemeClr val="dk1"/>
              </a:buClr>
              <a:buSzPts val="1800"/>
            </a:pPr>
            <a:r>
              <a:rPr lang="en-US" sz="1400" b="0" i="1" u="none" strike="noStrike" cap="none">
                <a:solidFill>
                  <a:schemeClr val="dk1"/>
                </a:solidFill>
                <a:latin typeface="Calibri"/>
                <a:ea typeface="Calibri"/>
                <a:cs typeface="Calibri"/>
                <a:sym typeface="Calibri"/>
              </a:rPr>
              <a:t>For Illustrative Purpose: Apartment Kitchen. Flooring options are still under SHPO review</a:t>
            </a:r>
            <a:endParaRPr sz="1400" b="0" i="1" u="none" strike="noStrike" cap="none">
              <a:solidFill>
                <a:schemeClr val="dk1"/>
              </a:solidFill>
              <a:latin typeface="Calibri"/>
              <a:ea typeface="Calibri"/>
              <a:cs typeface="Calibri"/>
              <a:sym typeface="Calibri"/>
            </a:endParaRPr>
          </a:p>
        </p:txBody>
      </p:sp>
      <p:sp>
        <p:nvSpPr>
          <p:cNvPr id="18" name="Content Placeholder 2">
            <a:extLst>
              <a:ext uri="{FF2B5EF4-FFF2-40B4-BE49-F238E27FC236}">
                <a16:creationId xmlns:a16="http://schemas.microsoft.com/office/drawing/2014/main" id="{7BD0EB9E-4DBE-92C1-4E9D-619D49F485A2}"/>
              </a:ext>
            </a:extLst>
          </p:cNvPr>
          <p:cNvSpPr txBox="1">
            <a:spLocks/>
          </p:cNvSpPr>
          <p:nvPr/>
        </p:nvSpPr>
        <p:spPr>
          <a:xfrm>
            <a:off x="78862" y="844069"/>
            <a:ext cx="7643191" cy="9114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r>
              <a:rPr lang="en-US" sz="2400">
                <a:solidFill>
                  <a:schemeClr val="accent4">
                    <a:lumMod val="75000"/>
                  </a:schemeClr>
                </a:solidFill>
                <a:latin typeface="Franklin Gothic Medium Cond" panose="020B0606030402020204" pitchFamily="34" charset="0"/>
              </a:rPr>
              <a:t>Vote now</a:t>
            </a:r>
            <a:r>
              <a:rPr lang="en-US">
                <a:solidFill>
                  <a:schemeClr val="accent4">
                    <a:lumMod val="75000"/>
                  </a:schemeClr>
                </a:solidFill>
                <a:latin typeface="Franklin Gothic Medium Cond" panose="020B0606030402020204" pitchFamily="34" charset="0"/>
              </a:rPr>
              <a:t> </a:t>
            </a:r>
            <a:r>
              <a:rPr lang="en-US" b="1">
                <a:solidFill>
                  <a:prstClr val="black"/>
                </a:solidFill>
                <a:latin typeface="Calibri Light" panose="020F0302020204030204"/>
                <a:cs typeface="Times New Roman" panose="02020603050405020304" pitchFamily="18" charset="0"/>
              </a:rPr>
              <a:t>at LindenPlazaBK.com</a:t>
            </a:r>
          </a:p>
          <a:p>
            <a:pPr marL="457200" lvl="1" indent="0">
              <a:buFont typeface="Arial" panose="020B0604020202020204" pitchFamily="34" charset="0"/>
              <a:buNone/>
              <a:defRPr/>
            </a:pPr>
            <a:r>
              <a:rPr lang="en-US" sz="2200" b="1">
                <a:solidFill>
                  <a:prstClr val="black"/>
                </a:solidFill>
                <a:latin typeface="Calibri Light" panose="020F0302020204030204"/>
                <a:cs typeface="Times New Roman" panose="02020603050405020304" pitchFamily="18" charset="0"/>
              </a:rPr>
              <a:t>The winning option will be used at all apartments</a:t>
            </a:r>
            <a:endParaRPr lang="en-US" sz="2200">
              <a:solidFill>
                <a:prstClr val="black"/>
              </a:solidFill>
              <a:latin typeface="Calibri Light" panose="020F0302020204030204"/>
              <a:cs typeface="Times New Roman" panose="02020603050405020304" pitchFamily="18" charset="0"/>
            </a:endParaRPr>
          </a:p>
        </p:txBody>
      </p:sp>
      <p:sp>
        <p:nvSpPr>
          <p:cNvPr id="4" name="TextBox 3">
            <a:extLst>
              <a:ext uri="{FF2B5EF4-FFF2-40B4-BE49-F238E27FC236}">
                <a16:creationId xmlns:a16="http://schemas.microsoft.com/office/drawing/2014/main" id="{FFAA99B8-6D60-9DC1-E05A-D88B99F49A40}"/>
              </a:ext>
            </a:extLst>
          </p:cNvPr>
          <p:cNvSpPr txBox="1"/>
          <p:nvPr/>
        </p:nvSpPr>
        <p:spPr>
          <a:xfrm>
            <a:off x="78862" y="4838905"/>
            <a:ext cx="3762366" cy="523220"/>
          </a:xfrm>
          <a:prstGeom prst="rect">
            <a:avLst/>
          </a:prstGeom>
          <a:noFill/>
        </p:spPr>
        <p:txBody>
          <a:bodyPr wrap="square" rtlCol="0" anchor="ctr">
            <a:spAutoFit/>
          </a:bodyPr>
          <a:lstStyle/>
          <a:p>
            <a:pPr algn="ctr"/>
            <a:r>
              <a:rPr lang="en-US" sz="1400" i="1">
                <a:solidFill>
                  <a:prstClr val="black"/>
                </a:solidFill>
                <a:cs typeface="Times New Roman" panose="02020603050405020304" pitchFamily="18" charset="0"/>
              </a:rPr>
              <a:t>Option A: </a:t>
            </a:r>
          </a:p>
          <a:p>
            <a:pPr algn="ctr"/>
            <a:r>
              <a:rPr lang="en-US" sz="1400" i="1">
                <a:solidFill>
                  <a:prstClr val="black"/>
                </a:solidFill>
                <a:cs typeface="Times New Roman" panose="02020603050405020304" pitchFamily="18" charset="0"/>
              </a:rPr>
              <a:t>Full Gray Cabinet Color</a:t>
            </a:r>
          </a:p>
        </p:txBody>
      </p:sp>
      <p:sp>
        <p:nvSpPr>
          <p:cNvPr id="6" name="TextBox 5">
            <a:extLst>
              <a:ext uri="{FF2B5EF4-FFF2-40B4-BE49-F238E27FC236}">
                <a16:creationId xmlns:a16="http://schemas.microsoft.com/office/drawing/2014/main" id="{6778468F-0EBC-88D1-BB66-A981A9CFC922}"/>
              </a:ext>
            </a:extLst>
          </p:cNvPr>
          <p:cNvSpPr txBox="1"/>
          <p:nvPr/>
        </p:nvSpPr>
        <p:spPr>
          <a:xfrm>
            <a:off x="2747969" y="4853994"/>
            <a:ext cx="3762366" cy="523220"/>
          </a:xfrm>
          <a:prstGeom prst="rect">
            <a:avLst/>
          </a:prstGeom>
          <a:noFill/>
        </p:spPr>
        <p:txBody>
          <a:bodyPr wrap="square" rtlCol="0" anchor="ctr">
            <a:spAutoFit/>
          </a:bodyPr>
          <a:lstStyle/>
          <a:p>
            <a:pPr algn="ctr"/>
            <a:r>
              <a:rPr lang="en-US" sz="1400" i="1">
                <a:solidFill>
                  <a:prstClr val="black"/>
                </a:solidFill>
                <a:cs typeface="Times New Roman" panose="02020603050405020304" pitchFamily="18" charset="0"/>
              </a:rPr>
              <a:t>Option B: </a:t>
            </a:r>
          </a:p>
          <a:p>
            <a:pPr algn="ctr"/>
            <a:r>
              <a:rPr lang="en-US" sz="1400" i="1">
                <a:solidFill>
                  <a:prstClr val="black"/>
                </a:solidFill>
                <a:cs typeface="Times New Roman" panose="02020603050405020304" pitchFamily="18" charset="0"/>
              </a:rPr>
              <a:t>Mixed Gray + Blue Cabinet Color</a:t>
            </a:r>
          </a:p>
        </p:txBody>
      </p:sp>
      <p:pic>
        <p:nvPicPr>
          <p:cNvPr id="10" name="Picture 9">
            <a:extLst>
              <a:ext uri="{FF2B5EF4-FFF2-40B4-BE49-F238E27FC236}">
                <a16:creationId xmlns:a16="http://schemas.microsoft.com/office/drawing/2014/main" id="{CDC32523-027A-7985-76ED-316BC7C7B43F}"/>
              </a:ext>
            </a:extLst>
          </p:cNvPr>
          <p:cNvPicPr>
            <a:picLocks noChangeAspect="1"/>
          </p:cNvPicPr>
          <p:nvPr/>
        </p:nvPicPr>
        <p:blipFill>
          <a:blip r:embed="rId2"/>
          <a:stretch>
            <a:fillRect/>
          </a:stretch>
        </p:blipFill>
        <p:spPr>
          <a:xfrm>
            <a:off x="3305423" y="2201341"/>
            <a:ext cx="2604340" cy="2730044"/>
          </a:xfrm>
          <a:prstGeom prst="rect">
            <a:avLst/>
          </a:prstGeom>
        </p:spPr>
      </p:pic>
      <p:pic>
        <p:nvPicPr>
          <p:cNvPr id="12" name="Picture 11">
            <a:extLst>
              <a:ext uri="{FF2B5EF4-FFF2-40B4-BE49-F238E27FC236}">
                <a16:creationId xmlns:a16="http://schemas.microsoft.com/office/drawing/2014/main" id="{81329675-B38E-253F-EE91-8F8B6A536869}"/>
              </a:ext>
            </a:extLst>
          </p:cNvPr>
          <p:cNvPicPr>
            <a:picLocks noChangeAspect="1"/>
          </p:cNvPicPr>
          <p:nvPr/>
        </p:nvPicPr>
        <p:blipFill>
          <a:blip r:embed="rId3"/>
          <a:stretch>
            <a:fillRect/>
          </a:stretch>
        </p:blipFill>
        <p:spPr>
          <a:xfrm>
            <a:off x="5995699" y="2201341"/>
            <a:ext cx="2604042" cy="2730044"/>
          </a:xfrm>
          <a:prstGeom prst="rect">
            <a:avLst/>
          </a:prstGeom>
        </p:spPr>
      </p:pic>
      <p:sp>
        <p:nvSpPr>
          <p:cNvPr id="13" name="TextBox 12">
            <a:extLst>
              <a:ext uri="{FF2B5EF4-FFF2-40B4-BE49-F238E27FC236}">
                <a16:creationId xmlns:a16="http://schemas.microsoft.com/office/drawing/2014/main" id="{C0DCE3B7-1E53-9A38-4B8D-E43788241D99}"/>
              </a:ext>
            </a:extLst>
          </p:cNvPr>
          <p:cNvSpPr txBox="1"/>
          <p:nvPr/>
        </p:nvSpPr>
        <p:spPr>
          <a:xfrm>
            <a:off x="5508143" y="4874125"/>
            <a:ext cx="3762366" cy="523220"/>
          </a:xfrm>
          <a:prstGeom prst="rect">
            <a:avLst/>
          </a:prstGeom>
          <a:noFill/>
        </p:spPr>
        <p:txBody>
          <a:bodyPr wrap="square" rtlCol="0" anchor="ctr">
            <a:spAutoFit/>
          </a:bodyPr>
          <a:lstStyle/>
          <a:p>
            <a:pPr algn="ctr"/>
            <a:r>
              <a:rPr lang="en-US" sz="1400" i="1">
                <a:solidFill>
                  <a:prstClr val="black"/>
                </a:solidFill>
                <a:cs typeface="Times New Roman" panose="02020603050405020304" pitchFamily="18" charset="0"/>
              </a:rPr>
              <a:t>Option C: </a:t>
            </a:r>
          </a:p>
          <a:p>
            <a:pPr algn="ctr"/>
            <a:r>
              <a:rPr lang="en-US" sz="1400" i="1">
                <a:solidFill>
                  <a:prstClr val="black"/>
                </a:solidFill>
                <a:cs typeface="Times New Roman" panose="02020603050405020304" pitchFamily="18" charset="0"/>
              </a:rPr>
              <a:t>Full Brown Cabinet Color</a:t>
            </a:r>
          </a:p>
        </p:txBody>
      </p:sp>
      <p:pic>
        <p:nvPicPr>
          <p:cNvPr id="20" name="Picture 19">
            <a:extLst>
              <a:ext uri="{FF2B5EF4-FFF2-40B4-BE49-F238E27FC236}">
                <a16:creationId xmlns:a16="http://schemas.microsoft.com/office/drawing/2014/main" id="{11460994-E158-58BB-B187-C2C44CB10A11}"/>
              </a:ext>
            </a:extLst>
          </p:cNvPr>
          <p:cNvPicPr>
            <a:picLocks noChangeAspect="1"/>
          </p:cNvPicPr>
          <p:nvPr/>
        </p:nvPicPr>
        <p:blipFill>
          <a:blip r:embed="rId4"/>
          <a:stretch>
            <a:fillRect/>
          </a:stretch>
        </p:blipFill>
        <p:spPr>
          <a:xfrm>
            <a:off x="614999" y="2193272"/>
            <a:ext cx="2604488" cy="2730044"/>
          </a:xfrm>
          <a:prstGeom prst="rect">
            <a:avLst/>
          </a:prstGeom>
        </p:spPr>
      </p:pic>
    </p:spTree>
    <p:extLst>
      <p:ext uri="{BB962C8B-B14F-4D97-AF65-F5344CB8AC3E}">
        <p14:creationId xmlns:p14="http://schemas.microsoft.com/office/powerpoint/2010/main" val="30131350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372408" y="251986"/>
            <a:ext cx="8324119" cy="1446550"/>
          </a:xfrm>
          <a:prstGeom prst="rect">
            <a:avLst/>
          </a:prstGeom>
          <a:noFill/>
        </p:spPr>
        <p:txBody>
          <a:bodyPr wrap="square">
            <a:spAutoFit/>
          </a:bodyPr>
          <a:lstStyle/>
          <a:p>
            <a:r>
              <a:rPr lang="en-US" sz="3400" dirty="0">
                <a:solidFill>
                  <a:prstClr val="black"/>
                </a:solidFill>
                <a:latin typeface="Calibri Light" panose="020F0302020204030204"/>
                <a:cs typeface="Times New Roman" panose="02020603050405020304" pitchFamily="18" charset="0"/>
              </a:rPr>
              <a:t>Resident Meeting #2</a:t>
            </a:r>
          </a:p>
          <a:p>
            <a:pPr>
              <a:spcBef>
                <a:spcPts val="2400"/>
              </a:spcBef>
            </a:pPr>
            <a:r>
              <a:rPr lang="en-US" sz="3400" dirty="0">
                <a:solidFill>
                  <a:schemeClr val="accent4">
                    <a:lumMod val="75000"/>
                  </a:schemeClr>
                </a:solidFill>
                <a:latin typeface="Franklin Gothic Medium Cond" panose="020B0606030402020204" pitchFamily="34" charset="0"/>
              </a:rPr>
              <a:t>	Agenda</a:t>
            </a:r>
            <a:endParaRPr lang="en-US" sz="3400" dirty="0"/>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372408" y="1736731"/>
            <a:ext cx="7903232" cy="3384538"/>
          </a:xfrm>
        </p:spPr>
        <p:txBody>
          <a:bodyPr>
            <a:normAutofit/>
          </a:bodyPr>
          <a:lstStyle/>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May Meeting Recap</a:t>
            </a:r>
          </a:p>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PBV Inspections and Repairs</a:t>
            </a:r>
          </a:p>
          <a:p>
            <a:pPr marL="1027113" lvl="1" indent="-569913">
              <a:buFont typeface="Arial" panose="020B0604020202020204" pitchFamily="34" charset="0"/>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Relocation Overview</a:t>
            </a:r>
          </a:p>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Renovations Details and Vote</a:t>
            </a:r>
          </a:p>
          <a:p>
            <a:pPr marL="1027113" lvl="1" indent="-569913">
              <a:buAutoNum type="arabicPeriod"/>
              <a:defRPr/>
            </a:pPr>
            <a:r>
              <a:rPr lang="en-US" sz="2800" b="1">
                <a:solidFill>
                  <a:schemeClr val="accent4">
                    <a:lumMod val="75000"/>
                  </a:schemeClr>
                </a:solidFill>
                <a:latin typeface="Calibri Light" panose="020F0302020204030204"/>
                <a:cs typeface="Times New Roman" panose="02020603050405020304" pitchFamily="18" charset="0"/>
              </a:rPr>
              <a:t>Next Steps</a:t>
            </a:r>
          </a:p>
          <a:p>
            <a:pPr marL="800100" lvl="1" indent="-342900">
              <a:buAutoNum type="arabicPeriod"/>
              <a:defRPr/>
            </a:pPr>
            <a:endParaRPr lang="en-US" sz="1600">
              <a:solidFill>
                <a:prstClr val="black"/>
              </a:solidFill>
              <a:latin typeface="Calibri Light" panose="020F0302020204030204"/>
              <a:cs typeface="Times New Roman" panose="02020603050405020304" pitchFamily="18" charset="0"/>
            </a:endParaRPr>
          </a:p>
          <a:p>
            <a:pPr marL="800100" lvl="1" indent="-342900">
              <a:buAutoNum type="arabicPeriod"/>
              <a:defRPr/>
            </a:pPr>
            <a:endParaRPr lang="en-US" sz="1600">
              <a:solidFill>
                <a:prstClr val="black"/>
              </a:solidFill>
              <a:latin typeface="Calibri Light" panose="020F0302020204030204"/>
              <a:cs typeface="Times New Roman" panose="02020603050405020304" pitchFamily="18" charset="0"/>
            </a:endParaRPr>
          </a:p>
        </p:txBody>
      </p:sp>
      <p:sp>
        <p:nvSpPr>
          <p:cNvPr id="2" name="Footer Placeholder 1">
            <a:extLst>
              <a:ext uri="{FF2B5EF4-FFF2-40B4-BE49-F238E27FC236}">
                <a16:creationId xmlns:a16="http://schemas.microsoft.com/office/drawing/2014/main" id="{860AE8FF-5A61-7BED-7281-48731D8A1C2B}"/>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3206069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C543D3-6AD3-5795-45FE-03A09282F2EC}"/>
              </a:ext>
            </a:extLst>
          </p:cNvPr>
          <p:cNvSpPr>
            <a:spLocks noGrp="1"/>
          </p:cNvSpPr>
          <p:nvPr>
            <p:ph type="sldNum" sz="quarter" idx="12"/>
          </p:nvPr>
        </p:nvSpPr>
        <p:spPr/>
        <p:txBody>
          <a:bodyPr/>
          <a:lstStyle/>
          <a:p>
            <a:fld id="{CAD04284-B622-46F8-A0E7-00544D05F73F}" type="slidenum">
              <a:rPr lang="en-US" smtClean="0"/>
              <a:t>20</a:t>
            </a:fld>
            <a:endParaRPr lang="en-US"/>
          </a:p>
        </p:txBody>
      </p:sp>
      <p:sp>
        <p:nvSpPr>
          <p:cNvPr id="2" name="Title 1">
            <a:extLst>
              <a:ext uri="{FF2B5EF4-FFF2-40B4-BE49-F238E27FC236}">
                <a16:creationId xmlns:a16="http://schemas.microsoft.com/office/drawing/2014/main" id="{AC26C151-57A7-D7B0-63EE-ABE18D26B1F9}"/>
              </a:ext>
            </a:extLst>
          </p:cNvPr>
          <p:cNvSpPr txBox="1">
            <a:spLocks/>
          </p:cNvSpPr>
          <p:nvPr/>
        </p:nvSpPr>
        <p:spPr>
          <a:xfrm>
            <a:off x="518991" y="225516"/>
            <a:ext cx="7810270" cy="7137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a:solidFill>
                  <a:schemeClr val="accent4">
                    <a:lumMod val="75000"/>
                  </a:schemeClr>
                </a:solidFill>
                <a:latin typeface="Franklin Gothic Medium Cond" panose="020B0606030402020204" pitchFamily="34" charset="0"/>
              </a:rPr>
              <a:t>New Bathrooms</a:t>
            </a:r>
            <a:endParaRPr lang="en-US" sz="3400"/>
          </a:p>
        </p:txBody>
      </p:sp>
      <p:sp>
        <p:nvSpPr>
          <p:cNvPr id="5" name="Footer Placeholder 4">
            <a:extLst>
              <a:ext uri="{FF2B5EF4-FFF2-40B4-BE49-F238E27FC236}">
                <a16:creationId xmlns:a16="http://schemas.microsoft.com/office/drawing/2014/main" id="{E2C89951-2717-4669-587F-838A20A9C7A1}"/>
              </a:ext>
            </a:extLst>
          </p:cNvPr>
          <p:cNvSpPr>
            <a:spLocks noGrp="1"/>
          </p:cNvSpPr>
          <p:nvPr>
            <p:ph type="ftr" sz="quarter" idx="11"/>
          </p:nvPr>
        </p:nvSpPr>
        <p:spPr/>
        <p:txBody>
          <a:bodyPr/>
          <a:lstStyle/>
          <a:p>
            <a:r>
              <a:rPr lang="en-US"/>
              <a:t>www.lindenplazabk.com</a:t>
            </a:r>
          </a:p>
        </p:txBody>
      </p:sp>
      <p:sp>
        <p:nvSpPr>
          <p:cNvPr id="16" name="Content Placeholder 2">
            <a:extLst>
              <a:ext uri="{FF2B5EF4-FFF2-40B4-BE49-F238E27FC236}">
                <a16:creationId xmlns:a16="http://schemas.microsoft.com/office/drawing/2014/main" id="{FA2DEB0E-24BF-69B0-1D55-E7FB3C257B42}"/>
              </a:ext>
            </a:extLst>
          </p:cNvPr>
          <p:cNvSpPr txBox="1">
            <a:spLocks/>
          </p:cNvSpPr>
          <p:nvPr/>
        </p:nvSpPr>
        <p:spPr>
          <a:xfrm>
            <a:off x="78862" y="829473"/>
            <a:ext cx="7643191" cy="10564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Font typeface="Arial" panose="020B0604020202020204" pitchFamily="34" charset="0"/>
              <a:buNone/>
              <a:defRPr/>
            </a:pPr>
            <a:r>
              <a:rPr lang="en-US">
                <a:solidFill>
                  <a:schemeClr val="accent4">
                    <a:lumMod val="75000"/>
                  </a:schemeClr>
                </a:solidFill>
                <a:latin typeface="Franklin Gothic Medium Cond" panose="020B0606030402020204" pitchFamily="34" charset="0"/>
              </a:rPr>
              <a:t>Vote now </a:t>
            </a:r>
            <a:r>
              <a:rPr lang="en-US" b="1">
                <a:solidFill>
                  <a:prstClr val="black"/>
                </a:solidFill>
                <a:latin typeface="Calibri Light" panose="020F0302020204030204"/>
                <a:cs typeface="Times New Roman" panose="02020603050405020304" pitchFamily="18" charset="0"/>
              </a:rPr>
              <a:t>at LindenPlazaBK.com</a:t>
            </a:r>
          </a:p>
          <a:p>
            <a:pPr marL="457200" lvl="1" indent="0">
              <a:buNone/>
              <a:defRPr/>
            </a:pPr>
            <a:r>
              <a:rPr lang="en-US" sz="2400" b="1">
                <a:solidFill>
                  <a:prstClr val="black"/>
                </a:solidFill>
                <a:latin typeface="Calibri Light" panose="020F0302020204030204"/>
                <a:cs typeface="Times New Roman" panose="02020603050405020304" pitchFamily="18" charset="0"/>
              </a:rPr>
              <a:t>The winning option will be used at all apartments</a:t>
            </a:r>
            <a:endParaRPr lang="en-US" sz="2400">
              <a:solidFill>
                <a:prstClr val="black"/>
              </a:solidFill>
              <a:latin typeface="Calibri Light" panose="020F0302020204030204"/>
              <a:cs typeface="Times New Roman" panose="02020603050405020304" pitchFamily="18" charset="0"/>
            </a:endParaRPr>
          </a:p>
          <a:p>
            <a:pPr marL="457200" lvl="1" indent="0">
              <a:buFont typeface="Arial" panose="020B0604020202020204" pitchFamily="34" charset="0"/>
              <a:buNone/>
              <a:defRPr/>
            </a:pPr>
            <a:endParaRPr lang="en-US">
              <a:solidFill>
                <a:prstClr val="black"/>
              </a:solidFill>
              <a:latin typeface="Calibri Light" panose="020F0302020204030204"/>
              <a:cs typeface="Times New Roman" panose="02020603050405020304" pitchFamily="18" charset="0"/>
            </a:endParaRPr>
          </a:p>
        </p:txBody>
      </p:sp>
      <p:sp>
        <p:nvSpPr>
          <p:cNvPr id="4" name="TextBox 3">
            <a:extLst>
              <a:ext uri="{FF2B5EF4-FFF2-40B4-BE49-F238E27FC236}">
                <a16:creationId xmlns:a16="http://schemas.microsoft.com/office/drawing/2014/main" id="{9E636E42-7A0D-8D53-FA7F-96B81B1F78D1}"/>
              </a:ext>
            </a:extLst>
          </p:cNvPr>
          <p:cNvSpPr txBox="1"/>
          <p:nvPr/>
        </p:nvSpPr>
        <p:spPr>
          <a:xfrm>
            <a:off x="1147768" y="5320184"/>
            <a:ext cx="3762366" cy="523220"/>
          </a:xfrm>
          <a:prstGeom prst="rect">
            <a:avLst/>
          </a:prstGeom>
          <a:noFill/>
        </p:spPr>
        <p:txBody>
          <a:bodyPr wrap="square" rtlCol="0" anchor="ctr">
            <a:spAutoFit/>
          </a:bodyPr>
          <a:lstStyle/>
          <a:p>
            <a:pPr algn="ctr"/>
            <a:r>
              <a:rPr lang="en-US" sz="1400" i="1">
                <a:solidFill>
                  <a:prstClr val="black"/>
                </a:solidFill>
                <a:cs typeface="Times New Roman" panose="02020603050405020304" pitchFamily="18" charset="0"/>
              </a:rPr>
              <a:t>Option A: </a:t>
            </a:r>
          </a:p>
          <a:p>
            <a:pPr algn="ctr"/>
            <a:r>
              <a:rPr lang="en-US" sz="1400" i="1">
                <a:solidFill>
                  <a:prstClr val="black"/>
                </a:solidFill>
                <a:cs typeface="Times New Roman" panose="02020603050405020304" pitchFamily="18" charset="0"/>
              </a:rPr>
              <a:t>Brown Vanity Color</a:t>
            </a:r>
          </a:p>
        </p:txBody>
      </p:sp>
      <p:pic>
        <p:nvPicPr>
          <p:cNvPr id="8" name="Picture 7">
            <a:extLst>
              <a:ext uri="{FF2B5EF4-FFF2-40B4-BE49-F238E27FC236}">
                <a16:creationId xmlns:a16="http://schemas.microsoft.com/office/drawing/2014/main" id="{35ADCBA4-E240-D2A0-AEE8-202A926244A3}"/>
              </a:ext>
            </a:extLst>
          </p:cNvPr>
          <p:cNvPicPr>
            <a:picLocks noChangeAspect="1"/>
          </p:cNvPicPr>
          <p:nvPr/>
        </p:nvPicPr>
        <p:blipFill>
          <a:blip r:embed="rId2"/>
          <a:stretch>
            <a:fillRect/>
          </a:stretch>
        </p:blipFill>
        <p:spPr>
          <a:xfrm>
            <a:off x="4840877" y="2010927"/>
            <a:ext cx="2548343" cy="3309257"/>
          </a:xfrm>
          <a:prstGeom prst="rect">
            <a:avLst/>
          </a:prstGeom>
        </p:spPr>
      </p:pic>
      <p:pic>
        <p:nvPicPr>
          <p:cNvPr id="11" name="Picture 10">
            <a:extLst>
              <a:ext uri="{FF2B5EF4-FFF2-40B4-BE49-F238E27FC236}">
                <a16:creationId xmlns:a16="http://schemas.microsoft.com/office/drawing/2014/main" id="{E8D048CB-3EF8-AF8B-606E-A8F70E0A6F7E}"/>
              </a:ext>
            </a:extLst>
          </p:cNvPr>
          <p:cNvPicPr>
            <a:picLocks noChangeAspect="1"/>
          </p:cNvPicPr>
          <p:nvPr/>
        </p:nvPicPr>
        <p:blipFill>
          <a:blip r:embed="rId3"/>
          <a:stretch>
            <a:fillRect/>
          </a:stretch>
        </p:blipFill>
        <p:spPr>
          <a:xfrm>
            <a:off x="1755067" y="1996907"/>
            <a:ext cx="2548057" cy="3309258"/>
          </a:xfrm>
          <a:prstGeom prst="rect">
            <a:avLst/>
          </a:prstGeom>
        </p:spPr>
      </p:pic>
      <p:sp>
        <p:nvSpPr>
          <p:cNvPr id="12" name="TextBox 11">
            <a:extLst>
              <a:ext uri="{FF2B5EF4-FFF2-40B4-BE49-F238E27FC236}">
                <a16:creationId xmlns:a16="http://schemas.microsoft.com/office/drawing/2014/main" id="{A2342CD4-A4D0-DB6F-2F53-2E8EBEBF2282}"/>
              </a:ext>
            </a:extLst>
          </p:cNvPr>
          <p:cNvSpPr txBox="1"/>
          <p:nvPr/>
        </p:nvSpPr>
        <p:spPr>
          <a:xfrm>
            <a:off x="4233866" y="5297281"/>
            <a:ext cx="3762366" cy="523220"/>
          </a:xfrm>
          <a:prstGeom prst="rect">
            <a:avLst/>
          </a:prstGeom>
          <a:noFill/>
        </p:spPr>
        <p:txBody>
          <a:bodyPr wrap="square" rtlCol="0" anchor="ctr">
            <a:spAutoFit/>
          </a:bodyPr>
          <a:lstStyle/>
          <a:p>
            <a:pPr algn="ctr"/>
            <a:r>
              <a:rPr lang="en-US" sz="1400" i="1">
                <a:solidFill>
                  <a:prstClr val="black"/>
                </a:solidFill>
                <a:cs typeface="Times New Roman" panose="02020603050405020304" pitchFamily="18" charset="0"/>
              </a:rPr>
              <a:t>Option B: </a:t>
            </a:r>
          </a:p>
          <a:p>
            <a:pPr algn="ctr"/>
            <a:r>
              <a:rPr lang="en-US" sz="1400" i="1">
                <a:solidFill>
                  <a:prstClr val="black"/>
                </a:solidFill>
                <a:cs typeface="Times New Roman" panose="02020603050405020304" pitchFamily="18" charset="0"/>
              </a:rPr>
              <a:t>Grey Vanity Color</a:t>
            </a:r>
          </a:p>
        </p:txBody>
      </p:sp>
    </p:spTree>
    <p:extLst>
      <p:ext uri="{BB962C8B-B14F-4D97-AF65-F5344CB8AC3E}">
        <p14:creationId xmlns:p14="http://schemas.microsoft.com/office/powerpoint/2010/main" val="2403189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0334-E695-B6FD-DED9-E6CC7EBA7220}"/>
              </a:ext>
            </a:extLst>
          </p:cNvPr>
          <p:cNvSpPr>
            <a:spLocks noGrp="1"/>
          </p:cNvSpPr>
          <p:nvPr>
            <p:ph type="title"/>
          </p:nvPr>
        </p:nvSpPr>
        <p:spPr>
          <a:xfrm>
            <a:off x="375262" y="95791"/>
            <a:ext cx="7886701" cy="901814"/>
          </a:xfrm>
        </p:spPr>
        <p:txBody>
          <a:bodyPr>
            <a:normAutofit/>
          </a:bodyPr>
          <a:lstStyle/>
          <a:p>
            <a:r>
              <a:rPr lang="en-US" sz="3400">
                <a:solidFill>
                  <a:schemeClr val="accent4">
                    <a:lumMod val="75000"/>
                  </a:schemeClr>
                </a:solidFill>
                <a:latin typeface="Franklin Gothic Medium Cond" panose="020B0606030402020204" pitchFamily="34" charset="0"/>
              </a:rPr>
              <a:t>Future Voting: Community Rooms</a:t>
            </a:r>
            <a:endParaRPr lang="en-US" sz="3400"/>
          </a:p>
        </p:txBody>
      </p:sp>
      <p:sp>
        <p:nvSpPr>
          <p:cNvPr id="4" name="Slide Number Placeholder 3">
            <a:extLst>
              <a:ext uri="{FF2B5EF4-FFF2-40B4-BE49-F238E27FC236}">
                <a16:creationId xmlns:a16="http://schemas.microsoft.com/office/drawing/2014/main" id="{9BC09FB8-B9CE-8924-BA9C-0B7B785963D8}"/>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21</a:t>
            </a:fld>
            <a:endParaRPr lang="en-US"/>
          </a:p>
        </p:txBody>
      </p:sp>
      <p:sp>
        <p:nvSpPr>
          <p:cNvPr id="23" name="TextBox 22">
            <a:extLst>
              <a:ext uri="{FF2B5EF4-FFF2-40B4-BE49-F238E27FC236}">
                <a16:creationId xmlns:a16="http://schemas.microsoft.com/office/drawing/2014/main" id="{88E80437-2F36-E829-0540-D5F5A3F0F619}"/>
              </a:ext>
            </a:extLst>
          </p:cNvPr>
          <p:cNvSpPr txBox="1"/>
          <p:nvPr/>
        </p:nvSpPr>
        <p:spPr>
          <a:xfrm>
            <a:off x="375262" y="767993"/>
            <a:ext cx="8140088" cy="707886"/>
          </a:xfrm>
          <a:prstGeom prst="rect">
            <a:avLst/>
          </a:prstGeom>
          <a:noFill/>
        </p:spPr>
        <p:txBody>
          <a:bodyPr wrap="square" lIns="91440" tIns="45720" rIns="91440" bIns="45720" rtlCol="0" anchor="t">
            <a:spAutoFit/>
          </a:bodyPr>
          <a:lstStyle/>
          <a:p>
            <a:r>
              <a:rPr lang="en-US" sz="2000" i="1">
                <a:latin typeface="+mj-lt"/>
              </a:rPr>
              <a:t>Potential ideas for discussion: </a:t>
            </a:r>
          </a:p>
          <a:p>
            <a:r>
              <a:rPr lang="en-US" sz="2000" i="1">
                <a:latin typeface="+mj-lt"/>
              </a:rPr>
              <a:t>computer lab, senior center, teen center, lending library, TA Lounge, more?</a:t>
            </a:r>
          </a:p>
        </p:txBody>
      </p:sp>
      <p:pic>
        <p:nvPicPr>
          <p:cNvPr id="7" name="Picture 6" descr="A kitchen with grey cabinets and black counter tops&#10;&#10;Description automatically generated">
            <a:extLst>
              <a:ext uri="{FF2B5EF4-FFF2-40B4-BE49-F238E27FC236}">
                <a16:creationId xmlns:a16="http://schemas.microsoft.com/office/drawing/2014/main" id="{71F28A21-1F64-8865-6017-FC8A040023FA}"/>
              </a:ext>
            </a:extLst>
          </p:cNvPr>
          <p:cNvPicPr>
            <a:picLocks noChangeAspect="1"/>
          </p:cNvPicPr>
          <p:nvPr/>
        </p:nvPicPr>
        <p:blipFill rotWithShape="1">
          <a:blip r:embed="rId3">
            <a:extLst>
              <a:ext uri="{28A0092B-C50C-407E-A947-70E740481C1C}">
                <a14:useLocalDpi xmlns:a14="http://schemas.microsoft.com/office/drawing/2010/main" val="0"/>
              </a:ext>
            </a:extLst>
          </a:blip>
          <a:srcRect l="26036" t="13075" r="17884" b="17421"/>
          <a:stretch/>
        </p:blipFill>
        <p:spPr>
          <a:xfrm>
            <a:off x="1128837" y="1627674"/>
            <a:ext cx="2951178" cy="2743200"/>
          </a:xfrm>
          <a:prstGeom prst="rect">
            <a:avLst/>
          </a:prstGeom>
          <a:ln>
            <a:solidFill>
              <a:schemeClr val="bg1">
                <a:lumMod val="50000"/>
              </a:schemeClr>
            </a:solidFill>
          </a:ln>
        </p:spPr>
      </p:pic>
      <p:pic>
        <p:nvPicPr>
          <p:cNvPr id="5" name="Picture 4" descr="A room with tables and chairs&#10;&#10;Description automatically generated">
            <a:extLst>
              <a:ext uri="{FF2B5EF4-FFF2-40B4-BE49-F238E27FC236}">
                <a16:creationId xmlns:a16="http://schemas.microsoft.com/office/drawing/2014/main" id="{A302936A-A8B0-E9FC-09C9-BE58C02A347F}"/>
              </a:ext>
            </a:extLst>
          </p:cNvPr>
          <p:cNvPicPr>
            <a:picLocks noChangeAspect="1"/>
          </p:cNvPicPr>
          <p:nvPr/>
        </p:nvPicPr>
        <p:blipFill rotWithShape="1">
          <a:blip r:embed="rId4">
            <a:extLst>
              <a:ext uri="{28A0092B-C50C-407E-A947-70E740481C1C}">
                <a14:useLocalDpi xmlns:a14="http://schemas.microsoft.com/office/drawing/2010/main" val="0"/>
              </a:ext>
            </a:extLst>
          </a:blip>
          <a:srcRect r="15893"/>
          <a:stretch/>
        </p:blipFill>
        <p:spPr>
          <a:xfrm>
            <a:off x="4978259" y="1627674"/>
            <a:ext cx="3076323" cy="2743200"/>
          </a:xfrm>
          <a:prstGeom prst="rect">
            <a:avLst/>
          </a:prstGeom>
          <a:ln>
            <a:solidFill>
              <a:schemeClr val="bg1">
                <a:lumMod val="50000"/>
              </a:schemeClr>
            </a:solidFill>
          </a:ln>
        </p:spPr>
      </p:pic>
      <p:sp>
        <p:nvSpPr>
          <p:cNvPr id="3" name="TextBox 2">
            <a:extLst>
              <a:ext uri="{FF2B5EF4-FFF2-40B4-BE49-F238E27FC236}">
                <a16:creationId xmlns:a16="http://schemas.microsoft.com/office/drawing/2014/main" id="{DA1DAA58-B2F9-2E56-A933-D52D4196BF7C}"/>
              </a:ext>
            </a:extLst>
          </p:cNvPr>
          <p:cNvSpPr txBox="1"/>
          <p:nvPr/>
        </p:nvSpPr>
        <p:spPr>
          <a:xfrm>
            <a:off x="451792" y="4468840"/>
            <a:ext cx="3948070" cy="338554"/>
          </a:xfrm>
          <a:prstGeom prst="rect">
            <a:avLst/>
          </a:prstGeom>
          <a:noFill/>
        </p:spPr>
        <p:txBody>
          <a:bodyPr wrap="square" rtlCol="0" anchor="ctr">
            <a:spAutoFit/>
          </a:bodyPr>
          <a:lstStyle/>
          <a:p>
            <a:pPr algn="r"/>
            <a:r>
              <a:rPr lang="en-US" sz="1600" i="1">
                <a:solidFill>
                  <a:prstClr val="black"/>
                </a:solidFill>
                <a:cs typeface="Times New Roman" panose="02020603050405020304" pitchFamily="18" charset="0"/>
              </a:rPr>
              <a:t>Baychester Houses TA office common kitchen</a:t>
            </a:r>
          </a:p>
        </p:txBody>
      </p:sp>
      <p:sp>
        <p:nvSpPr>
          <p:cNvPr id="6" name="Footer Placeholder 5">
            <a:extLst>
              <a:ext uri="{FF2B5EF4-FFF2-40B4-BE49-F238E27FC236}">
                <a16:creationId xmlns:a16="http://schemas.microsoft.com/office/drawing/2014/main" id="{200350D2-8399-9E66-621D-CC8DC2BF8F9F}"/>
              </a:ext>
            </a:extLst>
          </p:cNvPr>
          <p:cNvSpPr>
            <a:spLocks noGrp="1"/>
          </p:cNvSpPr>
          <p:nvPr>
            <p:ph type="ftr" sz="quarter" idx="11"/>
          </p:nvPr>
        </p:nvSpPr>
        <p:spPr/>
        <p:txBody>
          <a:bodyPr/>
          <a:lstStyle/>
          <a:p>
            <a:r>
              <a:rPr lang="en-GB"/>
              <a:t>www.lindenplazabk.com</a:t>
            </a:r>
            <a:endParaRPr lang="en-US"/>
          </a:p>
        </p:txBody>
      </p:sp>
      <p:sp>
        <p:nvSpPr>
          <p:cNvPr id="9" name="TextBox 8">
            <a:extLst>
              <a:ext uri="{FF2B5EF4-FFF2-40B4-BE49-F238E27FC236}">
                <a16:creationId xmlns:a16="http://schemas.microsoft.com/office/drawing/2014/main" id="{9CFD62B0-F319-35A4-8822-B7BCEA9C8261}"/>
              </a:ext>
            </a:extLst>
          </p:cNvPr>
          <p:cNvSpPr txBox="1"/>
          <p:nvPr/>
        </p:nvSpPr>
        <p:spPr>
          <a:xfrm>
            <a:off x="4521836" y="4468840"/>
            <a:ext cx="3948070" cy="338554"/>
          </a:xfrm>
          <a:prstGeom prst="rect">
            <a:avLst/>
          </a:prstGeom>
          <a:noFill/>
        </p:spPr>
        <p:txBody>
          <a:bodyPr wrap="square" rtlCol="0" anchor="ctr">
            <a:spAutoFit/>
          </a:bodyPr>
          <a:lstStyle/>
          <a:p>
            <a:pPr algn="r"/>
            <a:r>
              <a:rPr lang="en-US" sz="1600" i="1">
                <a:solidFill>
                  <a:prstClr val="black"/>
                </a:solidFill>
                <a:cs typeface="Times New Roman" panose="02020603050405020304" pitchFamily="18" charset="0"/>
              </a:rPr>
              <a:t>Baychester Houses TA office meeting space</a:t>
            </a:r>
          </a:p>
        </p:txBody>
      </p:sp>
      <p:sp>
        <p:nvSpPr>
          <p:cNvPr id="11" name="TextBox 10">
            <a:extLst>
              <a:ext uri="{FF2B5EF4-FFF2-40B4-BE49-F238E27FC236}">
                <a16:creationId xmlns:a16="http://schemas.microsoft.com/office/drawing/2014/main" id="{50050630-020B-78C3-EF9F-4A8CAC9C0B35}"/>
              </a:ext>
            </a:extLst>
          </p:cNvPr>
          <p:cNvSpPr txBox="1"/>
          <p:nvPr/>
        </p:nvSpPr>
        <p:spPr>
          <a:xfrm>
            <a:off x="3455348" y="4869844"/>
            <a:ext cx="2233304" cy="615553"/>
          </a:xfrm>
          <a:prstGeom prst="rect">
            <a:avLst/>
          </a:prstGeom>
          <a:noFill/>
        </p:spPr>
        <p:txBody>
          <a:bodyPr wrap="none" rtlCol="0">
            <a:spAutoFit/>
          </a:bodyPr>
          <a:lstStyle/>
          <a:p>
            <a:r>
              <a:rPr lang="en-US" sz="3400">
                <a:solidFill>
                  <a:schemeClr val="accent4">
                    <a:lumMod val="75000"/>
                  </a:schemeClr>
                </a:solidFill>
                <a:latin typeface="Franklin Gothic Medium Cond" panose="020B0606030402020204" pitchFamily="34" charset="0"/>
                <a:ea typeface="+mj-ea"/>
                <a:cs typeface="+mj-cs"/>
              </a:rPr>
              <a:t>Other Ideas?</a:t>
            </a:r>
          </a:p>
        </p:txBody>
      </p:sp>
      <p:sp>
        <p:nvSpPr>
          <p:cNvPr id="12" name="TextBox 11">
            <a:extLst>
              <a:ext uri="{FF2B5EF4-FFF2-40B4-BE49-F238E27FC236}">
                <a16:creationId xmlns:a16="http://schemas.microsoft.com/office/drawing/2014/main" id="{AAFAB732-B8FE-EC32-3AA7-697742278370}"/>
              </a:ext>
            </a:extLst>
          </p:cNvPr>
          <p:cNvSpPr txBox="1"/>
          <p:nvPr/>
        </p:nvSpPr>
        <p:spPr>
          <a:xfrm>
            <a:off x="837561" y="5462963"/>
            <a:ext cx="8140088" cy="707886"/>
          </a:xfrm>
          <a:prstGeom prst="rect">
            <a:avLst/>
          </a:prstGeom>
          <a:noFill/>
        </p:spPr>
        <p:txBody>
          <a:bodyPr wrap="square" lIns="91440" tIns="45720" rIns="91440" bIns="45720" rtlCol="0" anchor="t">
            <a:spAutoFit/>
          </a:bodyPr>
          <a:lstStyle/>
          <a:p>
            <a:r>
              <a:rPr lang="en-US" sz="2000">
                <a:latin typeface="+mj-lt"/>
              </a:rPr>
              <a:t>We will build a platform to gather ideas and consensus from the entire </a:t>
            </a:r>
          </a:p>
          <a:p>
            <a:r>
              <a:rPr lang="en-US" sz="2000">
                <a:latin typeface="+mj-lt"/>
              </a:rPr>
              <a:t>Linden Plaza community.</a:t>
            </a:r>
          </a:p>
        </p:txBody>
      </p:sp>
    </p:spTree>
    <p:extLst>
      <p:ext uri="{BB962C8B-B14F-4D97-AF65-F5344CB8AC3E}">
        <p14:creationId xmlns:p14="http://schemas.microsoft.com/office/powerpoint/2010/main" val="2351785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0334-E695-B6FD-DED9-E6CC7EBA7220}"/>
              </a:ext>
            </a:extLst>
          </p:cNvPr>
          <p:cNvSpPr>
            <a:spLocks noGrp="1"/>
          </p:cNvSpPr>
          <p:nvPr>
            <p:ph type="title"/>
          </p:nvPr>
        </p:nvSpPr>
        <p:spPr>
          <a:xfrm>
            <a:off x="375261" y="37157"/>
            <a:ext cx="7886701" cy="901814"/>
          </a:xfrm>
        </p:spPr>
        <p:txBody>
          <a:bodyPr>
            <a:normAutofit/>
          </a:bodyPr>
          <a:lstStyle/>
          <a:p>
            <a:r>
              <a:rPr lang="en-US" sz="3400">
                <a:solidFill>
                  <a:schemeClr val="accent4">
                    <a:lumMod val="75000"/>
                  </a:schemeClr>
                </a:solidFill>
                <a:latin typeface="Franklin Gothic Medium Cond" panose="020B0606030402020204" pitchFamily="34" charset="0"/>
              </a:rPr>
              <a:t>Future Voting: Pool Deck</a:t>
            </a:r>
            <a:endParaRPr lang="en-US" sz="3400"/>
          </a:p>
        </p:txBody>
      </p:sp>
      <p:sp>
        <p:nvSpPr>
          <p:cNvPr id="4" name="Slide Number Placeholder 3">
            <a:extLst>
              <a:ext uri="{FF2B5EF4-FFF2-40B4-BE49-F238E27FC236}">
                <a16:creationId xmlns:a16="http://schemas.microsoft.com/office/drawing/2014/main" id="{9BC09FB8-B9CE-8924-BA9C-0B7B785963D8}"/>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22</a:t>
            </a:fld>
            <a:endParaRPr lang="en-US"/>
          </a:p>
        </p:txBody>
      </p:sp>
      <p:sp>
        <p:nvSpPr>
          <p:cNvPr id="23" name="TextBox 22">
            <a:extLst>
              <a:ext uri="{FF2B5EF4-FFF2-40B4-BE49-F238E27FC236}">
                <a16:creationId xmlns:a16="http://schemas.microsoft.com/office/drawing/2014/main" id="{88E80437-2F36-E829-0540-D5F5A3F0F619}"/>
              </a:ext>
            </a:extLst>
          </p:cNvPr>
          <p:cNvSpPr txBox="1"/>
          <p:nvPr/>
        </p:nvSpPr>
        <p:spPr>
          <a:xfrm>
            <a:off x="375262" y="732273"/>
            <a:ext cx="8140088" cy="707886"/>
          </a:xfrm>
          <a:prstGeom prst="rect">
            <a:avLst/>
          </a:prstGeom>
          <a:noFill/>
        </p:spPr>
        <p:txBody>
          <a:bodyPr wrap="square" lIns="91440" tIns="45720" rIns="91440" bIns="45720" rtlCol="0" anchor="t">
            <a:spAutoFit/>
          </a:bodyPr>
          <a:lstStyle/>
          <a:p>
            <a:r>
              <a:rPr lang="en-US" sz="2000" i="1">
                <a:latin typeface="+mj-lt"/>
              </a:rPr>
              <a:t>Potential ideas for discussion: </a:t>
            </a:r>
          </a:p>
          <a:p>
            <a:r>
              <a:rPr lang="en-US" sz="2000" i="1">
                <a:latin typeface="+mj-lt"/>
              </a:rPr>
              <a:t>basketball court, outdoor fitness area, outdoor performance space, more?  </a:t>
            </a:r>
          </a:p>
        </p:txBody>
      </p:sp>
      <p:sp>
        <p:nvSpPr>
          <p:cNvPr id="6" name="Footer Placeholder 5">
            <a:extLst>
              <a:ext uri="{FF2B5EF4-FFF2-40B4-BE49-F238E27FC236}">
                <a16:creationId xmlns:a16="http://schemas.microsoft.com/office/drawing/2014/main" id="{200350D2-8399-9E66-621D-CC8DC2BF8F9F}"/>
              </a:ext>
            </a:extLst>
          </p:cNvPr>
          <p:cNvSpPr>
            <a:spLocks noGrp="1"/>
          </p:cNvSpPr>
          <p:nvPr>
            <p:ph type="ftr" sz="quarter" idx="11"/>
          </p:nvPr>
        </p:nvSpPr>
        <p:spPr/>
        <p:txBody>
          <a:bodyPr/>
          <a:lstStyle/>
          <a:p>
            <a:r>
              <a:rPr lang="en-GB"/>
              <a:t>www.lindenplazabk.com</a:t>
            </a:r>
            <a:endParaRPr lang="en-US"/>
          </a:p>
        </p:txBody>
      </p:sp>
      <p:sp>
        <p:nvSpPr>
          <p:cNvPr id="10" name="TextBox 9">
            <a:extLst>
              <a:ext uri="{FF2B5EF4-FFF2-40B4-BE49-F238E27FC236}">
                <a16:creationId xmlns:a16="http://schemas.microsoft.com/office/drawing/2014/main" id="{6882BDC1-5109-F3B9-B373-C47B1685F5E2}"/>
              </a:ext>
            </a:extLst>
          </p:cNvPr>
          <p:cNvSpPr txBox="1"/>
          <p:nvPr/>
        </p:nvSpPr>
        <p:spPr>
          <a:xfrm>
            <a:off x="3455348" y="4464236"/>
            <a:ext cx="2233304" cy="615553"/>
          </a:xfrm>
          <a:prstGeom prst="rect">
            <a:avLst/>
          </a:prstGeom>
          <a:noFill/>
        </p:spPr>
        <p:txBody>
          <a:bodyPr wrap="none" rtlCol="0">
            <a:spAutoFit/>
          </a:bodyPr>
          <a:lstStyle/>
          <a:p>
            <a:r>
              <a:rPr lang="en-US" sz="3400">
                <a:solidFill>
                  <a:schemeClr val="accent4">
                    <a:lumMod val="75000"/>
                  </a:schemeClr>
                </a:solidFill>
                <a:latin typeface="Franklin Gothic Medium Cond" panose="020B0606030402020204" pitchFamily="34" charset="0"/>
                <a:ea typeface="+mj-ea"/>
                <a:cs typeface="+mj-cs"/>
              </a:rPr>
              <a:t>Other Ideas?</a:t>
            </a:r>
          </a:p>
        </p:txBody>
      </p:sp>
      <p:sp>
        <p:nvSpPr>
          <p:cNvPr id="11" name="TextBox 10">
            <a:extLst>
              <a:ext uri="{FF2B5EF4-FFF2-40B4-BE49-F238E27FC236}">
                <a16:creationId xmlns:a16="http://schemas.microsoft.com/office/drawing/2014/main" id="{0CC93E46-1087-BEA8-F7A5-1FFB5A486E3B}"/>
              </a:ext>
            </a:extLst>
          </p:cNvPr>
          <p:cNvSpPr txBox="1"/>
          <p:nvPr/>
        </p:nvSpPr>
        <p:spPr>
          <a:xfrm>
            <a:off x="673255" y="5109751"/>
            <a:ext cx="8140088" cy="707886"/>
          </a:xfrm>
          <a:prstGeom prst="rect">
            <a:avLst/>
          </a:prstGeom>
          <a:noFill/>
        </p:spPr>
        <p:txBody>
          <a:bodyPr wrap="square" lIns="91440" tIns="45720" rIns="91440" bIns="45720" rtlCol="0" anchor="t">
            <a:spAutoFit/>
          </a:bodyPr>
          <a:lstStyle/>
          <a:p>
            <a:r>
              <a:rPr lang="en-US" sz="2000">
                <a:latin typeface="+mj-lt"/>
              </a:rPr>
              <a:t>We will build a platform to gather ideas and consensus from the entire </a:t>
            </a:r>
          </a:p>
          <a:p>
            <a:r>
              <a:rPr lang="en-US" sz="2000">
                <a:latin typeface="+mj-lt"/>
              </a:rPr>
              <a:t>Linden Plaza community.</a:t>
            </a:r>
          </a:p>
        </p:txBody>
      </p:sp>
      <p:sp>
        <p:nvSpPr>
          <p:cNvPr id="3" name="TextBox 2">
            <a:extLst>
              <a:ext uri="{FF2B5EF4-FFF2-40B4-BE49-F238E27FC236}">
                <a16:creationId xmlns:a16="http://schemas.microsoft.com/office/drawing/2014/main" id="{A60698C9-9E07-2837-7F93-28D529D842BF}"/>
              </a:ext>
            </a:extLst>
          </p:cNvPr>
          <p:cNvSpPr txBox="1"/>
          <p:nvPr/>
        </p:nvSpPr>
        <p:spPr>
          <a:xfrm>
            <a:off x="-2213374" y="4087793"/>
            <a:ext cx="5965902" cy="307777"/>
          </a:xfrm>
          <a:prstGeom prst="rect">
            <a:avLst/>
          </a:prstGeom>
          <a:noFill/>
        </p:spPr>
        <p:txBody>
          <a:bodyPr wrap="square" rtlCol="0" anchor="ctr">
            <a:spAutoFit/>
          </a:bodyPr>
          <a:lstStyle/>
          <a:p>
            <a:pPr algn="r"/>
            <a:r>
              <a:rPr lang="en-US" sz="1400" i="1">
                <a:solidFill>
                  <a:prstClr val="black"/>
                </a:solidFill>
                <a:cs typeface="Times New Roman" panose="02020603050405020304" pitchFamily="18" charset="0"/>
              </a:rPr>
              <a:t>Baychester Houses outdoor play area</a:t>
            </a:r>
          </a:p>
        </p:txBody>
      </p:sp>
      <p:pic>
        <p:nvPicPr>
          <p:cNvPr id="14" name="Picture 13" descr="A water fountain in a park&#10;&#10;Description automatically generated with low confidence">
            <a:extLst>
              <a:ext uri="{FF2B5EF4-FFF2-40B4-BE49-F238E27FC236}">
                <a16:creationId xmlns:a16="http://schemas.microsoft.com/office/drawing/2014/main" id="{2F846B32-F12C-77C5-99CC-6C10A10728AA}"/>
              </a:ext>
            </a:extLst>
          </p:cNvPr>
          <p:cNvPicPr>
            <a:picLocks noChangeAspect="1"/>
          </p:cNvPicPr>
          <p:nvPr/>
        </p:nvPicPr>
        <p:blipFill rotWithShape="1">
          <a:blip r:embed="rId3">
            <a:extLst>
              <a:ext uri="{28A0092B-C50C-407E-A947-70E740481C1C}">
                <a14:useLocalDpi xmlns:a14="http://schemas.microsoft.com/office/drawing/2010/main" val="0"/>
              </a:ext>
            </a:extLst>
          </a:blip>
          <a:srcRect l="24996"/>
          <a:stretch/>
        </p:blipFill>
        <p:spPr>
          <a:xfrm>
            <a:off x="1039964" y="1575630"/>
            <a:ext cx="2550729" cy="2550584"/>
          </a:xfrm>
          <a:prstGeom prst="rect">
            <a:avLst/>
          </a:prstGeom>
        </p:spPr>
      </p:pic>
      <p:pic>
        <p:nvPicPr>
          <p:cNvPr id="20" name="Picture 19" descr="A wooden structure with benches under a tree&#10;&#10;Description automatically generated">
            <a:extLst>
              <a:ext uri="{FF2B5EF4-FFF2-40B4-BE49-F238E27FC236}">
                <a16:creationId xmlns:a16="http://schemas.microsoft.com/office/drawing/2014/main" id="{63B04374-BC75-1A58-1CBE-25A217265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037" y="1589941"/>
            <a:ext cx="3401569" cy="2551176"/>
          </a:xfrm>
          <a:prstGeom prst="rect">
            <a:avLst/>
          </a:prstGeom>
        </p:spPr>
      </p:pic>
      <p:sp>
        <p:nvSpPr>
          <p:cNvPr id="21" name="TextBox 20">
            <a:extLst>
              <a:ext uri="{FF2B5EF4-FFF2-40B4-BE49-F238E27FC236}">
                <a16:creationId xmlns:a16="http://schemas.microsoft.com/office/drawing/2014/main" id="{49056903-C553-B678-51E7-0A39921B249C}"/>
              </a:ext>
            </a:extLst>
          </p:cNvPr>
          <p:cNvSpPr txBox="1"/>
          <p:nvPr/>
        </p:nvSpPr>
        <p:spPr>
          <a:xfrm>
            <a:off x="2000529" y="4107004"/>
            <a:ext cx="5965902" cy="307777"/>
          </a:xfrm>
          <a:prstGeom prst="rect">
            <a:avLst/>
          </a:prstGeom>
          <a:noFill/>
        </p:spPr>
        <p:txBody>
          <a:bodyPr wrap="square" rtlCol="0" anchor="ctr">
            <a:spAutoFit/>
          </a:bodyPr>
          <a:lstStyle/>
          <a:p>
            <a:pPr algn="r"/>
            <a:r>
              <a:rPr lang="en-US" sz="1400" i="1">
                <a:solidFill>
                  <a:prstClr val="black"/>
                </a:solidFill>
                <a:cs typeface="Times New Roman" panose="02020603050405020304" pitchFamily="18" charset="0"/>
              </a:rPr>
              <a:t>Baychester Houses outdoor meeting area</a:t>
            </a:r>
          </a:p>
        </p:txBody>
      </p:sp>
    </p:spTree>
    <p:extLst>
      <p:ext uri="{BB962C8B-B14F-4D97-AF65-F5344CB8AC3E}">
        <p14:creationId xmlns:p14="http://schemas.microsoft.com/office/powerpoint/2010/main" val="4236222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23</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6</a:t>
            </a:r>
            <a:r>
              <a:rPr b="1" spc="270">
                <a:solidFill>
                  <a:schemeClr val="bg1"/>
                </a:solidFill>
              </a:rPr>
              <a:t>:</a:t>
            </a:r>
            <a:r>
              <a:rPr b="1" spc="280">
                <a:solidFill>
                  <a:schemeClr val="bg1"/>
                </a:solidFill>
              </a:rPr>
              <a:t> </a:t>
            </a:r>
            <a:r>
              <a:rPr lang="en-US" b="1" spc="80">
                <a:solidFill>
                  <a:schemeClr val="bg1"/>
                </a:solidFill>
              </a:rPr>
              <a:t>Next Steps</a:t>
            </a:r>
            <a:endParaRPr b="1" spc="170">
              <a:solidFill>
                <a:schemeClr val="bg1"/>
              </a:solidFill>
            </a:endParaRPr>
          </a:p>
        </p:txBody>
      </p:sp>
      <p:sp>
        <p:nvSpPr>
          <p:cNvPr id="5" name="Footer Placeholder 4">
            <a:extLst>
              <a:ext uri="{FF2B5EF4-FFF2-40B4-BE49-F238E27FC236}">
                <a16:creationId xmlns:a16="http://schemas.microsoft.com/office/drawing/2014/main" id="{DCE3ACA1-5F0E-9564-0ABC-E6AC3F867E82}"/>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820425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2"/>
            <a:ext cx="3678945" cy="681162"/>
          </a:xfrm>
        </p:spPr>
        <p:txBody>
          <a:bodyPr>
            <a:normAutofit/>
          </a:bodyPr>
          <a:lstStyle/>
          <a:p>
            <a:r>
              <a:rPr lang="en-US" sz="3400">
                <a:solidFill>
                  <a:schemeClr val="accent4">
                    <a:lumMod val="75000"/>
                  </a:schemeClr>
                </a:solidFill>
                <a:latin typeface="Franklin Gothic Medium Cond" panose="020B0606030402020204" pitchFamily="34" charset="0"/>
              </a:rPr>
              <a:t>Next Steps</a:t>
            </a: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706822" y="1105583"/>
            <a:ext cx="3922329" cy="4611097"/>
          </a:xfrm>
        </p:spPr>
        <p:txBody>
          <a:bodyPr>
            <a:normAutofit/>
          </a:bodyPr>
          <a:lstStyle/>
          <a:p>
            <a:pPr marR="0" lvl="0">
              <a:spcBef>
                <a:spcPts val="600"/>
              </a:spcBef>
              <a:spcAft>
                <a:spcPts val="0"/>
              </a:spcAft>
              <a:buFont typeface="Wingdings" panose="05000000000000000000" pitchFamily="2" charset="2"/>
              <a:buChar char="§"/>
            </a:pPr>
            <a:r>
              <a:rPr lang="en-US" sz="2200">
                <a:effectLst/>
                <a:latin typeface="Calibri Light" panose="020F0302020204030204" pitchFamily="34" charset="0"/>
                <a:ea typeface="Calibri Light" panose="020F0302020204030204" pitchFamily="34" charset="0"/>
                <a:cs typeface="Calibri Light" panose="020F0302020204030204" pitchFamily="34" charset="0"/>
              </a:rPr>
              <a:t>Upcoming resident meeting topics:</a:t>
            </a:r>
          </a:p>
          <a:p>
            <a:pPr lvl="1">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Preparing for Temporary Relocation</a:t>
            </a:r>
            <a:endParaRPr lang="en-US" sz="2200">
              <a:effectLst/>
              <a:latin typeface="Calibri Light" panose="020F0302020204030204" pitchFamily="34" charset="0"/>
              <a:ea typeface="Calibri Light" panose="020F0302020204030204" pitchFamily="34" charset="0"/>
              <a:cs typeface="Calibri Light" panose="020F0302020204030204" pitchFamily="34" charset="0"/>
            </a:endParaRPr>
          </a:p>
          <a:p>
            <a:pPr lvl="1">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Preparing for Construction and Ownership Transition</a:t>
            </a:r>
            <a:endParaRPr lang="en-US" sz="2200">
              <a:effectLst/>
              <a:latin typeface="Calibri Light" panose="020F0302020204030204" pitchFamily="34" charset="0"/>
              <a:ea typeface="Calibri Light" panose="020F0302020204030204" pitchFamily="34" charset="0"/>
              <a:cs typeface="Calibri Light" panose="020F0302020204030204" pitchFamily="34" charset="0"/>
            </a:endParaRPr>
          </a:p>
          <a:p>
            <a:pPr>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Continue PBV unit conversions with HQS and certifications</a:t>
            </a:r>
          </a:p>
          <a:p>
            <a:pPr>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Hold smaller meetings with each building to discuss specific issues</a:t>
            </a:r>
          </a:p>
          <a:p>
            <a:pPr>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Survey households for temp relocation needs</a:t>
            </a: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24</a:t>
            </a:fld>
            <a:endParaRPr lang="en-US"/>
          </a:p>
        </p:txBody>
      </p:sp>
      <p:sp>
        <p:nvSpPr>
          <p:cNvPr id="6" name="Footer Placeholder 5">
            <a:extLst>
              <a:ext uri="{FF2B5EF4-FFF2-40B4-BE49-F238E27FC236}">
                <a16:creationId xmlns:a16="http://schemas.microsoft.com/office/drawing/2014/main" id="{C1FB8CEF-0629-FC00-312C-5BEBE7A1B719}"/>
              </a:ext>
            </a:extLst>
          </p:cNvPr>
          <p:cNvSpPr>
            <a:spLocks noGrp="1"/>
          </p:cNvSpPr>
          <p:nvPr>
            <p:ph type="ftr" sz="quarter" idx="11"/>
          </p:nvPr>
        </p:nvSpPr>
        <p:spPr/>
        <p:txBody>
          <a:bodyPr/>
          <a:lstStyle/>
          <a:p>
            <a:r>
              <a:rPr lang="en-GB"/>
              <a:t>www.lindenplazabk.com</a:t>
            </a:r>
            <a:endParaRPr lang="en-US"/>
          </a:p>
        </p:txBody>
      </p:sp>
      <p:pic>
        <p:nvPicPr>
          <p:cNvPr id="8" name="Picture 7" descr="A group of people sitting in chairs in a classroom&#10;&#10;Description automatically generated">
            <a:extLst>
              <a:ext uri="{FF2B5EF4-FFF2-40B4-BE49-F238E27FC236}">
                <a16:creationId xmlns:a16="http://schemas.microsoft.com/office/drawing/2014/main" id="{679C76B8-2872-FF6B-53BC-BDEC244D7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044" y="1105583"/>
            <a:ext cx="3657600" cy="2743200"/>
          </a:xfrm>
          <a:prstGeom prst="rect">
            <a:avLst/>
          </a:prstGeom>
          <a:ln>
            <a:solidFill>
              <a:schemeClr val="bg1">
                <a:lumMod val="50000"/>
              </a:schemeClr>
            </a:solidFill>
          </a:ln>
        </p:spPr>
      </p:pic>
    </p:spTree>
    <p:extLst>
      <p:ext uri="{BB962C8B-B14F-4D97-AF65-F5344CB8AC3E}">
        <p14:creationId xmlns:p14="http://schemas.microsoft.com/office/powerpoint/2010/main" val="3003787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DCA0-3475-E449-13A1-930B74A55E31}"/>
              </a:ext>
            </a:extLst>
          </p:cNvPr>
          <p:cNvSpPr>
            <a:spLocks noGrp="1"/>
          </p:cNvSpPr>
          <p:nvPr>
            <p:ph type="title"/>
          </p:nvPr>
        </p:nvSpPr>
        <p:spPr/>
        <p:txBody>
          <a:bodyPr/>
          <a:lstStyle/>
          <a:p>
            <a:r>
              <a:rPr lang="en-US" sz="3400">
                <a:solidFill>
                  <a:schemeClr val="accent4">
                    <a:lumMod val="75000"/>
                  </a:schemeClr>
                </a:solidFill>
                <a:latin typeface="Franklin Gothic Medium Cond" panose="020B0606030402020204" pitchFamily="34" charset="0"/>
              </a:rPr>
              <a:t>Example</a:t>
            </a:r>
            <a:r>
              <a:rPr lang="en-US"/>
              <a:t> </a:t>
            </a:r>
            <a:r>
              <a:rPr lang="en-US" sz="3400">
                <a:solidFill>
                  <a:schemeClr val="accent4">
                    <a:lumMod val="75000"/>
                  </a:schemeClr>
                </a:solidFill>
                <a:latin typeface="Franklin Gothic Medium Cond" panose="020B0606030402020204" pitchFamily="34" charset="0"/>
              </a:rPr>
              <a:t>Badges</a:t>
            </a:r>
          </a:p>
        </p:txBody>
      </p:sp>
      <p:pic>
        <p:nvPicPr>
          <p:cNvPr id="8" name="Content Placeholder 7">
            <a:extLst>
              <a:ext uri="{FF2B5EF4-FFF2-40B4-BE49-F238E27FC236}">
                <a16:creationId xmlns:a16="http://schemas.microsoft.com/office/drawing/2014/main" id="{085996E0-11C3-54D9-6540-5D1E8EF70500}"/>
              </a:ext>
            </a:extLst>
          </p:cNvPr>
          <p:cNvPicPr>
            <a:picLocks noGrp="1" noChangeAspect="1"/>
          </p:cNvPicPr>
          <p:nvPr>
            <p:ph sz="half" idx="1"/>
          </p:nvPr>
        </p:nvPicPr>
        <p:blipFill>
          <a:blip r:embed="rId2"/>
          <a:stretch>
            <a:fillRect/>
          </a:stretch>
        </p:blipFill>
        <p:spPr>
          <a:xfrm>
            <a:off x="4823528" y="1690689"/>
            <a:ext cx="3268844" cy="4351338"/>
          </a:xfrm>
        </p:spPr>
      </p:pic>
      <p:sp>
        <p:nvSpPr>
          <p:cNvPr id="5" name="Footer Placeholder 4">
            <a:extLst>
              <a:ext uri="{FF2B5EF4-FFF2-40B4-BE49-F238E27FC236}">
                <a16:creationId xmlns:a16="http://schemas.microsoft.com/office/drawing/2014/main" id="{B47CD4EA-9513-A43C-CF58-21D0CBF3EECA}"/>
              </a:ext>
            </a:extLst>
          </p:cNvPr>
          <p:cNvSpPr>
            <a:spLocks noGrp="1"/>
          </p:cNvSpPr>
          <p:nvPr>
            <p:ph type="ftr" sz="quarter" idx="11"/>
          </p:nvPr>
        </p:nvSpPr>
        <p:spPr/>
        <p:txBody>
          <a:bodyPr/>
          <a:lstStyle/>
          <a:p>
            <a:r>
              <a:rPr lang="en-GB"/>
              <a:t>www.lindenplazabk.com</a:t>
            </a:r>
            <a:endParaRPr lang="en-US"/>
          </a:p>
        </p:txBody>
      </p:sp>
      <p:sp>
        <p:nvSpPr>
          <p:cNvPr id="6" name="Slide Number Placeholder 5">
            <a:extLst>
              <a:ext uri="{FF2B5EF4-FFF2-40B4-BE49-F238E27FC236}">
                <a16:creationId xmlns:a16="http://schemas.microsoft.com/office/drawing/2014/main" id="{C12E6447-C878-D91C-980B-6DBA4922F57D}"/>
              </a:ext>
            </a:extLst>
          </p:cNvPr>
          <p:cNvSpPr>
            <a:spLocks noGrp="1"/>
          </p:cNvSpPr>
          <p:nvPr>
            <p:ph type="sldNum" sz="quarter" idx="12"/>
          </p:nvPr>
        </p:nvSpPr>
        <p:spPr/>
        <p:txBody>
          <a:bodyPr/>
          <a:lstStyle/>
          <a:p>
            <a:fld id="{DC350BA9-05F5-4766-A5AF-710493189013}" type="slidenum">
              <a:rPr lang="en-US" smtClean="0"/>
              <a:t>25</a:t>
            </a:fld>
            <a:endParaRPr lang="en-US"/>
          </a:p>
        </p:txBody>
      </p:sp>
      <p:pic>
        <p:nvPicPr>
          <p:cNvPr id="10" name="Picture 9">
            <a:extLst>
              <a:ext uri="{FF2B5EF4-FFF2-40B4-BE49-F238E27FC236}">
                <a16:creationId xmlns:a16="http://schemas.microsoft.com/office/drawing/2014/main" id="{09308E6C-4AAE-92DF-A6F8-BED9299E2EC6}"/>
              </a:ext>
            </a:extLst>
          </p:cNvPr>
          <p:cNvPicPr>
            <a:picLocks noChangeAspect="1"/>
          </p:cNvPicPr>
          <p:nvPr/>
        </p:nvPicPr>
        <p:blipFill>
          <a:blip r:embed="rId3"/>
          <a:stretch>
            <a:fillRect/>
          </a:stretch>
        </p:blipFill>
        <p:spPr>
          <a:xfrm>
            <a:off x="1042655" y="1690688"/>
            <a:ext cx="3277818" cy="4351339"/>
          </a:xfrm>
          <a:prstGeom prst="rect">
            <a:avLst/>
          </a:prstGeom>
        </p:spPr>
      </p:pic>
    </p:spTree>
    <p:extLst>
      <p:ext uri="{BB962C8B-B14F-4D97-AF65-F5344CB8AC3E}">
        <p14:creationId xmlns:p14="http://schemas.microsoft.com/office/powerpoint/2010/main" val="37168973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2"/>
            <a:ext cx="3678945" cy="681162"/>
          </a:xfrm>
        </p:spPr>
        <p:txBody>
          <a:bodyPr>
            <a:normAutofit/>
          </a:bodyPr>
          <a:lstStyle/>
          <a:p>
            <a:r>
              <a:rPr lang="en-GB" sz="3400">
                <a:solidFill>
                  <a:schemeClr val="accent4">
                    <a:lumMod val="75000"/>
                  </a:schemeClr>
                </a:solidFill>
                <a:latin typeface="Franklin Gothic Medium Cond" panose="020B0606030402020204" pitchFamily="34" charset="0"/>
              </a:rPr>
              <a:t>Future Updates</a:t>
            </a:r>
            <a:endParaRPr lang="en-US" sz="3400">
              <a:solidFill>
                <a:schemeClr val="accent4">
                  <a:lumMod val="75000"/>
                </a:schemeClr>
              </a:solidFill>
              <a:latin typeface="Franklin Gothic Medium Cond" panose="020B0606030402020204" pitchFamily="34" charset="0"/>
            </a:endParaRP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628650" y="903384"/>
            <a:ext cx="7620006" cy="4351338"/>
          </a:xfrm>
        </p:spPr>
        <p:txBody>
          <a:bodyPr>
            <a:normAutofit/>
          </a:bodyPr>
          <a:lstStyle/>
          <a:p>
            <a:pPr marR="0" lvl="0">
              <a:spcBef>
                <a:spcPts val="600"/>
              </a:spcBef>
              <a:spcAft>
                <a:spcPts val="0"/>
              </a:spcAft>
              <a:buFont typeface="Wingdings" panose="05000000000000000000" pitchFamily="2" charset="2"/>
              <a:buChar char="§"/>
            </a:pPr>
            <a:r>
              <a:rPr lang="en-US" sz="2200" b="1">
                <a:latin typeface="Calibri Light" panose="020F0302020204030204" pitchFamily="34" charset="0"/>
                <a:ea typeface="Calibri Light" panose="020F0302020204030204" pitchFamily="34" charset="0"/>
                <a:cs typeface="Calibri Light" panose="020F0302020204030204" pitchFamily="34" charset="0"/>
              </a:rPr>
              <a:t>Major project updates will be posted at: </a:t>
            </a:r>
            <a:r>
              <a:rPr lang="en-US" sz="2200" b="1">
                <a:latin typeface="Calibri Light" panose="020F0302020204030204" pitchFamily="34" charset="0"/>
                <a:ea typeface="Calibri Light" panose="020F0302020204030204" pitchFamily="34" charset="0"/>
                <a:cs typeface="Calibri Light" panose="020F0302020204030204" pitchFamily="34" charset="0"/>
                <a:hlinkClick r:id="rId3"/>
              </a:rPr>
              <a:t>www.lindenplazabk.com</a:t>
            </a:r>
            <a:endParaRPr lang="en-US" sz="1800" b="1">
              <a:latin typeface="Calibri Light" panose="020F0302020204030204" pitchFamily="34" charset="0"/>
              <a:ea typeface="Calibri Light" panose="020F0302020204030204" pitchFamily="34" charset="0"/>
              <a:cs typeface="Calibri Light" panose="020F0302020204030204" pitchFamily="34" charset="0"/>
            </a:endParaRPr>
          </a:p>
          <a:p>
            <a:pPr lvl="1">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Future resident meetings</a:t>
            </a:r>
          </a:p>
          <a:p>
            <a:pPr lvl="1">
              <a:spcBef>
                <a:spcPts val="600"/>
              </a:spcBef>
              <a:buFont typeface="Wingdings" panose="05000000000000000000" pitchFamily="2" charset="2"/>
              <a:buChar char="§"/>
            </a:pPr>
            <a:r>
              <a:rPr lang="en-US" sz="2200">
                <a:effectLst/>
                <a:latin typeface="Calibri Light" panose="020F0302020204030204" pitchFamily="34" charset="0"/>
                <a:ea typeface="Calibri Light" panose="020F0302020204030204" pitchFamily="34" charset="0"/>
                <a:cs typeface="Calibri Light" panose="020F0302020204030204" pitchFamily="34" charset="0"/>
              </a:rPr>
              <a:t>Rehabilitation information and FAQ’s</a:t>
            </a:r>
          </a:p>
          <a:p>
            <a:pPr lvl="1">
              <a:spcBef>
                <a:spcPts val="600"/>
              </a:spcBef>
              <a:buFont typeface="Wingdings" panose="05000000000000000000" pitchFamily="2" charset="2"/>
              <a:buChar char="§"/>
            </a:pPr>
            <a:r>
              <a:rPr lang="en-US" sz="2200">
                <a:latin typeface="Calibri Light" panose="020F0302020204030204" pitchFamily="34" charset="0"/>
                <a:ea typeface="Calibri Light" panose="020F0302020204030204" pitchFamily="34" charset="0"/>
                <a:cs typeface="Calibri Light" panose="020F0302020204030204" pitchFamily="34" charset="0"/>
              </a:rPr>
              <a:t>Project team contact information </a:t>
            </a:r>
          </a:p>
          <a:p>
            <a:pPr>
              <a:spcBef>
                <a:spcPts val="600"/>
              </a:spcBef>
              <a:buFont typeface="Wingdings" panose="05000000000000000000" pitchFamily="2" charset="2"/>
              <a:buChar char="§"/>
            </a:pPr>
            <a:r>
              <a:rPr lang="en-GB" sz="2200" b="1">
                <a:latin typeface="Calibri Light" panose="020F0302020204030204" pitchFamily="34" charset="0"/>
                <a:ea typeface="Calibri Light" panose="020F0302020204030204" pitchFamily="34" charset="0"/>
                <a:cs typeface="Calibri Light" panose="020F0302020204030204" pitchFamily="34" charset="0"/>
              </a:rPr>
              <a:t>If you are interested in learning more about the new Project-Based Section 8 program and the rehabilitation plan, use the below QR Code and enter your information on the form and we will contact you</a:t>
            </a:r>
            <a:endParaRPr lang="en-US" sz="2200" b="1">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26</a:t>
            </a:fld>
            <a:endParaRPr lang="en-US"/>
          </a:p>
        </p:txBody>
      </p:sp>
      <p:pic>
        <p:nvPicPr>
          <p:cNvPr id="7" name="Picture 6" descr="A qr code with black squares&#10;&#10;Description automatically generated">
            <a:extLst>
              <a:ext uri="{FF2B5EF4-FFF2-40B4-BE49-F238E27FC236}">
                <a16:creationId xmlns:a16="http://schemas.microsoft.com/office/drawing/2014/main" id="{9871B3F8-1BE0-FA7F-CB0C-11D354E2A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672" y="3627995"/>
            <a:ext cx="2728356" cy="2728356"/>
          </a:xfrm>
          <a:prstGeom prst="rect">
            <a:avLst/>
          </a:prstGeom>
        </p:spPr>
      </p:pic>
      <p:sp>
        <p:nvSpPr>
          <p:cNvPr id="8" name="Footer Placeholder 7">
            <a:extLst>
              <a:ext uri="{FF2B5EF4-FFF2-40B4-BE49-F238E27FC236}">
                <a16:creationId xmlns:a16="http://schemas.microsoft.com/office/drawing/2014/main" id="{7D123BB8-115F-65E2-D7DE-9D70B73EFA00}"/>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12136890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27</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	</a:t>
            </a:r>
            <a:r>
              <a:rPr lang="en-US" b="1" spc="80">
                <a:solidFill>
                  <a:schemeClr val="bg1"/>
                </a:solidFill>
              </a:rPr>
              <a:t>Thank You!</a:t>
            </a:r>
            <a:endParaRPr b="1" spc="170">
              <a:solidFill>
                <a:schemeClr val="bg1"/>
              </a:solidFill>
            </a:endParaRPr>
          </a:p>
        </p:txBody>
      </p:sp>
      <p:sp>
        <p:nvSpPr>
          <p:cNvPr id="5" name="Footer Placeholder 4">
            <a:extLst>
              <a:ext uri="{FF2B5EF4-FFF2-40B4-BE49-F238E27FC236}">
                <a16:creationId xmlns:a16="http://schemas.microsoft.com/office/drawing/2014/main" id="{B2369269-99DE-3971-4F92-EA330728067E}"/>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4270097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3</a:t>
            </a:fld>
            <a:endParaRPr lang="en-US"/>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81009" y="2366600"/>
            <a:ext cx="6726036" cy="2234897"/>
          </a:xfrm>
        </p:spPr>
        <p:txBody>
          <a:bodyPr>
            <a:normAutofit/>
          </a:bodyPr>
          <a:lstStyle/>
          <a:p>
            <a:pPr marL="457200" lvl="1" indent="0">
              <a:buNone/>
              <a:defRPr/>
            </a:pPr>
            <a:endParaRPr lang="en-US" sz="1600">
              <a:solidFill>
                <a:prstClr val="black"/>
              </a:solidFill>
              <a:latin typeface="Calibri Light" panose="020F0302020204030204"/>
              <a:cs typeface="Times New Roman" panose="02020603050405020304" pitchFamily="18" charset="0"/>
            </a:endParaRPr>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1</a:t>
            </a:r>
            <a:r>
              <a:rPr b="1" spc="270">
                <a:solidFill>
                  <a:schemeClr val="bg1"/>
                </a:solidFill>
              </a:rPr>
              <a:t>:</a:t>
            </a:r>
            <a:r>
              <a:rPr b="1" spc="280">
                <a:solidFill>
                  <a:schemeClr val="bg1"/>
                </a:solidFill>
              </a:rPr>
              <a:t> </a:t>
            </a:r>
            <a:r>
              <a:rPr lang="en-US" b="1" spc="280">
                <a:solidFill>
                  <a:schemeClr val="bg1"/>
                </a:solidFill>
              </a:rPr>
              <a:t>May Meeting Recap</a:t>
            </a:r>
            <a:endParaRPr b="1" spc="170">
              <a:solidFill>
                <a:schemeClr val="bg1"/>
              </a:solidFill>
            </a:endParaRPr>
          </a:p>
        </p:txBody>
      </p:sp>
      <p:sp>
        <p:nvSpPr>
          <p:cNvPr id="5" name="Footer Placeholder 4">
            <a:extLst>
              <a:ext uri="{FF2B5EF4-FFF2-40B4-BE49-F238E27FC236}">
                <a16:creationId xmlns:a16="http://schemas.microsoft.com/office/drawing/2014/main" id="{92ADF021-5A8E-545E-F520-9D2989100E42}"/>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5691348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4</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202097" y="320080"/>
            <a:ext cx="8739805" cy="615553"/>
          </a:xfrm>
          <a:prstGeom prst="rect">
            <a:avLst/>
          </a:prstGeom>
          <a:noFill/>
        </p:spPr>
        <p:txBody>
          <a:bodyPr wrap="square">
            <a:spAutoFit/>
          </a:bodyPr>
          <a:lstStyle/>
          <a:p>
            <a:pPr marL="457200" lvl="1" indent="0">
              <a:spcBef>
                <a:spcPts val="1800"/>
              </a:spcBef>
              <a:buNone/>
              <a:defRPr/>
            </a:pPr>
            <a:r>
              <a:rPr lang="en-US" sz="3400">
                <a:solidFill>
                  <a:schemeClr val="accent4">
                    <a:lumMod val="75000"/>
                  </a:schemeClr>
                </a:solidFill>
                <a:latin typeface="Franklin Gothic Medium Cond" panose="020B0606030402020204" pitchFamily="34" charset="0"/>
              </a:rPr>
              <a:t>Project Overview</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202097" y="1353879"/>
            <a:ext cx="8213792" cy="4875056"/>
          </a:xfrm>
        </p:spPr>
        <p:txBody>
          <a:bodyPr vert="horz" lIns="91440" tIns="45720" rIns="91440" bIns="45720" rtlCol="0" anchor="t">
            <a:normAutofit lnSpcReduction="10000"/>
          </a:bodyPr>
          <a:lstStyle/>
          <a:p>
            <a:pPr marL="742950" lvl="1" indent="-285750">
              <a:buFont typeface="Wingdings" panose="05000000000000000000" pitchFamily="2" charset="2"/>
              <a:buChar char="§"/>
              <a:defRPr/>
            </a:pPr>
            <a:r>
              <a:rPr lang="en-US" b="1" dirty="0">
                <a:solidFill>
                  <a:schemeClr val="accent4">
                    <a:lumMod val="75000"/>
                  </a:schemeClr>
                </a:solidFill>
                <a:latin typeface="+mj-lt"/>
              </a:rPr>
              <a:t>Working with HPD </a:t>
            </a:r>
            <a:r>
              <a:rPr lang="en-US" dirty="0">
                <a:solidFill>
                  <a:prstClr val="black"/>
                </a:solidFill>
                <a:latin typeface="Calibri Light" panose="020F0302020204030204"/>
                <a:cs typeface="Times New Roman"/>
              </a:rPr>
              <a:t>to create a comprehensive renovation plan to correct problems for the long-term. </a:t>
            </a:r>
            <a:endParaRPr lang="en-US" dirty="0">
              <a:solidFill>
                <a:prstClr val="black"/>
              </a:solidFill>
              <a:latin typeface="Calibri Light" panose="020F0302020204030204"/>
              <a:cs typeface="Times New Roman" panose="02020603050405020304" pitchFamily="18" charset="0"/>
            </a:endParaRPr>
          </a:p>
          <a:p>
            <a:pPr marL="742950" lvl="1" indent="-285750">
              <a:buFont typeface="Wingdings" panose="05000000000000000000" pitchFamily="2" charset="2"/>
              <a:buChar char="§"/>
              <a:defRPr/>
            </a:pPr>
            <a:r>
              <a:rPr lang="en-US" b="1" dirty="0">
                <a:solidFill>
                  <a:schemeClr val="accent4">
                    <a:lumMod val="75000"/>
                  </a:schemeClr>
                </a:solidFill>
                <a:latin typeface="+mj-lt"/>
              </a:rPr>
              <a:t>Top Priorities: </a:t>
            </a:r>
            <a:r>
              <a:rPr lang="en-US" dirty="0">
                <a:solidFill>
                  <a:prstClr val="black"/>
                </a:solidFill>
                <a:latin typeface="Calibri Light" panose="020F0302020204030204"/>
                <a:cs typeface="Times New Roman"/>
              </a:rPr>
              <a:t>fix all water leaks, complete overhaul of heating and hot water systems, address structural issues, upgrade kitchens and bathrooms, accessibility improvements throughout, and increased site security. </a:t>
            </a:r>
          </a:p>
          <a:p>
            <a:pPr marL="1200150" lvl="2" indent="-285750">
              <a:buFont typeface="Wingdings" panose="05000000000000000000" pitchFamily="2" charset="2"/>
              <a:buChar char="§"/>
              <a:defRPr/>
            </a:pPr>
            <a:r>
              <a:rPr lang="en-US" dirty="0">
                <a:solidFill>
                  <a:prstClr val="black"/>
                </a:solidFill>
                <a:latin typeface="Calibri Light" panose="020F0302020204030204"/>
                <a:cs typeface="Times New Roman"/>
              </a:rPr>
              <a:t>Residents </a:t>
            </a:r>
            <a:r>
              <a:rPr lang="en-US" b="1" dirty="0">
                <a:solidFill>
                  <a:prstClr val="black"/>
                </a:solidFill>
                <a:latin typeface="Calibri Light" panose="020F0302020204030204"/>
                <a:cs typeface="Times New Roman"/>
              </a:rPr>
              <a:t>DO NOT </a:t>
            </a:r>
            <a:r>
              <a:rPr lang="en-US" dirty="0">
                <a:solidFill>
                  <a:prstClr val="black"/>
                </a:solidFill>
                <a:latin typeface="Calibri Light" panose="020F0302020204030204"/>
                <a:cs typeface="Times New Roman"/>
              </a:rPr>
              <a:t>have to pay out of pocket for these repairs and upgrades. </a:t>
            </a:r>
            <a:endParaRPr lang="en-US" dirty="0">
              <a:solidFill>
                <a:prstClr val="black"/>
              </a:solidFill>
              <a:latin typeface="Calibri Light" panose="020F0302020204030204"/>
              <a:ea typeface="Calibri Light"/>
              <a:cs typeface="Times New Roman"/>
            </a:endParaRPr>
          </a:p>
          <a:p>
            <a:pPr marL="742950" lvl="1" indent="-285750">
              <a:buFont typeface="Wingdings" panose="05000000000000000000" pitchFamily="2" charset="2"/>
              <a:buChar char="§"/>
              <a:defRPr/>
            </a:pPr>
            <a:r>
              <a:rPr lang="en-US" b="1" dirty="0">
                <a:solidFill>
                  <a:schemeClr val="accent4">
                    <a:lumMod val="75000"/>
                  </a:schemeClr>
                </a:solidFill>
                <a:latin typeface="+mj-lt"/>
              </a:rPr>
              <a:t>Temporary relocation will be necessary </a:t>
            </a:r>
            <a:r>
              <a:rPr lang="en-US" dirty="0">
                <a:solidFill>
                  <a:prstClr val="black"/>
                </a:solidFill>
                <a:latin typeface="Calibri Light" panose="020F0302020204030204"/>
                <a:cs typeface="Times New Roman"/>
              </a:rPr>
              <a:t>to abate the hazardous materials in resident walls and to replace all plumbing riser pipes. </a:t>
            </a:r>
            <a:endParaRPr lang="en-US" dirty="0">
              <a:solidFill>
                <a:prstClr val="black"/>
              </a:solidFill>
              <a:latin typeface="Calibri Light" panose="020F0302020204030204"/>
              <a:ea typeface="Calibri Light"/>
              <a:cs typeface="Times New Roman" panose="02020603050405020304" pitchFamily="18" charset="0"/>
            </a:endParaRPr>
          </a:p>
          <a:p>
            <a:pPr marL="742950" lvl="1" indent="-285750">
              <a:buFont typeface="Wingdings" panose="05000000000000000000" pitchFamily="2" charset="2"/>
              <a:buChar char="§"/>
              <a:defRPr/>
            </a:pPr>
            <a:r>
              <a:rPr lang="en-US" b="1" dirty="0">
                <a:solidFill>
                  <a:schemeClr val="accent4">
                    <a:lumMod val="75000"/>
                  </a:schemeClr>
                </a:solidFill>
                <a:latin typeface="+mj-lt"/>
              </a:rPr>
              <a:t>Rent:</a:t>
            </a:r>
            <a:r>
              <a:rPr lang="en-US" b="1" dirty="0">
                <a:solidFill>
                  <a:schemeClr val="accent4">
                    <a:lumMod val="75000"/>
                  </a:schemeClr>
                </a:solidFill>
                <a:latin typeface="Calibri Light" panose="020F0302020204030204"/>
                <a:cs typeface="Calibri Light"/>
              </a:rPr>
              <a:t> </a:t>
            </a:r>
            <a:r>
              <a:rPr lang="en-US" dirty="0">
                <a:solidFill>
                  <a:prstClr val="black"/>
                </a:solidFill>
                <a:latin typeface="Calibri Light" panose="020F0302020204030204"/>
                <a:cs typeface="Times New Roman"/>
              </a:rPr>
              <a:t>Linden Plaza will remain in the Mitchell Lama program, and rent will continue to be governed by HPD. </a:t>
            </a:r>
          </a:p>
          <a:p>
            <a:pPr marL="742950" lvl="1" indent="-285750">
              <a:buFont typeface="Wingdings" panose="05000000000000000000" pitchFamily="2" charset="2"/>
              <a:buChar char="§"/>
              <a:defRPr/>
            </a:pPr>
            <a:r>
              <a:rPr lang="en-US" b="1" dirty="0">
                <a:solidFill>
                  <a:schemeClr val="accent4">
                    <a:lumMod val="75000"/>
                  </a:schemeClr>
                </a:solidFill>
                <a:latin typeface="+mj-lt"/>
              </a:rPr>
              <a:t>Resident Engagement Team </a:t>
            </a:r>
            <a:r>
              <a:rPr lang="en-US" dirty="0">
                <a:solidFill>
                  <a:prstClr val="black"/>
                </a:solidFill>
                <a:latin typeface="Calibri Light" panose="020F0302020204030204"/>
                <a:cs typeface="Times New Roman"/>
              </a:rPr>
              <a:t>will meet often with residents, to discuss concerns and set expectations.</a:t>
            </a:r>
            <a:endParaRPr lang="en-US" dirty="0">
              <a:solidFill>
                <a:prstClr val="black"/>
              </a:solidFill>
              <a:latin typeface="Calibri Light" panose="020F0302020204030204"/>
              <a:ea typeface="Calibri Light"/>
              <a:cs typeface="Times New Roman"/>
            </a:endParaRPr>
          </a:p>
          <a:p>
            <a:pPr marL="457200" lvl="1" indent="0">
              <a:buNone/>
              <a:defRPr/>
            </a:pPr>
            <a:endParaRPr lang="en-US" dirty="0">
              <a:solidFill>
                <a:prstClr val="black"/>
              </a:solidFill>
              <a:latin typeface="Calibri Light" panose="020F0302020204030204"/>
              <a:cs typeface="Times New Roman" panose="02020603050405020304" pitchFamily="18" charset="0"/>
            </a:endParaRPr>
          </a:p>
        </p:txBody>
      </p:sp>
      <p:sp>
        <p:nvSpPr>
          <p:cNvPr id="2" name="Footer Placeholder 1">
            <a:extLst>
              <a:ext uri="{FF2B5EF4-FFF2-40B4-BE49-F238E27FC236}">
                <a16:creationId xmlns:a16="http://schemas.microsoft.com/office/drawing/2014/main" id="{9325A00F-B581-FA8A-94F1-7B56A182E82B}"/>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204823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5</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372408" y="251986"/>
            <a:ext cx="8324119" cy="615553"/>
          </a:xfrm>
          <a:prstGeom prst="rect">
            <a:avLst/>
          </a:prstGeom>
          <a:noFill/>
        </p:spPr>
        <p:txBody>
          <a:bodyPr wrap="square">
            <a:spAutoFit/>
          </a:bodyPr>
          <a:lstStyle/>
          <a:p>
            <a:r>
              <a:rPr lang="en-US" sz="3400">
                <a:solidFill>
                  <a:schemeClr val="accent4">
                    <a:lumMod val="75000"/>
                  </a:schemeClr>
                </a:solidFill>
                <a:latin typeface="Franklin Gothic Medium Cond" panose="020B0606030402020204" pitchFamily="34" charset="0"/>
              </a:rPr>
              <a:t>Project-Based Vouchers (PBVs)</a:t>
            </a:r>
          </a:p>
        </p:txBody>
      </p:sp>
      <p:sp>
        <p:nvSpPr>
          <p:cNvPr id="2" name="Content Placeholder 28">
            <a:extLst>
              <a:ext uri="{FF2B5EF4-FFF2-40B4-BE49-F238E27FC236}">
                <a16:creationId xmlns:a16="http://schemas.microsoft.com/office/drawing/2014/main" id="{2F5A8DD2-D85B-02BC-D3EA-89308A7FCA00}"/>
              </a:ext>
            </a:extLst>
          </p:cNvPr>
          <p:cNvSpPr>
            <a:spLocks noGrp="1"/>
          </p:cNvSpPr>
          <p:nvPr>
            <p:ph idx="1"/>
          </p:nvPr>
        </p:nvSpPr>
        <p:spPr>
          <a:xfrm>
            <a:off x="372407" y="998135"/>
            <a:ext cx="8324119" cy="5227620"/>
          </a:xfrm>
        </p:spPr>
        <p:txBody>
          <a:bodyPr vert="horz" lIns="91440" tIns="45720" rIns="91440" bIns="45720" rtlCol="0" anchor="t">
            <a:normAutofit/>
          </a:bodyPr>
          <a:lstStyle/>
          <a:p>
            <a:pPr marL="461645" lvl="1" indent="-285750">
              <a:buFont typeface="Wingdings" panose="05000000000000000000" pitchFamily="2" charset="2"/>
              <a:buChar char="§"/>
              <a:defRPr/>
            </a:pPr>
            <a:r>
              <a:rPr lang="en-US" sz="2600" b="1">
                <a:solidFill>
                  <a:prstClr val="black"/>
                </a:solidFill>
                <a:latin typeface="Calibri Light" panose="020F0302020204030204"/>
                <a:cs typeface="Times New Roman"/>
              </a:rPr>
              <a:t>A limited amount of new Project-Based Section 8 Vouchers </a:t>
            </a:r>
            <a:r>
              <a:rPr lang="en-US" sz="2600">
                <a:solidFill>
                  <a:prstClr val="black"/>
                </a:solidFill>
                <a:latin typeface="Calibri Light" panose="020F0302020204030204"/>
                <a:cs typeface="Times New Roman"/>
              </a:rPr>
              <a:t>(PBVs) will be offered.</a:t>
            </a:r>
            <a:endParaRPr lang="en-US" sz="2600">
              <a:solidFill>
                <a:prstClr val="black"/>
              </a:solidFill>
              <a:latin typeface="Calibri Light"/>
              <a:ea typeface="Calibri Light"/>
              <a:cs typeface="Times New Roman"/>
            </a:endParaRPr>
          </a:p>
          <a:p>
            <a:pPr marL="461645" lvl="1" indent="-285750">
              <a:buFont typeface="Wingdings" panose="05000000000000000000" pitchFamily="2" charset="2"/>
              <a:buChar char="§"/>
              <a:defRPr/>
            </a:pPr>
            <a:r>
              <a:rPr lang="en-US" sz="2600">
                <a:solidFill>
                  <a:prstClr val="black"/>
                </a:solidFill>
                <a:latin typeface="Calibri Light" panose="020F0302020204030204"/>
                <a:cs typeface="Times New Roman"/>
              </a:rPr>
              <a:t>Linden Plaza residents who qualify </a:t>
            </a:r>
            <a:r>
              <a:rPr lang="en-US" sz="2600" b="1">
                <a:solidFill>
                  <a:prstClr val="black"/>
                </a:solidFill>
                <a:latin typeface="Calibri Light" panose="020F0302020204030204"/>
                <a:cs typeface="Times New Roman"/>
              </a:rPr>
              <a:t>will pay no more than 30% of their adjusted gross household income</a:t>
            </a:r>
            <a:r>
              <a:rPr lang="en-US" sz="2600">
                <a:solidFill>
                  <a:prstClr val="black"/>
                </a:solidFill>
                <a:latin typeface="Calibri Light" panose="020F0302020204030204"/>
                <a:cs typeface="Times New Roman"/>
              </a:rPr>
              <a:t> towards rent.</a:t>
            </a:r>
            <a:endParaRPr lang="en-US" sz="2600">
              <a:solidFill>
                <a:prstClr val="black"/>
              </a:solidFill>
              <a:latin typeface="Calibri Light" panose="020F0302020204030204"/>
              <a:ea typeface="Calibri Light"/>
              <a:cs typeface="Times New Roman"/>
            </a:endParaRPr>
          </a:p>
          <a:p>
            <a:pPr marL="461645" lvl="1" indent="-285750">
              <a:buFont typeface="Wingdings" panose="05000000000000000000" pitchFamily="2" charset="2"/>
              <a:buChar char="§"/>
              <a:defRPr/>
            </a:pPr>
            <a:r>
              <a:rPr lang="en-US" sz="2600">
                <a:solidFill>
                  <a:prstClr val="black"/>
                </a:solidFill>
                <a:latin typeface="Calibri Light" panose="020F0302020204030204"/>
                <a:cs typeface="Times New Roman"/>
              </a:rPr>
              <a:t>Benefits Include: </a:t>
            </a:r>
            <a:endParaRPr lang="en-US" sz="2600">
              <a:solidFill>
                <a:prstClr val="black"/>
              </a:solidFill>
              <a:latin typeface="Calibri Light" panose="020F0302020204030204"/>
              <a:ea typeface="Calibri Light"/>
              <a:cs typeface="Times New Roman" panose="02020603050405020304" pitchFamily="18" charset="0"/>
            </a:endParaRPr>
          </a:p>
          <a:p>
            <a:pPr marL="918845" lvl="2" indent="-285750">
              <a:buFont typeface="Wingdings" panose="05000000000000000000" pitchFamily="2" charset="2"/>
              <a:buChar char="§"/>
              <a:defRPr/>
            </a:pPr>
            <a:r>
              <a:rPr lang="en-US" sz="2400">
                <a:solidFill>
                  <a:prstClr val="black"/>
                </a:solidFill>
                <a:latin typeface="Calibri Light" panose="020F0302020204030204"/>
                <a:cs typeface="Times New Roman"/>
              </a:rPr>
              <a:t>Rent payments sized on </a:t>
            </a:r>
            <a:r>
              <a:rPr lang="en-US" sz="2400" b="1">
                <a:solidFill>
                  <a:prstClr val="black"/>
                </a:solidFill>
                <a:latin typeface="Calibri Light" panose="020F0302020204030204"/>
                <a:cs typeface="Times New Roman"/>
              </a:rPr>
              <a:t>30% of your income on rent</a:t>
            </a:r>
            <a:r>
              <a:rPr lang="en-US" sz="2400">
                <a:solidFill>
                  <a:prstClr val="black"/>
                </a:solidFill>
                <a:latin typeface="Calibri Light" panose="020F0302020204030204"/>
                <a:cs typeface="Times New Roman"/>
              </a:rPr>
              <a:t>.</a:t>
            </a:r>
            <a:endParaRPr lang="en-US" sz="2400">
              <a:solidFill>
                <a:prstClr val="black"/>
              </a:solidFill>
              <a:latin typeface="Calibri Light" panose="020F0302020204030204"/>
              <a:ea typeface="Calibri Light"/>
              <a:cs typeface="Times New Roman"/>
            </a:endParaRPr>
          </a:p>
          <a:p>
            <a:pPr marL="918845" lvl="2" indent="-285750">
              <a:buFont typeface="Wingdings" panose="05000000000000000000" pitchFamily="2" charset="2"/>
              <a:buChar char="§"/>
              <a:defRPr/>
            </a:pPr>
            <a:r>
              <a:rPr lang="en-US" sz="2400">
                <a:solidFill>
                  <a:prstClr val="black"/>
                </a:solidFill>
                <a:latin typeface="Calibri Light" panose="020F0302020204030204"/>
                <a:cs typeface="Times New Roman"/>
              </a:rPr>
              <a:t>If you decide to move after 1 year, you can apply for a portable housing voucher.</a:t>
            </a:r>
            <a:endParaRPr lang="en-US" sz="2400">
              <a:solidFill>
                <a:prstClr val="black"/>
              </a:solidFill>
              <a:latin typeface="Calibri Light" panose="020F0302020204030204"/>
              <a:ea typeface="Calibri Light"/>
              <a:cs typeface="Times New Roman"/>
            </a:endParaRPr>
          </a:p>
          <a:p>
            <a:pPr marL="918845" lvl="2" indent="-285750">
              <a:buFont typeface="Wingdings" panose="05000000000000000000" pitchFamily="2" charset="2"/>
              <a:buChar char="§"/>
              <a:defRPr/>
            </a:pPr>
            <a:r>
              <a:rPr lang="en-US" sz="2400">
                <a:solidFill>
                  <a:prstClr val="black"/>
                </a:solidFill>
                <a:latin typeface="Calibri Light" panose="020F0302020204030204"/>
                <a:cs typeface="Times New Roman"/>
              </a:rPr>
              <a:t>Unit will undergo </a:t>
            </a:r>
            <a:r>
              <a:rPr lang="en-US" sz="2400" b="1">
                <a:solidFill>
                  <a:prstClr val="black"/>
                </a:solidFill>
                <a:latin typeface="Calibri Light" panose="020F0302020204030204"/>
                <a:cs typeface="Times New Roman"/>
              </a:rPr>
              <a:t>HQS repairs </a:t>
            </a:r>
            <a:r>
              <a:rPr lang="en-US" sz="2400">
                <a:solidFill>
                  <a:prstClr val="black"/>
                </a:solidFill>
                <a:latin typeface="Calibri Light" panose="020F0302020204030204"/>
                <a:cs typeface="Times New Roman"/>
              </a:rPr>
              <a:t>and inspection prior to subsidy starting.</a:t>
            </a:r>
            <a:endParaRPr lang="en-US" sz="2400">
              <a:solidFill>
                <a:prstClr val="black"/>
              </a:solidFill>
              <a:latin typeface="Calibri Light" panose="020F0302020204030204"/>
              <a:ea typeface="Calibri Light"/>
              <a:cs typeface="Times New Roman"/>
            </a:endParaRPr>
          </a:p>
          <a:p>
            <a:pPr marL="518795" lvl="1" indent="-285750">
              <a:buFont typeface="Wingdings" panose="05000000000000000000" pitchFamily="2" charset="2"/>
              <a:buChar char="§"/>
              <a:defRPr/>
            </a:pPr>
            <a:endParaRPr lang="en-US" sz="2600">
              <a:solidFill>
                <a:prstClr val="black"/>
              </a:solidFill>
              <a:latin typeface="Calibri Light" panose="020F0302020204030204"/>
              <a:ea typeface="Calibri Light" panose="020F0302020204030204"/>
              <a:cs typeface="Times New Roman" panose="02020603050405020304" pitchFamily="18" charset="0"/>
            </a:endParaRPr>
          </a:p>
        </p:txBody>
      </p:sp>
      <p:sp>
        <p:nvSpPr>
          <p:cNvPr id="4" name="Footer Placeholder 3">
            <a:extLst>
              <a:ext uri="{FF2B5EF4-FFF2-40B4-BE49-F238E27FC236}">
                <a16:creationId xmlns:a16="http://schemas.microsoft.com/office/drawing/2014/main" id="{5DE793F3-B0A7-C936-6462-E43D1748E6FB}"/>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307621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6</a:t>
            </a:fld>
            <a:endParaRPr lang="en-US"/>
          </a:p>
        </p:txBody>
      </p:sp>
      <p:sp>
        <p:nvSpPr>
          <p:cNvPr id="21" name="TextBox 20">
            <a:extLst>
              <a:ext uri="{FF2B5EF4-FFF2-40B4-BE49-F238E27FC236}">
                <a16:creationId xmlns:a16="http://schemas.microsoft.com/office/drawing/2014/main" id="{1C407046-1FEA-85D5-1D09-212012C0B758}"/>
              </a:ext>
            </a:extLst>
          </p:cNvPr>
          <p:cNvSpPr txBox="1"/>
          <p:nvPr/>
        </p:nvSpPr>
        <p:spPr>
          <a:xfrm>
            <a:off x="409940" y="271004"/>
            <a:ext cx="8324119" cy="615553"/>
          </a:xfrm>
          <a:prstGeom prst="rect">
            <a:avLst/>
          </a:prstGeom>
          <a:noFill/>
        </p:spPr>
        <p:txBody>
          <a:bodyPr wrap="square" lIns="91440" tIns="45720" rIns="91440" bIns="45720" anchor="t">
            <a:spAutoFit/>
          </a:bodyPr>
          <a:lstStyle/>
          <a:p>
            <a:r>
              <a:rPr lang="en-US" sz="3400">
                <a:solidFill>
                  <a:schemeClr val="accent4">
                    <a:lumMod val="75000"/>
                  </a:schemeClr>
                </a:solidFill>
                <a:latin typeface="Franklin Gothic Medium Cond"/>
              </a:rPr>
              <a:t>Do You Qualify for Project-Based Vouchers?</a:t>
            </a:r>
          </a:p>
        </p:txBody>
      </p:sp>
      <p:sp>
        <p:nvSpPr>
          <p:cNvPr id="29" name="Content Placeholder 28">
            <a:extLst>
              <a:ext uri="{FF2B5EF4-FFF2-40B4-BE49-F238E27FC236}">
                <a16:creationId xmlns:a16="http://schemas.microsoft.com/office/drawing/2014/main" id="{7A2B4D09-B47A-393B-D5BE-2103A63A326E}"/>
              </a:ext>
            </a:extLst>
          </p:cNvPr>
          <p:cNvSpPr>
            <a:spLocks noGrp="1"/>
          </p:cNvSpPr>
          <p:nvPr>
            <p:ph idx="1"/>
          </p:nvPr>
        </p:nvSpPr>
        <p:spPr>
          <a:xfrm>
            <a:off x="446365" y="1562099"/>
            <a:ext cx="7402235" cy="4240729"/>
          </a:xfrm>
        </p:spPr>
        <p:txBody>
          <a:bodyPr vert="horz" lIns="91440" tIns="45720" rIns="91440" bIns="45720" rtlCol="0" anchor="t">
            <a:normAutofit/>
          </a:bodyPr>
          <a:lstStyle/>
          <a:p>
            <a:pPr marL="461645" lvl="1" indent="-285750">
              <a:buFont typeface="Wingdings" panose="05000000000000000000" pitchFamily="2" charset="2"/>
              <a:buChar char="§"/>
              <a:defRPr/>
            </a:pPr>
            <a:r>
              <a:rPr lang="en-US" sz="2600">
                <a:solidFill>
                  <a:prstClr val="black"/>
                </a:solidFill>
                <a:latin typeface="Calibri Light" panose="020F0302020204030204"/>
                <a:cs typeface="Times New Roman"/>
              </a:rPr>
              <a:t>To qualify for PBVs, households must:</a:t>
            </a:r>
            <a:endParaRPr lang="en-US" sz="2600">
              <a:solidFill>
                <a:prstClr val="black"/>
              </a:solidFill>
              <a:cs typeface="Times New Roman"/>
            </a:endParaRPr>
          </a:p>
          <a:p>
            <a:pPr marL="1147445" lvl="2" indent="-457200">
              <a:buFont typeface="+mj-lt"/>
              <a:buAutoNum type="arabicParenR"/>
              <a:defRPr/>
            </a:pPr>
            <a:r>
              <a:rPr lang="en-US" sz="2600">
                <a:solidFill>
                  <a:prstClr val="black"/>
                </a:solidFill>
                <a:latin typeface="Calibri Light" panose="020F0302020204030204"/>
                <a:cs typeface="Times New Roman"/>
              </a:rPr>
              <a:t>Income certify</a:t>
            </a:r>
            <a:endParaRPr lang="en-US" sz="2600">
              <a:solidFill>
                <a:prstClr val="black"/>
              </a:solidFill>
              <a:latin typeface="Calibri Light" panose="020F0302020204030204"/>
              <a:ea typeface="Calibri Light"/>
              <a:cs typeface="Times New Roman"/>
            </a:endParaRPr>
          </a:p>
          <a:p>
            <a:pPr marL="1147445" lvl="2" indent="-457200">
              <a:buFont typeface="+mj-lt"/>
              <a:buAutoNum type="arabicParenR"/>
              <a:defRPr/>
            </a:pPr>
            <a:r>
              <a:rPr lang="en-US" sz="2600">
                <a:solidFill>
                  <a:prstClr val="black"/>
                </a:solidFill>
                <a:latin typeface="Calibri Light" panose="020F0302020204030204"/>
                <a:cs typeface="Times New Roman"/>
              </a:rPr>
              <a:t>Pass Housing Quality Standards (HQS) physical inspections</a:t>
            </a:r>
            <a:endParaRPr lang="en-US" sz="2600">
              <a:solidFill>
                <a:prstClr val="black"/>
              </a:solidFill>
              <a:latin typeface="Calibri Light" panose="020F0302020204030204"/>
              <a:ea typeface="Calibri Light"/>
              <a:cs typeface="Times New Roman"/>
            </a:endParaRPr>
          </a:p>
          <a:p>
            <a:pPr marL="1147445" lvl="2" indent="-457200">
              <a:buFont typeface="+mj-lt"/>
              <a:buAutoNum type="arabicParenR"/>
              <a:defRPr/>
            </a:pPr>
            <a:r>
              <a:rPr lang="en-US" sz="2600">
                <a:solidFill>
                  <a:prstClr val="black"/>
                </a:solidFill>
                <a:latin typeface="Calibri Light" panose="020F0302020204030204"/>
                <a:cs typeface="Times New Roman"/>
              </a:rPr>
              <a:t>Maintain a rightsized unit per HUD standards</a:t>
            </a:r>
            <a:endParaRPr lang="en-US" sz="2600">
              <a:solidFill>
                <a:prstClr val="black"/>
              </a:solidFill>
              <a:latin typeface="Calibri Light" panose="020F0302020204030204"/>
              <a:ea typeface="Calibri Light"/>
              <a:cs typeface="Times New Roman"/>
            </a:endParaRPr>
          </a:p>
          <a:p>
            <a:pPr marL="0" marR="2540" lvl="0" indent="0" algn="ctr" defTabSz="628063" rtl="0" eaLnBrk="1" fontAlgn="auto" latinLnBrk="0" hangingPunct="1">
              <a:lnSpc>
                <a:spcPct val="100000"/>
              </a:lnSpc>
              <a:spcBef>
                <a:spcPts val="0"/>
              </a:spcBef>
              <a:spcAft>
                <a:spcPts val="0"/>
              </a:spcAft>
              <a:buClrTx/>
              <a:buSzTx/>
              <a:buFontTx/>
              <a:buNone/>
              <a:tabLst/>
              <a:defRPr/>
            </a:pPr>
            <a:endParaRPr lang="en-US" sz="2800" b="0" i="0" u="none" strike="noStrike" kern="1200" cap="none" spc="-2" normalizeH="0" baseline="0" noProof="0">
              <a:ln>
                <a:noFill/>
              </a:ln>
              <a:solidFill>
                <a:prstClr val="black"/>
              </a:solidFill>
              <a:effectLst/>
              <a:highlight>
                <a:srgbClr val="FFFF00"/>
              </a:highlight>
              <a:uLnTx/>
              <a:uFillTx/>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7F2C7DF1-9A79-7705-3A86-FCA9B3A65206}"/>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82451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1"/>
            <a:ext cx="6864970" cy="883361"/>
          </a:xfrm>
        </p:spPr>
        <p:txBody>
          <a:bodyPr>
            <a:normAutofit/>
          </a:bodyPr>
          <a:lstStyle/>
          <a:p>
            <a:r>
              <a:rPr lang="en-GB" sz="3400">
                <a:solidFill>
                  <a:schemeClr val="accent4">
                    <a:lumMod val="75000"/>
                  </a:schemeClr>
                </a:solidFill>
                <a:latin typeface="Franklin Gothic Medium Cond" panose="020B0606030402020204" pitchFamily="34" charset="0"/>
              </a:rPr>
              <a:t>For PBV Applicants: Right Sizing</a:t>
            </a:r>
            <a:endParaRPr lang="en-US" sz="3400">
              <a:solidFill>
                <a:schemeClr val="accent4">
                  <a:lumMod val="75000"/>
                </a:schemeClr>
              </a:solidFill>
              <a:latin typeface="Franklin Gothic Medium Cond" panose="020B0606030402020204" pitchFamily="34" charset="0"/>
            </a:endParaRPr>
          </a:p>
        </p:txBody>
      </p:sp>
      <p:sp>
        <p:nvSpPr>
          <p:cNvPr id="19" name="Content Placeholder 2"/>
          <p:cNvSpPr>
            <a:spLocks noGrp="1"/>
          </p:cNvSpPr>
          <p:nvPr>
            <p:ph sz="half" idx="1"/>
          </p:nvPr>
        </p:nvSpPr>
        <p:spPr>
          <a:xfrm>
            <a:off x="628650" y="1401079"/>
            <a:ext cx="3886200" cy="4351338"/>
          </a:xfrm>
        </p:spPr>
        <p:txBody>
          <a:bodyPr>
            <a:normAutofit/>
          </a:bodyPr>
          <a:lstStyle/>
          <a:p>
            <a:pPr marL="742950" lvl="1" indent="-285750">
              <a:buFont typeface="Wingdings" panose="05000000000000000000" pitchFamily="2" charset="2"/>
              <a:buChar char="§"/>
            </a:pPr>
            <a:endParaRPr lang="en-US" sz="16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3" name="Content Placeholder 2">
            <a:extLst>
              <a:ext uri="{FF2B5EF4-FFF2-40B4-BE49-F238E27FC236}">
                <a16:creationId xmlns:a16="http://schemas.microsoft.com/office/drawing/2014/main" id="{05955B38-F587-43C0-8B51-527ED12D4FE4}"/>
              </a:ext>
            </a:extLst>
          </p:cNvPr>
          <p:cNvSpPr>
            <a:spLocks noGrp="1"/>
          </p:cNvSpPr>
          <p:nvPr>
            <p:ph sz="half" idx="2"/>
          </p:nvPr>
        </p:nvSpPr>
        <p:spPr>
          <a:xfrm>
            <a:off x="628650" y="903384"/>
            <a:ext cx="7620006" cy="4351338"/>
          </a:xfrm>
        </p:spPr>
        <p:txBody>
          <a:bodyPr>
            <a:normAutofit/>
          </a:bodyPr>
          <a:lstStyle/>
          <a:p>
            <a:pPr marL="0" marR="0" lvl="0" indent="0">
              <a:spcBef>
                <a:spcPts val="600"/>
              </a:spcBef>
              <a:spcAft>
                <a:spcPts val="0"/>
              </a:spcAft>
              <a:buNone/>
            </a:pPr>
            <a:r>
              <a:rPr lang="en-US" sz="2000">
                <a:solidFill>
                  <a:srgbClr val="000000"/>
                </a:solidFill>
                <a:latin typeface="+mj-lt"/>
              </a:rPr>
              <a:t>Y</a:t>
            </a:r>
            <a:r>
              <a:rPr lang="en-US" sz="2000" b="0" i="0">
                <a:solidFill>
                  <a:srgbClr val="000000"/>
                </a:solidFill>
                <a:effectLst/>
                <a:latin typeface="+mj-lt"/>
              </a:rPr>
              <a:t>our unit must also be rightsized. That means that your apartment’s household composition meets one of the breakdowns listed below. Note, if you are not currently rightsized, we can work with you to move you and your household into a correctly sized unit within Linden Plaza.</a:t>
            </a:r>
            <a:endParaRPr lang="en-US" b="1">
              <a:latin typeface="+mj-lt"/>
              <a:ea typeface="Calibri Light" panose="020F0302020204030204" pitchFamily="34" charset="0"/>
              <a:cs typeface="Calibri Light" panose="020F0302020204030204" pitchFamily="34" charset="0"/>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7</a:t>
            </a:fld>
            <a:endParaRPr lang="en-US"/>
          </a:p>
        </p:txBody>
      </p:sp>
      <p:sp>
        <p:nvSpPr>
          <p:cNvPr id="8" name="Footer Placeholder 7">
            <a:extLst>
              <a:ext uri="{FF2B5EF4-FFF2-40B4-BE49-F238E27FC236}">
                <a16:creationId xmlns:a16="http://schemas.microsoft.com/office/drawing/2014/main" id="{7D123BB8-115F-65E2-D7DE-9D70B73EFA00}"/>
              </a:ext>
            </a:extLst>
          </p:cNvPr>
          <p:cNvSpPr>
            <a:spLocks noGrp="1"/>
          </p:cNvSpPr>
          <p:nvPr>
            <p:ph type="ftr" sz="quarter" idx="11"/>
          </p:nvPr>
        </p:nvSpPr>
        <p:spPr/>
        <p:txBody>
          <a:bodyPr/>
          <a:lstStyle/>
          <a:p>
            <a:r>
              <a:rPr lang="en-GB"/>
              <a:t>www.lindenplazabk.com</a:t>
            </a:r>
            <a:endParaRPr lang="en-US"/>
          </a:p>
        </p:txBody>
      </p:sp>
      <p:pic>
        <p:nvPicPr>
          <p:cNvPr id="6" name="Picture 5">
            <a:extLst>
              <a:ext uri="{FF2B5EF4-FFF2-40B4-BE49-F238E27FC236}">
                <a16:creationId xmlns:a16="http://schemas.microsoft.com/office/drawing/2014/main" id="{B0A3CCD4-71D6-A59B-2839-92A87A1BC667}"/>
              </a:ext>
            </a:extLst>
          </p:cNvPr>
          <p:cNvPicPr>
            <a:picLocks noChangeAspect="1"/>
          </p:cNvPicPr>
          <p:nvPr/>
        </p:nvPicPr>
        <p:blipFill>
          <a:blip r:embed="rId3"/>
          <a:stretch>
            <a:fillRect/>
          </a:stretch>
        </p:blipFill>
        <p:spPr>
          <a:xfrm>
            <a:off x="1352550" y="2207211"/>
            <a:ext cx="6324600" cy="3962400"/>
          </a:xfrm>
          <a:prstGeom prst="rect">
            <a:avLst/>
          </a:prstGeom>
        </p:spPr>
      </p:pic>
    </p:spTree>
    <p:extLst>
      <p:ext uri="{BB962C8B-B14F-4D97-AF65-F5344CB8AC3E}">
        <p14:creationId xmlns:p14="http://schemas.microsoft.com/office/powerpoint/2010/main" val="9233459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2221"/>
            <a:ext cx="6864970" cy="883361"/>
          </a:xfrm>
        </p:spPr>
        <p:txBody>
          <a:bodyPr>
            <a:normAutofit/>
          </a:bodyPr>
          <a:lstStyle/>
          <a:p>
            <a:r>
              <a:rPr lang="en-GB" sz="3400">
                <a:solidFill>
                  <a:schemeClr val="accent4">
                    <a:lumMod val="75000"/>
                  </a:schemeClr>
                </a:solidFill>
                <a:latin typeface="Franklin Gothic Medium Cond" panose="020B0606030402020204" pitchFamily="34" charset="0"/>
              </a:rPr>
              <a:t>For PBV Applicants: Income Qualifying</a:t>
            </a:r>
            <a:endParaRPr lang="en-US" sz="3400">
              <a:solidFill>
                <a:schemeClr val="accent4">
                  <a:lumMod val="75000"/>
                </a:schemeClr>
              </a:solidFill>
              <a:latin typeface="Franklin Gothic Medium Cond" panose="020B0606030402020204" pitchFamily="34" charset="0"/>
            </a:endParaRPr>
          </a:p>
        </p:txBody>
      </p:sp>
      <p:sp>
        <p:nvSpPr>
          <p:cNvPr id="19" name="Content Placeholder 2"/>
          <p:cNvSpPr>
            <a:spLocks noGrp="1"/>
          </p:cNvSpPr>
          <p:nvPr>
            <p:ph sz="half" idx="1"/>
          </p:nvPr>
        </p:nvSpPr>
        <p:spPr>
          <a:xfrm>
            <a:off x="149146" y="918103"/>
            <a:ext cx="8366204" cy="1581580"/>
          </a:xfrm>
        </p:spPr>
        <p:txBody>
          <a:bodyPr>
            <a:normAutofit/>
          </a:bodyPr>
          <a:lstStyle/>
          <a:p>
            <a:pPr marL="457200" lvl="1" indent="0">
              <a:buNone/>
            </a:pPr>
            <a:endParaRPr lang="en-US" sz="2000" b="0" i="0">
              <a:solidFill>
                <a:srgbClr val="000000"/>
              </a:solidFill>
              <a:effectLst/>
              <a:latin typeface="+mj-lt"/>
            </a:endParaRPr>
          </a:p>
          <a:p>
            <a:pPr marL="457200" lvl="1" indent="0">
              <a:buNone/>
            </a:pPr>
            <a:r>
              <a:rPr lang="en-US" sz="2000" b="0" i="0">
                <a:solidFill>
                  <a:srgbClr val="000000"/>
                </a:solidFill>
                <a:effectLst/>
                <a:latin typeface="+mj-lt"/>
              </a:rPr>
              <a:t>Your current income must be less than 50% of the Area Median Income (“AMI”). Your AMI varies based on the number of residents in your apartment. A breakdown of those AMI’s are below.</a:t>
            </a:r>
            <a:endParaRPr lang="en-US" sz="2800">
              <a:latin typeface="+mj-lt"/>
            </a:endParaRPr>
          </a:p>
          <a:p>
            <a:pPr marL="0" indent="0">
              <a:buNone/>
            </a:pPr>
            <a:endParaRPr lang="en-US" sz="1600">
              <a:latin typeface="+mj-lt"/>
            </a:endParaRPr>
          </a:p>
          <a:p>
            <a:pPr marL="285750" indent="-285750">
              <a:buFont typeface="Wingdings" panose="05000000000000000000" pitchFamily="2" charset="2"/>
              <a:buChar char="§"/>
            </a:pPr>
            <a:endParaRPr lang="en-US" sz="1600">
              <a:latin typeface="+mj-lt"/>
            </a:endParaRPr>
          </a:p>
        </p:txBody>
      </p:sp>
      <p:sp>
        <p:nvSpPr>
          <p:cNvPr id="5" name="Slide Number Placeholder 4">
            <a:extLst>
              <a:ext uri="{FF2B5EF4-FFF2-40B4-BE49-F238E27FC236}">
                <a16:creationId xmlns:a16="http://schemas.microsoft.com/office/drawing/2014/main" id="{E1001397-E39E-4304-B868-C4EE5C62005B}"/>
              </a:ext>
            </a:extLst>
          </p:cNvPr>
          <p:cNvSpPr>
            <a:spLocks noGrp="1"/>
          </p:cNvSpPr>
          <p:nvPr>
            <p:ph type="sldNum" sz="quarter" idx="12"/>
          </p:nvPr>
        </p:nvSpPr>
        <p:spPr/>
        <p:txBody>
          <a:bodyPr/>
          <a:lstStyle/>
          <a:p>
            <a:fld id="{DC350BA9-05F5-4766-A5AF-710493189013}" type="slidenum">
              <a:rPr lang="en-US" smtClean="0"/>
              <a:t>8</a:t>
            </a:fld>
            <a:endParaRPr lang="en-US"/>
          </a:p>
        </p:txBody>
      </p:sp>
      <p:sp>
        <p:nvSpPr>
          <p:cNvPr id="8" name="Footer Placeholder 7">
            <a:extLst>
              <a:ext uri="{FF2B5EF4-FFF2-40B4-BE49-F238E27FC236}">
                <a16:creationId xmlns:a16="http://schemas.microsoft.com/office/drawing/2014/main" id="{7D123BB8-115F-65E2-D7DE-9D70B73EFA00}"/>
              </a:ext>
            </a:extLst>
          </p:cNvPr>
          <p:cNvSpPr>
            <a:spLocks noGrp="1"/>
          </p:cNvSpPr>
          <p:nvPr>
            <p:ph type="ftr" sz="quarter" idx="11"/>
          </p:nvPr>
        </p:nvSpPr>
        <p:spPr/>
        <p:txBody>
          <a:bodyPr/>
          <a:lstStyle/>
          <a:p>
            <a:r>
              <a:rPr lang="en-GB"/>
              <a:t>www.lindenplazabk.com</a:t>
            </a:r>
            <a:endParaRPr lang="en-US"/>
          </a:p>
        </p:txBody>
      </p:sp>
      <p:pic>
        <p:nvPicPr>
          <p:cNvPr id="9" name="Picture 8">
            <a:extLst>
              <a:ext uri="{FF2B5EF4-FFF2-40B4-BE49-F238E27FC236}">
                <a16:creationId xmlns:a16="http://schemas.microsoft.com/office/drawing/2014/main" id="{84699871-710B-ADAA-D78A-FB3254891605}"/>
              </a:ext>
            </a:extLst>
          </p:cNvPr>
          <p:cNvPicPr>
            <a:picLocks noChangeAspect="1"/>
          </p:cNvPicPr>
          <p:nvPr/>
        </p:nvPicPr>
        <p:blipFill>
          <a:blip r:embed="rId3"/>
          <a:stretch>
            <a:fillRect/>
          </a:stretch>
        </p:blipFill>
        <p:spPr>
          <a:xfrm>
            <a:off x="836342" y="2591605"/>
            <a:ext cx="7181385" cy="1999321"/>
          </a:xfrm>
          <a:prstGeom prst="rect">
            <a:avLst/>
          </a:prstGeom>
        </p:spPr>
      </p:pic>
    </p:spTree>
    <p:extLst>
      <p:ext uri="{BB962C8B-B14F-4D97-AF65-F5344CB8AC3E}">
        <p14:creationId xmlns:p14="http://schemas.microsoft.com/office/powerpoint/2010/main" val="3794040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989EA5-7EAC-4EFD-B28D-AC2C5DA3194E}"/>
              </a:ext>
            </a:extLst>
          </p:cNvPr>
          <p:cNvSpPr>
            <a:spLocks noGrp="1"/>
          </p:cNvSpPr>
          <p:nvPr>
            <p:ph type="sldNum" sz="quarter" idx="12"/>
          </p:nvPr>
        </p:nvSpPr>
        <p:spPr>
          <a:xfrm>
            <a:off x="6457950" y="6356351"/>
            <a:ext cx="2057400" cy="365125"/>
          </a:xfrm>
        </p:spPr>
        <p:txBody>
          <a:bodyPr/>
          <a:lstStyle/>
          <a:p>
            <a:fld id="{DC350BA9-05F5-4766-A5AF-710493189013}" type="slidenum">
              <a:rPr lang="en-US" smtClean="0"/>
              <a:t>9</a:t>
            </a:fld>
            <a:endParaRPr lang="en-US"/>
          </a:p>
        </p:txBody>
      </p:sp>
      <p:sp>
        <p:nvSpPr>
          <p:cNvPr id="2" name="object 4">
            <a:extLst>
              <a:ext uri="{FF2B5EF4-FFF2-40B4-BE49-F238E27FC236}">
                <a16:creationId xmlns:a16="http://schemas.microsoft.com/office/drawing/2014/main" id="{8509310D-2BCC-54F4-10A9-9D7B769E517F}"/>
              </a:ext>
            </a:extLst>
          </p:cNvPr>
          <p:cNvSpPr/>
          <p:nvPr/>
        </p:nvSpPr>
        <p:spPr>
          <a:xfrm>
            <a:off x="0" y="2366601"/>
            <a:ext cx="9144000" cy="1537580"/>
          </a:xfrm>
          <a:custGeom>
            <a:avLst/>
            <a:gdLst/>
            <a:ahLst/>
            <a:cxnLst/>
            <a:rect l="l" t="t" r="r" b="b"/>
            <a:pathLst>
              <a:path w="18284190" h="1628775">
                <a:moveTo>
                  <a:pt x="0" y="1628774"/>
                </a:moveTo>
                <a:lnTo>
                  <a:pt x="0" y="0"/>
                </a:lnTo>
                <a:lnTo>
                  <a:pt x="18283571" y="0"/>
                </a:lnTo>
                <a:lnTo>
                  <a:pt x="18283571" y="1628774"/>
                </a:lnTo>
                <a:lnTo>
                  <a:pt x="0" y="1628774"/>
                </a:lnTo>
                <a:close/>
              </a:path>
            </a:pathLst>
          </a:custGeom>
          <a:solidFill>
            <a:srgbClr val="001B41"/>
          </a:solidFill>
        </p:spPr>
        <p:txBody>
          <a:bodyPr wrap="square" lIns="0" tIns="0" rIns="0" bIns="0" rtlCol="0"/>
          <a:lstStyle/>
          <a:p>
            <a:endParaRPr/>
          </a:p>
        </p:txBody>
      </p:sp>
      <p:sp>
        <p:nvSpPr>
          <p:cNvPr id="4" name="object 5">
            <a:extLst>
              <a:ext uri="{FF2B5EF4-FFF2-40B4-BE49-F238E27FC236}">
                <a16:creationId xmlns:a16="http://schemas.microsoft.com/office/drawing/2014/main" id="{8E5500D9-BC67-A6C2-962D-8C6585667BA7}"/>
              </a:ext>
            </a:extLst>
          </p:cNvPr>
          <p:cNvSpPr txBox="1">
            <a:spLocks noGrp="1"/>
          </p:cNvSpPr>
          <p:nvPr>
            <p:ph type="title"/>
          </p:nvPr>
        </p:nvSpPr>
        <p:spPr>
          <a:xfrm>
            <a:off x="123033" y="2790425"/>
            <a:ext cx="9144000" cy="689932"/>
          </a:xfrm>
          <a:prstGeom prst="rect">
            <a:avLst/>
          </a:prstGeom>
        </p:spPr>
        <p:txBody>
          <a:bodyPr vert="horz" wrap="square" lIns="0" tIns="12700" rIns="0" bIns="0" rtlCol="0">
            <a:spAutoFit/>
          </a:bodyPr>
          <a:lstStyle/>
          <a:p>
            <a:pPr marL="12700">
              <a:lnSpc>
                <a:spcPct val="100000"/>
              </a:lnSpc>
              <a:spcBef>
                <a:spcPts val="100"/>
              </a:spcBef>
            </a:pPr>
            <a:r>
              <a:rPr lang="en-US" b="1" spc="270">
                <a:solidFill>
                  <a:schemeClr val="bg1"/>
                </a:solidFill>
              </a:rPr>
              <a:t>2:</a:t>
            </a:r>
            <a:r>
              <a:rPr lang="en-US" b="1" spc="280">
                <a:solidFill>
                  <a:schemeClr val="bg1"/>
                </a:solidFill>
              </a:rPr>
              <a:t> PBV Inspections and Repairs</a:t>
            </a:r>
            <a:endParaRPr b="1" spc="170">
              <a:solidFill>
                <a:schemeClr val="bg1"/>
              </a:solidFill>
            </a:endParaRPr>
          </a:p>
        </p:txBody>
      </p:sp>
      <p:sp>
        <p:nvSpPr>
          <p:cNvPr id="5" name="Footer Placeholder 4">
            <a:extLst>
              <a:ext uri="{FF2B5EF4-FFF2-40B4-BE49-F238E27FC236}">
                <a16:creationId xmlns:a16="http://schemas.microsoft.com/office/drawing/2014/main" id="{83FE87CA-CF64-237A-82FB-49F0F4357703}"/>
              </a:ext>
            </a:extLst>
          </p:cNvPr>
          <p:cNvSpPr>
            <a:spLocks noGrp="1"/>
          </p:cNvSpPr>
          <p:nvPr>
            <p:ph type="ftr" sz="quarter" idx="11"/>
          </p:nvPr>
        </p:nvSpPr>
        <p:spPr/>
        <p:txBody>
          <a:bodyPr/>
          <a:lstStyle/>
          <a:p>
            <a:r>
              <a:rPr lang="en-GB"/>
              <a:t>www.lindenplazabk.com</a:t>
            </a:r>
            <a:endParaRPr lang="en-US"/>
          </a:p>
        </p:txBody>
      </p:sp>
    </p:spTree>
    <p:extLst>
      <p:ext uri="{BB962C8B-B14F-4D97-AF65-F5344CB8AC3E}">
        <p14:creationId xmlns:p14="http://schemas.microsoft.com/office/powerpoint/2010/main" val="21657930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d700e05-5338-4881-96a9-1d7736603044" xsi:nil="true"/>
    <lcf76f155ced4ddcb4097134ff3c332f xmlns="4f332bb8-7c6c-4eda-9ed1-5b5eaa063820">
      <Terms xmlns="http://schemas.microsoft.com/office/infopath/2007/PartnerControls"/>
    </lcf76f155ced4ddcb4097134ff3c332f>
    <SharedWithUsers xmlns="ed700e05-5338-4881-96a9-1d7736603044">
      <UserInfo>
        <DisplayName>Ryan  Belcher</DisplayName>
        <AccountId>11</AccountId>
        <AccountType/>
      </UserInfo>
      <UserInfo>
        <DisplayName>Meghan  Brennan</DisplayName>
        <AccountId>23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6F47828AF498144B7529C937D6E3927" ma:contentTypeVersion="15" ma:contentTypeDescription="Create a new document." ma:contentTypeScope="" ma:versionID="15a895db4ecf1599112faefe6378c846">
  <xsd:schema xmlns:xsd="http://www.w3.org/2001/XMLSchema" xmlns:xs="http://www.w3.org/2001/XMLSchema" xmlns:p="http://schemas.microsoft.com/office/2006/metadata/properties" xmlns:ns2="4f332bb8-7c6c-4eda-9ed1-5b5eaa063820" xmlns:ns3="ed700e05-5338-4881-96a9-1d7736603044" targetNamespace="http://schemas.microsoft.com/office/2006/metadata/properties" ma:root="true" ma:fieldsID="46fa2d655147634ea8285f1f7b3fde18" ns2:_="" ns3:_="">
    <xsd:import namespace="4f332bb8-7c6c-4eda-9ed1-5b5eaa063820"/>
    <xsd:import namespace="ed700e05-5338-4881-96a9-1d773660304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332bb8-7c6c-4eda-9ed1-5b5eaa063820"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b240658-cadc-42d1-8a9c-be0752e57a1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700e05-5338-4881-96a9-1d773660304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394095a-1a99-4ba4-968f-18e98d0857c9}" ma:internalName="TaxCatchAll" ma:showField="CatchAllData" ma:web="ed700e05-5338-4881-96a9-1d773660304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FC262C-245D-44B1-B536-BD114B74E472}">
  <ds:schemaRefs>
    <ds:schemaRef ds:uri="4f332bb8-7c6c-4eda-9ed1-5b5eaa063820"/>
    <ds:schemaRef ds:uri="ed700e05-5338-4881-96a9-1d773660304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C9457F0-0161-48B8-9F5B-738F6BC3330B}">
  <ds:schemaRefs>
    <ds:schemaRef ds:uri="http://schemas.microsoft.com/sharepoint/v3/contenttype/forms"/>
  </ds:schemaRefs>
</ds:datastoreItem>
</file>

<file path=customXml/itemProps3.xml><?xml version="1.0" encoding="utf-8"?>
<ds:datastoreItem xmlns:ds="http://schemas.openxmlformats.org/officeDocument/2006/customXml" ds:itemID="{FCF0266B-BDF1-465A-B0B3-EC7DBCDD7F64}">
  <ds:schemaRefs>
    <ds:schemaRef ds:uri="4f332bb8-7c6c-4eda-9ed1-5b5eaa063820"/>
    <ds:schemaRef ds:uri="ed700e05-5338-4881-96a9-1d773660304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340</TotalTime>
  <Words>1635</Words>
  <Application>Microsoft Office PowerPoint</Application>
  <PresentationFormat>On-screen Show (4:3)</PresentationFormat>
  <Paragraphs>226</Paragraphs>
  <Slides>27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Arial,Sans-Serif</vt:lpstr>
      <vt:lpstr>Calibri</vt:lpstr>
      <vt:lpstr>Calibri Light</vt:lpstr>
      <vt:lpstr>Franklin Gothic Medium Cond</vt:lpstr>
      <vt:lpstr>Times New Roman</vt:lpstr>
      <vt:lpstr>Wingdings</vt:lpstr>
      <vt:lpstr>Office Theme</vt:lpstr>
      <vt:lpstr>Resident Meeting #2  June 12, 2024 </vt:lpstr>
      <vt:lpstr>PowerPoint Presentation</vt:lpstr>
      <vt:lpstr>1: May Meeting Recap</vt:lpstr>
      <vt:lpstr>PowerPoint Presentation</vt:lpstr>
      <vt:lpstr>PowerPoint Presentation</vt:lpstr>
      <vt:lpstr>PowerPoint Presentation</vt:lpstr>
      <vt:lpstr>For PBV Applicants: Right Sizing</vt:lpstr>
      <vt:lpstr>For PBV Applicants: Income Qualifying</vt:lpstr>
      <vt:lpstr>2: PBV Inspections and Repairs</vt:lpstr>
      <vt:lpstr>PowerPoint Presentation</vt:lpstr>
      <vt:lpstr>PowerPoint Presentation</vt:lpstr>
      <vt:lpstr>5: Relocation Overview</vt:lpstr>
      <vt:lpstr>PowerPoint Presentation</vt:lpstr>
      <vt:lpstr>PowerPoint Presentation</vt:lpstr>
      <vt:lpstr>3: Renovation Details</vt:lpstr>
      <vt:lpstr>PowerPoint Presentation</vt:lpstr>
      <vt:lpstr>Renovations: Proposed Scope of Work</vt:lpstr>
      <vt:lpstr>We Want Your Input!</vt:lpstr>
      <vt:lpstr>New Kitchens</vt:lpstr>
      <vt:lpstr>PowerPoint Presentation</vt:lpstr>
      <vt:lpstr>Future Voting: Community Rooms</vt:lpstr>
      <vt:lpstr>Future Voting: Pool Deck</vt:lpstr>
      <vt:lpstr>6: Next Steps</vt:lpstr>
      <vt:lpstr>Next Steps</vt:lpstr>
      <vt:lpstr>Example Badges</vt:lpstr>
      <vt:lpstr>Future Updates</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Carol Gardens Preservation</dc:title>
  <dc:creator>Melissa Bindra</dc:creator>
  <cp:lastModifiedBy>Ryan  Belcher</cp:lastModifiedBy>
  <cp:revision>2</cp:revision>
  <cp:lastPrinted>2024-05-01T15:58:58Z</cp:lastPrinted>
  <dcterms:created xsi:type="dcterms:W3CDTF">2017-04-14T22:18:48Z</dcterms:created>
  <dcterms:modified xsi:type="dcterms:W3CDTF">2024-06-12T19:31:41Z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0x01010086F47828AF498144B7529C937D6E3927</vt:lpwstr>
  </property>
  <property fmtid="{D5CDD505-2E9C-101B-9397-08002B2CF9AE}" pid="3" name="MediaServiceImageTags">
    <vt:lpwstr/>
  </property>
</Properties>
</file>