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5"/>
  </p:notesMasterIdLst>
  <p:sldIdLst>
    <p:sldId id="353" r:id="rId5"/>
    <p:sldId id="1353" r:id="rId6"/>
    <p:sldId id="1368" r:id="rId7"/>
    <p:sldId id="265" r:id="rId8"/>
    <p:sldId id="1369" r:id="rId9"/>
    <p:sldId id="1356" r:id="rId10"/>
    <p:sldId id="1362" r:id="rId11"/>
    <p:sldId id="354" r:id="rId12"/>
    <p:sldId id="1366" r:id="rId13"/>
    <p:sldId id="1358" r:id="rId14"/>
    <p:sldId id="1359" r:id="rId15"/>
    <p:sldId id="1360" r:id="rId16"/>
    <p:sldId id="1357" r:id="rId17"/>
    <p:sldId id="1348" r:id="rId18"/>
    <p:sldId id="1350" r:id="rId19"/>
    <p:sldId id="1351" r:id="rId20"/>
    <p:sldId id="1346" r:id="rId21"/>
    <p:sldId id="1345" r:id="rId22"/>
    <p:sldId id="1343" r:id="rId23"/>
    <p:sldId id="1352" r:id="rId24"/>
    <p:sldId id="601" r:id="rId25"/>
    <p:sldId id="1347" r:id="rId26"/>
    <p:sldId id="1364" r:id="rId27"/>
    <p:sldId id="1365" r:id="rId28"/>
    <p:sldId id="262" r:id="rId29"/>
    <p:sldId id="1354" r:id="rId30"/>
    <p:sldId id="1355" r:id="rId31"/>
    <p:sldId id="1371" r:id="rId32"/>
    <p:sldId id="1370" r:id="rId33"/>
    <p:sldId id="1361" r:id="rId3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68CE-2571-3B45-0B9E-AC872AAC4AC3}" name="Ryan  Belcher" initials="RB" userId="S::RBelcher@camberpg.com::b6f77bb7-d77a-41a4-8c45-c33511e1c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76BC6-FE18-42A6-926D-59577D63E804}" v="26" dt="2024-05-01T17:39:31.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Weisstuch" userId="abbadb15-a3aa-44ec-8914-02efb98ae578" providerId="ADAL" clId="{16D16F90-844D-4A09-8EA5-6DD41385F970}"/>
    <pc:docChg chg="undo custSel modSld">
      <pc:chgData name="Joshua Weisstuch" userId="abbadb15-a3aa-44ec-8914-02efb98ae578" providerId="ADAL" clId="{16D16F90-844D-4A09-8EA5-6DD41385F970}" dt="2024-04-29T20:09:26.901" v="709" actId="20578"/>
      <pc:docMkLst>
        <pc:docMk/>
      </pc:docMkLst>
      <pc:sldChg chg="modSp mod">
        <pc:chgData name="Joshua Weisstuch" userId="abbadb15-a3aa-44ec-8914-02efb98ae578" providerId="ADAL" clId="{16D16F90-844D-4A09-8EA5-6DD41385F970}" dt="2024-04-25T21:18:28.693" v="625" actId="20577"/>
        <pc:sldMkLst>
          <pc:docMk/>
          <pc:sldMk cId="1356218451" sldId="262"/>
        </pc:sldMkLst>
        <pc:spChg chg="mod">
          <ac:chgData name="Joshua Weisstuch" userId="abbadb15-a3aa-44ec-8914-02efb98ae578" providerId="ADAL" clId="{16D16F90-844D-4A09-8EA5-6DD41385F970}" dt="2024-04-25T21:18:28.693" v="625" actId="20577"/>
          <ac:spMkLst>
            <pc:docMk/>
            <pc:sldMk cId="1356218451" sldId="262"/>
            <ac:spMk id="3" creationId="{05955B38-F587-43C0-8B51-527ED12D4FE4}"/>
          </ac:spMkLst>
        </pc:spChg>
      </pc:sldChg>
      <pc:sldChg chg="modSp mod">
        <pc:chgData name="Joshua Weisstuch" userId="abbadb15-a3aa-44ec-8914-02efb98ae578" providerId="ADAL" clId="{16D16F90-844D-4A09-8EA5-6DD41385F970}" dt="2024-04-25T18:58:12.030" v="1" actId="20577"/>
        <pc:sldMkLst>
          <pc:docMk/>
          <pc:sldMk cId="3204823497" sldId="265"/>
        </pc:sldMkLst>
        <pc:spChg chg="mod">
          <ac:chgData name="Joshua Weisstuch" userId="abbadb15-a3aa-44ec-8914-02efb98ae578" providerId="ADAL" clId="{16D16F90-844D-4A09-8EA5-6DD41385F970}" dt="2024-04-25T18:58:12.030" v="1" actId="20577"/>
          <ac:spMkLst>
            <pc:docMk/>
            <pc:sldMk cId="3204823497" sldId="265"/>
            <ac:spMk id="29" creationId="{7A2B4D09-B47A-393B-D5BE-2103A63A326E}"/>
          </ac:spMkLst>
        </pc:spChg>
      </pc:sldChg>
      <pc:sldChg chg="modSp mod">
        <pc:chgData name="Joshua Weisstuch" userId="abbadb15-a3aa-44ec-8914-02efb98ae578" providerId="ADAL" clId="{16D16F90-844D-4A09-8EA5-6DD41385F970}" dt="2024-04-25T19:07:22.267" v="3" actId="108"/>
        <pc:sldMkLst>
          <pc:docMk/>
          <pc:sldMk cId="3791387850" sldId="354"/>
        </pc:sldMkLst>
        <pc:spChg chg="mod">
          <ac:chgData name="Joshua Weisstuch" userId="abbadb15-a3aa-44ec-8914-02efb98ae578" providerId="ADAL" clId="{16D16F90-844D-4A09-8EA5-6DD41385F970}" dt="2024-04-25T19:07:22.267" v="3" actId="108"/>
          <ac:spMkLst>
            <pc:docMk/>
            <pc:sldMk cId="3791387850" sldId="354"/>
            <ac:spMk id="2" creationId="{4999D4A8-6DC6-6F52-33BE-7469DBC9BF4D}"/>
          </ac:spMkLst>
        </pc:spChg>
      </pc:sldChg>
      <pc:sldChg chg="modSp mod">
        <pc:chgData name="Joshua Weisstuch" userId="abbadb15-a3aa-44ec-8914-02efb98ae578" providerId="ADAL" clId="{16D16F90-844D-4A09-8EA5-6DD41385F970}" dt="2024-04-25T20:53:29.262" v="548" actId="20577"/>
        <pc:sldMkLst>
          <pc:docMk/>
          <pc:sldMk cId="1427921952" sldId="1345"/>
        </pc:sldMkLst>
        <pc:spChg chg="mod">
          <ac:chgData name="Joshua Weisstuch" userId="abbadb15-a3aa-44ec-8914-02efb98ae578" providerId="ADAL" clId="{16D16F90-844D-4A09-8EA5-6DD41385F970}" dt="2024-04-25T20:53:29.262" v="548" actId="20577"/>
          <ac:spMkLst>
            <pc:docMk/>
            <pc:sldMk cId="1427921952" sldId="1345"/>
            <ac:spMk id="16" creationId="{0C5A10B0-E396-D613-E58C-A8E93D3B46CE}"/>
          </ac:spMkLst>
        </pc:spChg>
      </pc:sldChg>
      <pc:sldChg chg="modSp mod">
        <pc:chgData name="Joshua Weisstuch" userId="abbadb15-a3aa-44ec-8914-02efb98ae578" providerId="ADAL" clId="{16D16F90-844D-4A09-8EA5-6DD41385F970}" dt="2024-04-25T20:52:57.235" v="538" actId="1076"/>
        <pc:sldMkLst>
          <pc:docMk/>
          <pc:sldMk cId="3564964919" sldId="1346"/>
        </pc:sldMkLst>
        <pc:spChg chg="mod">
          <ac:chgData name="Joshua Weisstuch" userId="abbadb15-a3aa-44ec-8914-02efb98ae578" providerId="ADAL" clId="{16D16F90-844D-4A09-8EA5-6DD41385F970}" dt="2024-04-25T20:52:57.235" v="538" actId="1076"/>
          <ac:spMkLst>
            <pc:docMk/>
            <pc:sldMk cId="3564964919" sldId="1346"/>
            <ac:spMk id="3" creationId="{05955B38-F587-43C0-8B51-527ED12D4FE4}"/>
          </ac:spMkLst>
        </pc:spChg>
        <pc:spChg chg="mod">
          <ac:chgData name="Joshua Weisstuch" userId="abbadb15-a3aa-44ec-8914-02efb98ae578" providerId="ADAL" clId="{16D16F90-844D-4A09-8EA5-6DD41385F970}" dt="2024-04-25T20:52:51.919" v="537"/>
          <ac:spMkLst>
            <pc:docMk/>
            <pc:sldMk cId="3564964919" sldId="1346"/>
            <ac:spMk id="6" creationId="{505AE947-E49F-C728-72F5-D8E37B5575CE}"/>
          </ac:spMkLst>
        </pc:spChg>
      </pc:sldChg>
      <pc:sldChg chg="modSp mod">
        <pc:chgData name="Joshua Weisstuch" userId="abbadb15-a3aa-44ec-8914-02efb98ae578" providerId="ADAL" clId="{16D16F90-844D-4A09-8EA5-6DD41385F970}" dt="2024-04-29T19:50:18.245" v="666" actId="6549"/>
        <pc:sldMkLst>
          <pc:docMk/>
          <pc:sldMk cId="824519104" sldId="1348"/>
        </pc:sldMkLst>
        <pc:spChg chg="mod">
          <ac:chgData name="Joshua Weisstuch" userId="abbadb15-a3aa-44ec-8914-02efb98ae578" providerId="ADAL" clId="{16D16F90-844D-4A09-8EA5-6DD41385F970}" dt="2024-04-29T13:29:06.380" v="634" actId="20577"/>
          <ac:spMkLst>
            <pc:docMk/>
            <pc:sldMk cId="824519104" sldId="1348"/>
            <ac:spMk id="21" creationId="{1C407046-1FEA-85D5-1D09-212012C0B758}"/>
          </ac:spMkLst>
        </pc:spChg>
        <pc:spChg chg="mod">
          <ac:chgData name="Joshua Weisstuch" userId="abbadb15-a3aa-44ec-8914-02efb98ae578" providerId="ADAL" clId="{16D16F90-844D-4A09-8EA5-6DD41385F970}" dt="2024-04-29T19:50:18.245" v="666" actId="6549"/>
          <ac:spMkLst>
            <pc:docMk/>
            <pc:sldMk cId="824519104" sldId="1348"/>
            <ac:spMk id="29" creationId="{7A2B4D09-B47A-393B-D5BE-2103A63A326E}"/>
          </ac:spMkLst>
        </pc:spChg>
      </pc:sldChg>
      <pc:sldChg chg="modSp mod">
        <pc:chgData name="Joshua Weisstuch" userId="abbadb15-a3aa-44ec-8914-02efb98ae578" providerId="ADAL" clId="{16D16F90-844D-4A09-8EA5-6DD41385F970}" dt="2024-04-25T20:50:56.721" v="473" actId="20577"/>
        <pc:sldMkLst>
          <pc:docMk/>
          <pc:sldMk cId="307621243" sldId="1350"/>
        </pc:sldMkLst>
        <pc:spChg chg="mod">
          <ac:chgData name="Joshua Weisstuch" userId="abbadb15-a3aa-44ec-8914-02efb98ae578" providerId="ADAL" clId="{16D16F90-844D-4A09-8EA5-6DD41385F970}" dt="2024-04-25T20:50:56.721" v="473" actId="20577"/>
          <ac:spMkLst>
            <pc:docMk/>
            <pc:sldMk cId="307621243" sldId="1350"/>
            <ac:spMk id="2" creationId="{2F5A8DD2-D85B-02BC-D3EA-89308A7FCA00}"/>
          </ac:spMkLst>
        </pc:spChg>
        <pc:spChg chg="mod">
          <ac:chgData name="Joshua Weisstuch" userId="abbadb15-a3aa-44ec-8914-02efb98ae578" providerId="ADAL" clId="{16D16F90-844D-4A09-8EA5-6DD41385F970}" dt="2024-04-25T20:42:59.583" v="174" actId="6549"/>
          <ac:spMkLst>
            <pc:docMk/>
            <pc:sldMk cId="307621243" sldId="1350"/>
            <ac:spMk id="21" creationId="{1C407046-1FEA-85D5-1D09-212012C0B758}"/>
          </ac:spMkLst>
        </pc:spChg>
      </pc:sldChg>
      <pc:sldChg chg="modSp mod">
        <pc:chgData name="Joshua Weisstuch" userId="abbadb15-a3aa-44ec-8914-02efb98ae578" providerId="ADAL" clId="{16D16F90-844D-4A09-8EA5-6DD41385F970}" dt="2024-04-25T21:16:52.428" v="564" actId="14100"/>
        <pc:sldMkLst>
          <pc:docMk/>
          <pc:sldMk cId="3013135033" sldId="1352"/>
        </pc:sldMkLst>
        <pc:spChg chg="mod">
          <ac:chgData name="Joshua Weisstuch" userId="abbadb15-a3aa-44ec-8914-02efb98ae578" providerId="ADAL" clId="{16D16F90-844D-4A09-8EA5-6DD41385F970}" dt="2024-04-25T21:16:52.428" v="564" actId="14100"/>
          <ac:spMkLst>
            <pc:docMk/>
            <pc:sldMk cId="3013135033" sldId="1352"/>
            <ac:spMk id="12" creationId="{02EC12E0-BB10-1E94-D3AA-CF1E7832F5BF}"/>
          </ac:spMkLst>
        </pc:spChg>
      </pc:sldChg>
      <pc:sldChg chg="modSp mod">
        <pc:chgData name="Joshua Weisstuch" userId="abbadb15-a3aa-44ec-8914-02efb98ae578" providerId="ADAL" clId="{16D16F90-844D-4A09-8EA5-6DD41385F970}" dt="2024-04-25T20:42:34.748" v="170" actId="6549"/>
        <pc:sldMkLst>
          <pc:docMk/>
          <pc:sldMk cId="3320606948" sldId="1353"/>
        </pc:sldMkLst>
        <pc:spChg chg="mod">
          <ac:chgData name="Joshua Weisstuch" userId="abbadb15-a3aa-44ec-8914-02efb98ae578" providerId="ADAL" clId="{16D16F90-844D-4A09-8EA5-6DD41385F970}" dt="2024-04-25T20:42:34.748" v="170" actId="6549"/>
          <ac:spMkLst>
            <pc:docMk/>
            <pc:sldMk cId="3320606948" sldId="1353"/>
            <ac:spMk id="29" creationId="{7A2B4D09-B47A-393B-D5BE-2103A63A326E}"/>
          </ac:spMkLst>
        </pc:spChg>
      </pc:sldChg>
      <pc:sldChg chg="modSp mod">
        <pc:chgData name="Joshua Weisstuch" userId="abbadb15-a3aa-44ec-8914-02efb98ae578" providerId="ADAL" clId="{16D16F90-844D-4A09-8EA5-6DD41385F970}" dt="2024-04-29T20:09:26.901" v="709" actId="20578"/>
        <pc:sldMkLst>
          <pc:docMk/>
          <pc:sldMk cId="3003787251" sldId="1355"/>
        </pc:sldMkLst>
        <pc:spChg chg="mod">
          <ac:chgData name="Joshua Weisstuch" userId="abbadb15-a3aa-44ec-8914-02efb98ae578" providerId="ADAL" clId="{16D16F90-844D-4A09-8EA5-6DD41385F970}" dt="2024-04-29T20:09:26.901" v="709" actId="20578"/>
          <ac:spMkLst>
            <pc:docMk/>
            <pc:sldMk cId="3003787251" sldId="1355"/>
            <ac:spMk id="3" creationId="{05955B38-F587-43C0-8B51-527ED12D4FE4}"/>
          </ac:spMkLst>
        </pc:spChg>
        <pc:spChg chg="mod">
          <ac:chgData name="Joshua Weisstuch" userId="abbadb15-a3aa-44ec-8914-02efb98ae578" providerId="ADAL" clId="{16D16F90-844D-4A09-8EA5-6DD41385F970}" dt="2024-04-29T19:52:19.007" v="668" actId="27636"/>
          <ac:spMkLst>
            <pc:docMk/>
            <pc:sldMk cId="3003787251" sldId="1355"/>
            <ac:spMk id="19" creationId="{00000000-0000-0000-0000-000000000000}"/>
          </ac:spMkLst>
        </pc:spChg>
      </pc:sldChg>
      <pc:sldChg chg="modSp mod">
        <pc:chgData name="Joshua Weisstuch" userId="abbadb15-a3aa-44ec-8914-02efb98ae578" providerId="ADAL" clId="{16D16F90-844D-4A09-8EA5-6DD41385F970}" dt="2024-04-25T20:42:27.547" v="169" actId="20577"/>
        <pc:sldMkLst>
          <pc:docMk/>
          <pc:sldMk cId="2165793036" sldId="1357"/>
        </pc:sldMkLst>
        <pc:spChg chg="mod">
          <ac:chgData name="Joshua Weisstuch" userId="abbadb15-a3aa-44ec-8914-02efb98ae578" providerId="ADAL" clId="{16D16F90-844D-4A09-8EA5-6DD41385F970}" dt="2024-04-25T20:42:27.547" v="169" actId="20577"/>
          <ac:spMkLst>
            <pc:docMk/>
            <pc:sldMk cId="2165793036" sldId="1357"/>
            <ac:spMk id="4" creationId="{8E5500D9-BC67-A6C2-962D-8C6585667BA7}"/>
          </ac:spMkLst>
        </pc:spChg>
      </pc:sldChg>
      <pc:sldChg chg="modSp mod">
        <pc:chgData name="Joshua Weisstuch" userId="abbadb15-a3aa-44ec-8914-02efb98ae578" providerId="ADAL" clId="{16D16F90-844D-4A09-8EA5-6DD41385F970}" dt="2024-04-25T19:08:24.095" v="4" actId="6549"/>
        <pc:sldMkLst>
          <pc:docMk/>
          <pc:sldMk cId="1822558422" sldId="1359"/>
        </pc:sldMkLst>
        <pc:spChg chg="mod">
          <ac:chgData name="Joshua Weisstuch" userId="abbadb15-a3aa-44ec-8914-02efb98ae578" providerId="ADAL" clId="{16D16F90-844D-4A09-8EA5-6DD41385F970}" dt="2024-04-25T19:08:24.095" v="4" actId="6549"/>
          <ac:spMkLst>
            <pc:docMk/>
            <pc:sldMk cId="1822558422" sldId="1359"/>
            <ac:spMk id="29" creationId="{7A2B4D09-B47A-393B-D5BE-2103A63A326E}"/>
          </ac:spMkLst>
        </pc:spChg>
      </pc:sldChg>
      <pc:sldChg chg="modSp mod">
        <pc:chgData name="Joshua Weisstuch" userId="abbadb15-a3aa-44ec-8914-02efb98ae578" providerId="ADAL" clId="{16D16F90-844D-4A09-8EA5-6DD41385F970}" dt="2024-04-25T19:09:31.488" v="6" actId="179"/>
        <pc:sldMkLst>
          <pc:docMk/>
          <pc:sldMk cId="3741260910" sldId="1360"/>
        </pc:sldMkLst>
        <pc:spChg chg="mod">
          <ac:chgData name="Joshua Weisstuch" userId="abbadb15-a3aa-44ec-8914-02efb98ae578" providerId="ADAL" clId="{16D16F90-844D-4A09-8EA5-6DD41385F970}" dt="2024-04-25T19:09:31.488" v="6" actId="179"/>
          <ac:spMkLst>
            <pc:docMk/>
            <pc:sldMk cId="3741260910" sldId="1360"/>
            <ac:spMk id="6" creationId="{78D9A7B3-30C0-ECD4-3A23-5BE13975AA9D}"/>
          </ac:spMkLst>
        </pc:spChg>
      </pc:sldChg>
      <pc:sldChg chg="modSp mod">
        <pc:chgData name="Joshua Weisstuch" userId="abbadb15-a3aa-44ec-8914-02efb98ae578" providerId="ADAL" clId="{16D16F90-844D-4A09-8EA5-6DD41385F970}" dt="2024-04-25T21:17:39.311" v="576" actId="6549"/>
        <pc:sldMkLst>
          <pc:docMk/>
          <pc:sldMk cId="2241320363" sldId="1364"/>
        </pc:sldMkLst>
        <pc:spChg chg="mod">
          <ac:chgData name="Joshua Weisstuch" userId="abbadb15-a3aa-44ec-8914-02efb98ae578" providerId="ADAL" clId="{16D16F90-844D-4A09-8EA5-6DD41385F970}" dt="2024-04-25T21:17:39.311" v="576" actId="6549"/>
          <ac:spMkLst>
            <pc:docMk/>
            <pc:sldMk cId="2241320363" sldId="1364"/>
            <ac:spMk id="3" creationId="{B1A68994-213F-1A84-8B2F-5C73AB6455AD}"/>
          </ac:spMkLst>
        </pc:spChg>
      </pc:sldChg>
      <pc:sldChg chg="modSp mod">
        <pc:chgData name="Joshua Weisstuch" userId="abbadb15-a3aa-44ec-8914-02efb98ae578" providerId="ADAL" clId="{16D16F90-844D-4A09-8EA5-6DD41385F970}" dt="2024-04-25T19:17:11.926" v="79" actId="20577"/>
        <pc:sldMkLst>
          <pc:docMk/>
          <pc:sldMk cId="4168664728" sldId="1369"/>
        </pc:sldMkLst>
        <pc:spChg chg="mod">
          <ac:chgData name="Joshua Weisstuch" userId="abbadb15-a3aa-44ec-8914-02efb98ae578" providerId="ADAL" clId="{16D16F90-844D-4A09-8EA5-6DD41385F970}" dt="2024-04-25T19:17:11.926" v="79" actId="20577"/>
          <ac:spMkLst>
            <pc:docMk/>
            <pc:sldMk cId="4168664728" sldId="1369"/>
            <ac:spMk id="29" creationId="{7A2B4D09-B47A-393B-D5BE-2103A63A326E}"/>
          </ac:spMkLst>
        </pc:spChg>
      </pc:sldChg>
    </pc:docChg>
  </pc:docChgLst>
  <pc:docChgLst>
    <pc:chgData name="Ryan  Belcher" userId="b6f77bb7-d77a-41a4-8c45-c33511e1ca5f" providerId="ADAL" clId="{D34E4051-8F37-4841-931B-85775008E770}"/>
    <pc:docChg chg="custSel modSld">
      <pc:chgData name="Ryan  Belcher" userId="b6f77bb7-d77a-41a4-8c45-c33511e1ca5f" providerId="ADAL" clId="{D34E4051-8F37-4841-931B-85775008E770}" dt="2024-04-25T11:32:03.789" v="308" actId="113"/>
      <pc:docMkLst>
        <pc:docMk/>
      </pc:docMkLst>
      <pc:sldChg chg="modSp mod">
        <pc:chgData name="Ryan  Belcher" userId="b6f77bb7-d77a-41a4-8c45-c33511e1ca5f" providerId="ADAL" clId="{D34E4051-8F37-4841-931B-85775008E770}" dt="2024-04-25T11:15:39.637" v="21" actId="20577"/>
        <pc:sldMkLst>
          <pc:docMk/>
          <pc:sldMk cId="3204823497" sldId="265"/>
        </pc:sldMkLst>
        <pc:spChg chg="mod">
          <ac:chgData name="Ryan  Belcher" userId="b6f77bb7-d77a-41a4-8c45-c33511e1ca5f" providerId="ADAL" clId="{D34E4051-8F37-4841-931B-85775008E770}" dt="2024-04-25T11:15:39.637" v="21" actId="20577"/>
          <ac:spMkLst>
            <pc:docMk/>
            <pc:sldMk cId="3204823497" sldId="265"/>
            <ac:spMk id="29" creationId="{7A2B4D09-B47A-393B-D5BE-2103A63A326E}"/>
          </ac:spMkLst>
        </pc:spChg>
      </pc:sldChg>
      <pc:sldChg chg="modSp mod">
        <pc:chgData name="Ryan  Belcher" userId="b6f77bb7-d77a-41a4-8c45-c33511e1ca5f" providerId="ADAL" clId="{D34E4051-8F37-4841-931B-85775008E770}" dt="2024-04-25T11:13:43.906" v="13" actId="20577"/>
        <pc:sldMkLst>
          <pc:docMk/>
          <pc:sldMk cId="1872254034" sldId="353"/>
        </pc:sldMkLst>
        <pc:spChg chg="mod">
          <ac:chgData name="Ryan  Belcher" userId="b6f77bb7-d77a-41a4-8c45-c33511e1ca5f" providerId="ADAL" clId="{D34E4051-8F37-4841-931B-85775008E770}" dt="2024-04-25T11:13:43.906" v="13" actId="20577"/>
          <ac:spMkLst>
            <pc:docMk/>
            <pc:sldMk cId="1872254034" sldId="353"/>
            <ac:spMk id="2" creationId="{DD1C716F-F9D7-DCFD-3110-BE118143E679}"/>
          </ac:spMkLst>
        </pc:spChg>
      </pc:sldChg>
      <pc:sldChg chg="modSp mod">
        <pc:chgData name="Ryan  Belcher" userId="b6f77bb7-d77a-41a4-8c45-c33511e1ca5f" providerId="ADAL" clId="{D34E4051-8F37-4841-931B-85775008E770}" dt="2024-04-25T11:32:03.789" v="308" actId="113"/>
        <pc:sldMkLst>
          <pc:docMk/>
          <pc:sldMk cId="1408987710" sldId="1343"/>
        </pc:sldMkLst>
        <pc:spChg chg="mod">
          <ac:chgData name="Ryan  Belcher" userId="b6f77bb7-d77a-41a4-8c45-c33511e1ca5f" providerId="ADAL" clId="{D34E4051-8F37-4841-931B-85775008E770}" dt="2024-04-25T11:32:03.789" v="308" actId="113"/>
          <ac:spMkLst>
            <pc:docMk/>
            <pc:sldMk cId="1408987710" sldId="1343"/>
            <ac:spMk id="3" creationId="{05955B38-F587-43C0-8B51-527ED12D4FE4}"/>
          </ac:spMkLst>
        </pc:spChg>
      </pc:sldChg>
      <pc:sldChg chg="modSp mod">
        <pc:chgData name="Ryan  Belcher" userId="b6f77bb7-d77a-41a4-8c45-c33511e1ca5f" providerId="ADAL" clId="{D34E4051-8F37-4841-931B-85775008E770}" dt="2024-04-25T11:28:43.495" v="288" actId="20577"/>
        <pc:sldMkLst>
          <pc:docMk/>
          <pc:sldMk cId="1427921952" sldId="1345"/>
        </pc:sldMkLst>
        <pc:spChg chg="mod">
          <ac:chgData name="Ryan  Belcher" userId="b6f77bb7-d77a-41a4-8c45-c33511e1ca5f" providerId="ADAL" clId="{D34E4051-8F37-4841-931B-85775008E770}" dt="2024-04-25T11:28:43.495" v="288" actId="20577"/>
          <ac:spMkLst>
            <pc:docMk/>
            <pc:sldMk cId="1427921952" sldId="1345"/>
            <ac:spMk id="11" creationId="{A9F3B49F-B9A0-1349-24DC-FF0B999412A2}"/>
          </ac:spMkLst>
        </pc:spChg>
      </pc:sldChg>
      <pc:sldChg chg="modSp mod">
        <pc:chgData name="Ryan  Belcher" userId="b6f77bb7-d77a-41a4-8c45-c33511e1ca5f" providerId="ADAL" clId="{D34E4051-8F37-4841-931B-85775008E770}" dt="2024-04-25T11:28:20.277" v="285" actId="14100"/>
        <pc:sldMkLst>
          <pc:docMk/>
          <pc:sldMk cId="3564964919" sldId="1346"/>
        </pc:sldMkLst>
        <pc:spChg chg="mod">
          <ac:chgData name="Ryan  Belcher" userId="b6f77bb7-d77a-41a4-8c45-c33511e1ca5f" providerId="ADAL" clId="{D34E4051-8F37-4841-931B-85775008E770}" dt="2024-04-25T11:28:20.277" v="285" actId="14100"/>
          <ac:spMkLst>
            <pc:docMk/>
            <pc:sldMk cId="3564964919" sldId="1346"/>
            <ac:spMk id="3" creationId="{05955B38-F587-43C0-8B51-527ED12D4FE4}"/>
          </ac:spMkLst>
        </pc:spChg>
      </pc:sldChg>
      <pc:sldChg chg="modSp mod">
        <pc:chgData name="Ryan  Belcher" userId="b6f77bb7-d77a-41a4-8c45-c33511e1ca5f" providerId="ADAL" clId="{D34E4051-8F37-4841-931B-85775008E770}" dt="2024-04-25T11:31:35.245" v="306" actId="20577"/>
        <pc:sldMkLst>
          <pc:docMk/>
          <pc:sldMk cId="824519104" sldId="1348"/>
        </pc:sldMkLst>
        <pc:spChg chg="mod">
          <ac:chgData name="Ryan  Belcher" userId="b6f77bb7-d77a-41a4-8c45-c33511e1ca5f" providerId="ADAL" clId="{D34E4051-8F37-4841-931B-85775008E770}" dt="2024-04-25T11:31:35.245" v="306" actId="20577"/>
          <ac:spMkLst>
            <pc:docMk/>
            <pc:sldMk cId="824519104" sldId="1348"/>
            <ac:spMk id="29" creationId="{7A2B4D09-B47A-393B-D5BE-2103A63A326E}"/>
          </ac:spMkLst>
        </pc:spChg>
      </pc:sldChg>
      <pc:sldChg chg="modSp mod">
        <pc:chgData name="Ryan  Belcher" userId="b6f77bb7-d77a-41a4-8c45-c33511e1ca5f" providerId="ADAL" clId="{D34E4051-8F37-4841-931B-85775008E770}" dt="2024-04-25T11:28:06.701" v="284" actId="207"/>
        <pc:sldMkLst>
          <pc:docMk/>
          <pc:sldMk cId="307621243" sldId="1350"/>
        </pc:sldMkLst>
        <pc:spChg chg="mod">
          <ac:chgData name="Ryan  Belcher" userId="b6f77bb7-d77a-41a4-8c45-c33511e1ca5f" providerId="ADAL" clId="{D34E4051-8F37-4841-931B-85775008E770}" dt="2024-04-25T11:28:06.701" v="284" actId="207"/>
          <ac:spMkLst>
            <pc:docMk/>
            <pc:sldMk cId="307621243" sldId="1350"/>
            <ac:spMk id="2" creationId="{2F5A8DD2-D85B-02BC-D3EA-89308A7FCA00}"/>
          </ac:spMkLst>
        </pc:spChg>
      </pc:sldChg>
      <pc:sldChg chg="modSp mod">
        <pc:chgData name="Ryan  Belcher" userId="b6f77bb7-d77a-41a4-8c45-c33511e1ca5f" providerId="ADAL" clId="{D34E4051-8F37-4841-931B-85775008E770}" dt="2024-04-25T11:20:50.305" v="217" actId="20577"/>
        <pc:sldMkLst>
          <pc:docMk/>
          <pc:sldMk cId="1822558422" sldId="1359"/>
        </pc:sldMkLst>
        <pc:spChg chg="mod">
          <ac:chgData name="Ryan  Belcher" userId="b6f77bb7-d77a-41a4-8c45-c33511e1ca5f" providerId="ADAL" clId="{D34E4051-8F37-4841-931B-85775008E770}" dt="2024-04-25T11:20:50.305" v="217" actId="20577"/>
          <ac:spMkLst>
            <pc:docMk/>
            <pc:sldMk cId="1822558422" sldId="1359"/>
            <ac:spMk id="29" creationId="{7A2B4D09-B47A-393B-D5BE-2103A63A326E}"/>
          </ac:spMkLst>
        </pc:spChg>
      </pc:sldChg>
      <pc:sldChg chg="modSp mod">
        <pc:chgData name="Ryan  Belcher" userId="b6f77bb7-d77a-41a4-8c45-c33511e1ca5f" providerId="ADAL" clId="{D34E4051-8F37-4841-931B-85775008E770}" dt="2024-04-25T11:27:07.494" v="283" actId="6549"/>
        <pc:sldMkLst>
          <pc:docMk/>
          <pc:sldMk cId="3741260910" sldId="1360"/>
        </pc:sldMkLst>
        <pc:spChg chg="mod">
          <ac:chgData name="Ryan  Belcher" userId="b6f77bb7-d77a-41a4-8c45-c33511e1ca5f" providerId="ADAL" clId="{D34E4051-8F37-4841-931B-85775008E770}" dt="2024-04-25T11:27:07.494" v="283" actId="6549"/>
          <ac:spMkLst>
            <pc:docMk/>
            <pc:sldMk cId="3741260910" sldId="1360"/>
            <ac:spMk id="6" creationId="{78D9A7B3-30C0-ECD4-3A23-5BE13975AA9D}"/>
          </ac:spMkLst>
        </pc:spChg>
      </pc:sldChg>
      <pc:sldChg chg="modSp mod">
        <pc:chgData name="Ryan  Belcher" userId="b6f77bb7-d77a-41a4-8c45-c33511e1ca5f" providerId="ADAL" clId="{D34E4051-8F37-4841-931B-85775008E770}" dt="2024-04-25T11:16:54.782" v="43" actId="20577"/>
        <pc:sldMkLst>
          <pc:docMk/>
          <pc:sldMk cId="3475061791" sldId="1362"/>
        </pc:sldMkLst>
        <pc:spChg chg="mod">
          <ac:chgData name="Ryan  Belcher" userId="b6f77bb7-d77a-41a4-8c45-c33511e1ca5f" providerId="ADAL" clId="{D34E4051-8F37-4841-931B-85775008E770}" dt="2024-04-25T11:16:40.618" v="41" actId="20577"/>
          <ac:spMkLst>
            <pc:docMk/>
            <pc:sldMk cId="3475061791" sldId="1362"/>
            <ac:spMk id="21" creationId="{1C407046-1FEA-85D5-1D09-212012C0B758}"/>
          </ac:spMkLst>
        </pc:spChg>
        <pc:spChg chg="mod">
          <ac:chgData name="Ryan  Belcher" userId="b6f77bb7-d77a-41a4-8c45-c33511e1ca5f" providerId="ADAL" clId="{D34E4051-8F37-4841-931B-85775008E770}" dt="2024-04-25T11:16:54.782" v="43" actId="20577"/>
          <ac:spMkLst>
            <pc:docMk/>
            <pc:sldMk cId="3475061791" sldId="1362"/>
            <ac:spMk id="29" creationId="{7A2B4D09-B47A-393B-D5BE-2103A63A326E}"/>
          </ac:spMkLst>
        </pc:spChg>
      </pc:sldChg>
      <pc:sldChg chg="modSp mod">
        <pc:chgData name="Ryan  Belcher" userId="b6f77bb7-d77a-41a4-8c45-c33511e1ca5f" providerId="ADAL" clId="{D34E4051-8F37-4841-931B-85775008E770}" dt="2024-04-25T11:16:26.188" v="39" actId="27636"/>
        <pc:sldMkLst>
          <pc:docMk/>
          <pc:sldMk cId="4168664728" sldId="1369"/>
        </pc:sldMkLst>
        <pc:spChg chg="mod">
          <ac:chgData name="Ryan  Belcher" userId="b6f77bb7-d77a-41a4-8c45-c33511e1ca5f" providerId="ADAL" clId="{D34E4051-8F37-4841-931B-85775008E770}" dt="2024-04-25T11:16:26.188" v="39" actId="27636"/>
          <ac:spMkLst>
            <pc:docMk/>
            <pc:sldMk cId="4168664728" sldId="1369"/>
            <ac:spMk id="29" creationId="{7A2B4D09-B47A-393B-D5BE-2103A63A326E}"/>
          </ac:spMkLst>
        </pc:spChg>
      </pc:sldChg>
    </pc:docChg>
  </pc:docChgLst>
  <pc:docChgLst>
    <pc:chgData name="Ryan  Belcher" userId="b6f77bb7-d77a-41a4-8c45-c33511e1ca5f" providerId="ADAL" clId="{6B6BC468-14C4-4B30-AEF6-0BE878F743A7}"/>
    <pc:docChg chg="undo custSel addSld modSld sldOrd modMainMaster">
      <pc:chgData name="Ryan  Belcher" userId="b6f77bb7-d77a-41a4-8c45-c33511e1ca5f" providerId="ADAL" clId="{6B6BC468-14C4-4B30-AEF6-0BE878F743A7}" dt="2024-05-01T14:46:01.921" v="1090"/>
      <pc:docMkLst>
        <pc:docMk/>
      </pc:docMkLst>
      <pc:sldChg chg="modSp">
        <pc:chgData name="Ryan  Belcher" userId="b6f77bb7-d77a-41a4-8c45-c33511e1ca5f" providerId="ADAL" clId="{6B6BC468-14C4-4B30-AEF6-0BE878F743A7}" dt="2024-04-29T14:19:22.675" v="754"/>
        <pc:sldMkLst>
          <pc:docMk/>
          <pc:sldMk cId="3204823497" sldId="265"/>
        </pc:sldMkLst>
        <pc:spChg chg="mod">
          <ac:chgData name="Ryan  Belcher" userId="b6f77bb7-d77a-41a4-8c45-c33511e1ca5f" providerId="ADAL" clId="{6B6BC468-14C4-4B30-AEF6-0BE878F743A7}" dt="2024-04-29T14:19:22.675" v="754"/>
          <ac:spMkLst>
            <pc:docMk/>
            <pc:sldMk cId="3204823497" sldId="265"/>
            <ac:spMk id="3" creationId="{54989EA5-7EAC-4EFD-B28D-AC2C5DA3194E}"/>
          </ac:spMkLst>
        </pc:spChg>
      </pc:sldChg>
      <pc:sldChg chg="modSp">
        <pc:chgData name="Ryan  Belcher" userId="b6f77bb7-d77a-41a4-8c45-c33511e1ca5f" providerId="ADAL" clId="{6B6BC468-14C4-4B30-AEF6-0BE878F743A7}" dt="2024-04-29T14:19:22.675" v="754"/>
        <pc:sldMkLst>
          <pc:docMk/>
          <pc:sldMk cId="1872254034" sldId="353"/>
        </pc:sldMkLst>
        <pc:spChg chg="mod">
          <ac:chgData name="Ryan  Belcher" userId="b6f77bb7-d77a-41a4-8c45-c33511e1ca5f" providerId="ADAL" clId="{6B6BC468-14C4-4B30-AEF6-0BE878F743A7}" dt="2024-04-29T14:19:22.675" v="754"/>
          <ac:spMkLst>
            <pc:docMk/>
            <pc:sldMk cId="1872254034" sldId="353"/>
            <ac:spMk id="4" creationId="{65695A9A-93A9-A2D4-AEE1-6E60AB225DC2}"/>
          </ac:spMkLst>
        </pc:spChg>
      </pc:sldChg>
      <pc:sldChg chg="modSp">
        <pc:chgData name="Ryan  Belcher" userId="b6f77bb7-d77a-41a4-8c45-c33511e1ca5f" providerId="ADAL" clId="{6B6BC468-14C4-4B30-AEF6-0BE878F743A7}" dt="2024-04-29T14:19:22.675" v="754"/>
        <pc:sldMkLst>
          <pc:docMk/>
          <pc:sldMk cId="3791387850" sldId="354"/>
        </pc:sldMkLst>
        <pc:spChg chg="mod">
          <ac:chgData name="Ryan  Belcher" userId="b6f77bb7-d77a-41a4-8c45-c33511e1ca5f" providerId="ADAL" clId="{6B6BC468-14C4-4B30-AEF6-0BE878F743A7}" dt="2024-04-29T14:19:22.675" v="754"/>
          <ac:spMkLst>
            <pc:docMk/>
            <pc:sldMk cId="3791387850" sldId="354"/>
            <ac:spMk id="4" creationId="{E964EB25-33C6-B9C5-D87F-B1DD0FA1330E}"/>
          </ac:spMkLst>
        </pc:spChg>
      </pc:sldChg>
      <pc:sldChg chg="modSp mod">
        <pc:chgData name="Ryan  Belcher" userId="b6f77bb7-d77a-41a4-8c45-c33511e1ca5f" providerId="ADAL" clId="{6B6BC468-14C4-4B30-AEF6-0BE878F743A7}" dt="2024-04-29T21:23:41.314" v="1088" actId="1076"/>
        <pc:sldMkLst>
          <pc:docMk/>
          <pc:sldMk cId="2403189662" sldId="601"/>
        </pc:sldMkLst>
        <pc:spChg chg="mod">
          <ac:chgData name="Ryan  Belcher" userId="b6f77bb7-d77a-41a4-8c45-c33511e1ca5f" providerId="ADAL" clId="{6B6BC468-14C4-4B30-AEF6-0BE878F743A7}" dt="2024-04-29T21:23:41.314" v="1088" actId="1076"/>
          <ac:spMkLst>
            <pc:docMk/>
            <pc:sldMk cId="2403189662" sldId="601"/>
            <ac:spMk id="7" creationId="{A68F225D-68BA-D080-D0F9-0F5414F5F2A2}"/>
          </ac:spMkLst>
        </pc:spChg>
      </pc:sldChg>
      <pc:sldChg chg="modSp mod">
        <pc:chgData name="Ryan  Belcher" userId="b6f77bb7-d77a-41a4-8c45-c33511e1ca5f" providerId="ADAL" clId="{6B6BC468-14C4-4B30-AEF6-0BE878F743A7}" dt="2024-04-29T12:47:01.369" v="35" actId="20577"/>
        <pc:sldMkLst>
          <pc:docMk/>
          <pc:sldMk cId="1408987710" sldId="1343"/>
        </pc:sldMkLst>
        <pc:spChg chg="mod">
          <ac:chgData name="Ryan  Belcher" userId="b6f77bb7-d77a-41a4-8c45-c33511e1ca5f" providerId="ADAL" clId="{6B6BC468-14C4-4B30-AEF6-0BE878F743A7}" dt="2024-04-29T12:47:01.369" v="35" actId="20577"/>
          <ac:spMkLst>
            <pc:docMk/>
            <pc:sldMk cId="1408987710" sldId="1343"/>
            <ac:spMk id="3" creationId="{05955B38-F587-43C0-8B51-527ED12D4FE4}"/>
          </ac:spMkLst>
        </pc:spChg>
      </pc:sldChg>
      <pc:sldChg chg="modSp mod">
        <pc:chgData name="Ryan  Belcher" userId="b6f77bb7-d77a-41a4-8c45-c33511e1ca5f" providerId="ADAL" clId="{6B6BC468-14C4-4B30-AEF6-0BE878F743A7}" dt="2024-04-29T19:34:52.104" v="935" actId="1076"/>
        <pc:sldMkLst>
          <pc:docMk/>
          <pc:sldMk cId="1427921952" sldId="1345"/>
        </pc:sldMkLst>
        <pc:spChg chg="mod">
          <ac:chgData name="Ryan  Belcher" userId="b6f77bb7-d77a-41a4-8c45-c33511e1ca5f" providerId="ADAL" clId="{6B6BC468-14C4-4B30-AEF6-0BE878F743A7}" dt="2024-04-29T19:34:52.104" v="935" actId="1076"/>
          <ac:spMkLst>
            <pc:docMk/>
            <pc:sldMk cId="1427921952" sldId="1345"/>
            <ac:spMk id="11" creationId="{A9F3B49F-B9A0-1349-24DC-FF0B999412A2}"/>
          </ac:spMkLst>
        </pc:spChg>
      </pc:sldChg>
      <pc:sldChg chg="modSp">
        <pc:chgData name="Ryan  Belcher" userId="b6f77bb7-d77a-41a4-8c45-c33511e1ca5f" providerId="ADAL" clId="{6B6BC468-14C4-4B30-AEF6-0BE878F743A7}" dt="2024-04-29T14:19:22.675" v="754"/>
        <pc:sldMkLst>
          <pc:docMk/>
          <pc:sldMk cId="2153162531" sldId="1347"/>
        </pc:sldMkLst>
        <pc:spChg chg="mod">
          <ac:chgData name="Ryan  Belcher" userId="b6f77bb7-d77a-41a4-8c45-c33511e1ca5f" providerId="ADAL" clId="{6B6BC468-14C4-4B30-AEF6-0BE878F743A7}" dt="2024-04-29T14:19:22.675" v="754"/>
          <ac:spMkLst>
            <pc:docMk/>
            <pc:sldMk cId="2153162531" sldId="1347"/>
            <ac:spMk id="3" creationId="{54989EA5-7EAC-4EFD-B28D-AC2C5DA3194E}"/>
          </ac:spMkLst>
        </pc:spChg>
      </pc:sldChg>
      <pc:sldChg chg="modSp mod">
        <pc:chgData name="Ryan  Belcher" userId="b6f77bb7-d77a-41a4-8c45-c33511e1ca5f" providerId="ADAL" clId="{6B6BC468-14C4-4B30-AEF6-0BE878F743A7}" dt="2024-04-29T19:47:36.942" v="1052" actId="207"/>
        <pc:sldMkLst>
          <pc:docMk/>
          <pc:sldMk cId="824519104" sldId="1348"/>
        </pc:sldMkLst>
        <pc:spChg chg="mod">
          <ac:chgData name="Ryan  Belcher" userId="b6f77bb7-d77a-41a4-8c45-c33511e1ca5f" providerId="ADAL" clId="{6B6BC468-14C4-4B30-AEF6-0BE878F743A7}" dt="2024-04-29T14:19:22.675" v="754"/>
          <ac:spMkLst>
            <pc:docMk/>
            <pc:sldMk cId="824519104" sldId="1348"/>
            <ac:spMk id="3" creationId="{54989EA5-7EAC-4EFD-B28D-AC2C5DA3194E}"/>
          </ac:spMkLst>
        </pc:spChg>
        <pc:spChg chg="mod">
          <ac:chgData name="Ryan  Belcher" userId="b6f77bb7-d77a-41a4-8c45-c33511e1ca5f" providerId="ADAL" clId="{6B6BC468-14C4-4B30-AEF6-0BE878F743A7}" dt="2024-04-29T19:47:36.942" v="1052" actId="207"/>
          <ac:spMkLst>
            <pc:docMk/>
            <pc:sldMk cId="824519104" sldId="1348"/>
            <ac:spMk id="29" creationId="{7A2B4D09-B47A-393B-D5BE-2103A63A326E}"/>
          </ac:spMkLst>
        </pc:spChg>
      </pc:sldChg>
      <pc:sldChg chg="modSp">
        <pc:chgData name="Ryan  Belcher" userId="b6f77bb7-d77a-41a4-8c45-c33511e1ca5f" providerId="ADAL" clId="{6B6BC468-14C4-4B30-AEF6-0BE878F743A7}" dt="2024-04-29T14:19:22.675" v="754"/>
        <pc:sldMkLst>
          <pc:docMk/>
          <pc:sldMk cId="307621243" sldId="1350"/>
        </pc:sldMkLst>
        <pc:spChg chg="mod">
          <ac:chgData name="Ryan  Belcher" userId="b6f77bb7-d77a-41a4-8c45-c33511e1ca5f" providerId="ADAL" clId="{6B6BC468-14C4-4B30-AEF6-0BE878F743A7}" dt="2024-04-29T14:19:22.675" v="754"/>
          <ac:spMkLst>
            <pc:docMk/>
            <pc:sldMk cId="307621243" sldId="1350"/>
            <ac:spMk id="3" creationId="{54989EA5-7EAC-4EFD-B28D-AC2C5DA3194E}"/>
          </ac:spMkLst>
        </pc:spChg>
      </pc:sldChg>
      <pc:sldChg chg="modSp">
        <pc:chgData name="Ryan  Belcher" userId="b6f77bb7-d77a-41a4-8c45-c33511e1ca5f" providerId="ADAL" clId="{6B6BC468-14C4-4B30-AEF6-0BE878F743A7}" dt="2024-04-29T14:19:22.675" v="754"/>
        <pc:sldMkLst>
          <pc:docMk/>
          <pc:sldMk cId="189047598" sldId="1351"/>
        </pc:sldMkLst>
        <pc:spChg chg="mod">
          <ac:chgData name="Ryan  Belcher" userId="b6f77bb7-d77a-41a4-8c45-c33511e1ca5f" providerId="ADAL" clId="{6B6BC468-14C4-4B30-AEF6-0BE878F743A7}" dt="2024-04-29T14:19:22.675" v="754"/>
          <ac:spMkLst>
            <pc:docMk/>
            <pc:sldMk cId="189047598" sldId="1351"/>
            <ac:spMk id="3" creationId="{54989EA5-7EAC-4EFD-B28D-AC2C5DA3194E}"/>
          </ac:spMkLst>
        </pc:spChg>
      </pc:sldChg>
      <pc:sldChg chg="modSp">
        <pc:chgData name="Ryan  Belcher" userId="b6f77bb7-d77a-41a4-8c45-c33511e1ca5f" providerId="ADAL" clId="{6B6BC468-14C4-4B30-AEF6-0BE878F743A7}" dt="2024-04-29T14:19:22.675" v="754"/>
        <pc:sldMkLst>
          <pc:docMk/>
          <pc:sldMk cId="3320606948" sldId="1353"/>
        </pc:sldMkLst>
        <pc:spChg chg="mod">
          <ac:chgData name="Ryan  Belcher" userId="b6f77bb7-d77a-41a4-8c45-c33511e1ca5f" providerId="ADAL" clId="{6B6BC468-14C4-4B30-AEF6-0BE878F743A7}" dt="2024-04-29T14:19:22.675" v="754"/>
          <ac:spMkLst>
            <pc:docMk/>
            <pc:sldMk cId="3320606948" sldId="1353"/>
            <ac:spMk id="3" creationId="{54989EA5-7EAC-4EFD-B28D-AC2C5DA3194E}"/>
          </ac:spMkLst>
        </pc:spChg>
      </pc:sldChg>
      <pc:sldChg chg="modSp mod">
        <pc:chgData name="Ryan  Belcher" userId="b6f77bb7-d77a-41a4-8c45-c33511e1ca5f" providerId="ADAL" clId="{6B6BC468-14C4-4B30-AEF6-0BE878F743A7}" dt="2024-04-29T14:19:22.675" v="754"/>
        <pc:sldMkLst>
          <pc:docMk/>
          <pc:sldMk cId="2153710276" sldId="1354"/>
        </pc:sldMkLst>
        <pc:spChg chg="mod">
          <ac:chgData name="Ryan  Belcher" userId="b6f77bb7-d77a-41a4-8c45-c33511e1ca5f" providerId="ADAL" clId="{6B6BC468-14C4-4B30-AEF6-0BE878F743A7}" dt="2024-04-29T14:19:22.675" v="754"/>
          <ac:spMkLst>
            <pc:docMk/>
            <pc:sldMk cId="2153710276" sldId="1354"/>
            <ac:spMk id="3" creationId="{54989EA5-7EAC-4EFD-B28D-AC2C5DA3194E}"/>
          </ac:spMkLst>
        </pc:spChg>
        <pc:spChg chg="mod">
          <ac:chgData name="Ryan  Belcher" userId="b6f77bb7-d77a-41a4-8c45-c33511e1ca5f" providerId="ADAL" clId="{6B6BC468-14C4-4B30-AEF6-0BE878F743A7}" dt="2024-04-29T13:59:15.151" v="261" actId="20577"/>
          <ac:spMkLst>
            <pc:docMk/>
            <pc:sldMk cId="2153710276" sldId="1354"/>
            <ac:spMk id="4" creationId="{8E5500D9-BC67-A6C2-962D-8C6585667BA7}"/>
          </ac:spMkLst>
        </pc:spChg>
      </pc:sldChg>
      <pc:sldChg chg="modSp mod">
        <pc:chgData name="Ryan  Belcher" userId="b6f77bb7-d77a-41a4-8c45-c33511e1ca5f" providerId="ADAL" clId="{6B6BC468-14C4-4B30-AEF6-0BE878F743A7}" dt="2024-04-29T19:29:20.132" v="876" actId="20577"/>
        <pc:sldMkLst>
          <pc:docMk/>
          <pc:sldMk cId="3003787251" sldId="1355"/>
        </pc:sldMkLst>
        <pc:spChg chg="mod">
          <ac:chgData name="Ryan  Belcher" userId="b6f77bb7-d77a-41a4-8c45-c33511e1ca5f" providerId="ADAL" clId="{6B6BC468-14C4-4B30-AEF6-0BE878F743A7}" dt="2024-04-29T19:29:20.132" v="876" actId="20577"/>
          <ac:spMkLst>
            <pc:docMk/>
            <pc:sldMk cId="3003787251" sldId="1355"/>
            <ac:spMk id="3" creationId="{05955B38-F587-43C0-8B51-527ED12D4FE4}"/>
          </ac:spMkLst>
        </pc:spChg>
        <pc:spChg chg="mod">
          <ac:chgData name="Ryan  Belcher" userId="b6f77bb7-d77a-41a4-8c45-c33511e1ca5f" providerId="ADAL" clId="{6B6BC468-14C4-4B30-AEF6-0BE878F743A7}" dt="2024-04-29T19:29:00.840" v="837" actId="27636"/>
          <ac:spMkLst>
            <pc:docMk/>
            <pc:sldMk cId="3003787251" sldId="1355"/>
            <ac:spMk id="19" creationId="{00000000-0000-0000-0000-000000000000}"/>
          </ac:spMkLst>
        </pc:spChg>
      </pc:sldChg>
      <pc:sldChg chg="modSp">
        <pc:chgData name="Ryan  Belcher" userId="b6f77bb7-d77a-41a4-8c45-c33511e1ca5f" providerId="ADAL" clId="{6B6BC468-14C4-4B30-AEF6-0BE878F743A7}" dt="2024-04-29T14:19:22.675" v="754"/>
        <pc:sldMkLst>
          <pc:docMk/>
          <pc:sldMk cId="3520606711" sldId="1356"/>
        </pc:sldMkLst>
        <pc:spChg chg="mod">
          <ac:chgData name="Ryan  Belcher" userId="b6f77bb7-d77a-41a4-8c45-c33511e1ca5f" providerId="ADAL" clId="{6B6BC468-14C4-4B30-AEF6-0BE878F743A7}" dt="2024-04-29T14:19:22.675" v="754"/>
          <ac:spMkLst>
            <pc:docMk/>
            <pc:sldMk cId="3520606711" sldId="1356"/>
            <ac:spMk id="3" creationId="{54989EA5-7EAC-4EFD-B28D-AC2C5DA3194E}"/>
          </ac:spMkLst>
        </pc:spChg>
      </pc:sldChg>
      <pc:sldChg chg="modSp">
        <pc:chgData name="Ryan  Belcher" userId="b6f77bb7-d77a-41a4-8c45-c33511e1ca5f" providerId="ADAL" clId="{6B6BC468-14C4-4B30-AEF6-0BE878F743A7}" dt="2024-04-29T14:19:22.675" v="754"/>
        <pc:sldMkLst>
          <pc:docMk/>
          <pc:sldMk cId="2165793036" sldId="1357"/>
        </pc:sldMkLst>
        <pc:spChg chg="mod">
          <ac:chgData name="Ryan  Belcher" userId="b6f77bb7-d77a-41a4-8c45-c33511e1ca5f" providerId="ADAL" clId="{6B6BC468-14C4-4B30-AEF6-0BE878F743A7}" dt="2024-04-29T14:19:22.675" v="754"/>
          <ac:spMkLst>
            <pc:docMk/>
            <pc:sldMk cId="2165793036" sldId="1357"/>
            <ac:spMk id="3" creationId="{54989EA5-7EAC-4EFD-B28D-AC2C5DA3194E}"/>
          </ac:spMkLst>
        </pc:spChg>
      </pc:sldChg>
      <pc:sldChg chg="modSp">
        <pc:chgData name="Ryan  Belcher" userId="b6f77bb7-d77a-41a4-8c45-c33511e1ca5f" providerId="ADAL" clId="{6B6BC468-14C4-4B30-AEF6-0BE878F743A7}" dt="2024-04-29T14:19:22.675" v="754"/>
        <pc:sldMkLst>
          <pc:docMk/>
          <pc:sldMk cId="749868420" sldId="1358"/>
        </pc:sldMkLst>
        <pc:spChg chg="mod">
          <ac:chgData name="Ryan  Belcher" userId="b6f77bb7-d77a-41a4-8c45-c33511e1ca5f" providerId="ADAL" clId="{6B6BC468-14C4-4B30-AEF6-0BE878F743A7}" dt="2024-04-29T14:19:22.675" v="754"/>
          <ac:spMkLst>
            <pc:docMk/>
            <pc:sldMk cId="749868420" sldId="1358"/>
            <ac:spMk id="3" creationId="{54989EA5-7EAC-4EFD-B28D-AC2C5DA3194E}"/>
          </ac:spMkLst>
        </pc:spChg>
      </pc:sldChg>
      <pc:sldChg chg="modSp mod">
        <pc:chgData name="Ryan  Belcher" userId="b6f77bb7-d77a-41a4-8c45-c33511e1ca5f" providerId="ADAL" clId="{6B6BC468-14C4-4B30-AEF6-0BE878F743A7}" dt="2024-04-29T19:49:31.031" v="1068" actId="20577"/>
        <pc:sldMkLst>
          <pc:docMk/>
          <pc:sldMk cId="1822558422" sldId="1359"/>
        </pc:sldMkLst>
        <pc:spChg chg="mod">
          <ac:chgData name="Ryan  Belcher" userId="b6f77bb7-d77a-41a4-8c45-c33511e1ca5f" providerId="ADAL" clId="{6B6BC468-14C4-4B30-AEF6-0BE878F743A7}" dt="2024-04-29T14:19:22.675" v="754"/>
          <ac:spMkLst>
            <pc:docMk/>
            <pc:sldMk cId="1822558422" sldId="1359"/>
            <ac:spMk id="3" creationId="{54989EA5-7EAC-4EFD-B28D-AC2C5DA3194E}"/>
          </ac:spMkLst>
        </pc:spChg>
        <pc:spChg chg="mod">
          <ac:chgData name="Ryan  Belcher" userId="b6f77bb7-d77a-41a4-8c45-c33511e1ca5f" providerId="ADAL" clId="{6B6BC468-14C4-4B30-AEF6-0BE878F743A7}" dt="2024-04-29T19:49:31.031" v="1068" actId="20577"/>
          <ac:spMkLst>
            <pc:docMk/>
            <pc:sldMk cId="1822558422" sldId="1359"/>
            <ac:spMk id="29" creationId="{7A2B4D09-B47A-393B-D5BE-2103A63A326E}"/>
          </ac:spMkLst>
        </pc:spChg>
      </pc:sldChg>
      <pc:sldChg chg="modSp mod">
        <pc:chgData name="Ryan  Belcher" userId="b6f77bb7-d77a-41a4-8c45-c33511e1ca5f" providerId="ADAL" clId="{6B6BC468-14C4-4B30-AEF6-0BE878F743A7}" dt="2024-04-29T14:19:22.675" v="754"/>
        <pc:sldMkLst>
          <pc:docMk/>
          <pc:sldMk cId="3741260910" sldId="1360"/>
        </pc:sldMkLst>
        <pc:spChg chg="mod">
          <ac:chgData name="Ryan  Belcher" userId="b6f77bb7-d77a-41a4-8c45-c33511e1ca5f" providerId="ADAL" clId="{6B6BC468-14C4-4B30-AEF6-0BE878F743A7}" dt="2024-04-29T14:19:22.675" v="754"/>
          <ac:spMkLst>
            <pc:docMk/>
            <pc:sldMk cId="3741260910" sldId="1360"/>
            <ac:spMk id="3" creationId="{54989EA5-7EAC-4EFD-B28D-AC2C5DA3194E}"/>
          </ac:spMkLst>
        </pc:spChg>
        <pc:spChg chg="mod">
          <ac:chgData name="Ryan  Belcher" userId="b6f77bb7-d77a-41a4-8c45-c33511e1ca5f" providerId="ADAL" clId="{6B6BC468-14C4-4B30-AEF6-0BE878F743A7}" dt="2024-04-29T13:17:33.064" v="180" actId="14100"/>
          <ac:spMkLst>
            <pc:docMk/>
            <pc:sldMk cId="3741260910" sldId="1360"/>
            <ac:spMk id="6" creationId="{78D9A7B3-30C0-ECD4-3A23-5BE13975AA9D}"/>
          </ac:spMkLst>
        </pc:spChg>
      </pc:sldChg>
      <pc:sldChg chg="modSp mod">
        <pc:chgData name="Ryan  Belcher" userId="b6f77bb7-d77a-41a4-8c45-c33511e1ca5f" providerId="ADAL" clId="{6B6BC468-14C4-4B30-AEF6-0BE878F743A7}" dt="2024-04-29T14:22:52.100" v="775" actId="20577"/>
        <pc:sldMkLst>
          <pc:docMk/>
          <pc:sldMk cId="4270097789" sldId="1361"/>
        </pc:sldMkLst>
        <pc:spChg chg="mod">
          <ac:chgData name="Ryan  Belcher" userId="b6f77bb7-d77a-41a4-8c45-c33511e1ca5f" providerId="ADAL" clId="{6B6BC468-14C4-4B30-AEF6-0BE878F743A7}" dt="2024-04-29T14:19:22.675" v="754"/>
          <ac:spMkLst>
            <pc:docMk/>
            <pc:sldMk cId="4270097789" sldId="1361"/>
            <ac:spMk id="3" creationId="{54989EA5-7EAC-4EFD-B28D-AC2C5DA3194E}"/>
          </ac:spMkLst>
        </pc:spChg>
        <pc:spChg chg="mod">
          <ac:chgData name="Ryan  Belcher" userId="b6f77bb7-d77a-41a4-8c45-c33511e1ca5f" providerId="ADAL" clId="{6B6BC468-14C4-4B30-AEF6-0BE878F743A7}" dt="2024-04-29T14:22:52.100" v="775" actId="20577"/>
          <ac:spMkLst>
            <pc:docMk/>
            <pc:sldMk cId="4270097789" sldId="1361"/>
            <ac:spMk id="4" creationId="{8E5500D9-BC67-A6C2-962D-8C6585667BA7}"/>
          </ac:spMkLst>
        </pc:spChg>
      </pc:sldChg>
      <pc:sldChg chg="modSp mod">
        <pc:chgData name="Ryan  Belcher" userId="b6f77bb7-d77a-41a4-8c45-c33511e1ca5f" providerId="ADAL" clId="{6B6BC468-14C4-4B30-AEF6-0BE878F743A7}" dt="2024-04-29T14:19:22.675" v="754"/>
        <pc:sldMkLst>
          <pc:docMk/>
          <pc:sldMk cId="3475061791" sldId="1362"/>
        </pc:sldMkLst>
        <pc:spChg chg="mod">
          <ac:chgData name="Ryan  Belcher" userId="b6f77bb7-d77a-41a4-8c45-c33511e1ca5f" providerId="ADAL" clId="{6B6BC468-14C4-4B30-AEF6-0BE878F743A7}" dt="2024-04-29T14:19:22.675" v="754"/>
          <ac:spMkLst>
            <pc:docMk/>
            <pc:sldMk cId="3475061791" sldId="1362"/>
            <ac:spMk id="3" creationId="{54989EA5-7EAC-4EFD-B28D-AC2C5DA3194E}"/>
          </ac:spMkLst>
        </pc:spChg>
        <pc:spChg chg="mod">
          <ac:chgData name="Ryan  Belcher" userId="b6f77bb7-d77a-41a4-8c45-c33511e1ca5f" providerId="ADAL" clId="{6B6BC468-14C4-4B30-AEF6-0BE878F743A7}" dt="2024-04-29T12:46:12.410" v="9" actId="20577"/>
          <ac:spMkLst>
            <pc:docMk/>
            <pc:sldMk cId="3475061791" sldId="1362"/>
            <ac:spMk id="29" creationId="{7A2B4D09-B47A-393B-D5BE-2103A63A326E}"/>
          </ac:spMkLst>
        </pc:spChg>
      </pc:sldChg>
      <pc:sldChg chg="modSp">
        <pc:chgData name="Ryan  Belcher" userId="b6f77bb7-d77a-41a4-8c45-c33511e1ca5f" providerId="ADAL" clId="{6B6BC468-14C4-4B30-AEF6-0BE878F743A7}" dt="2024-04-29T14:19:22.675" v="754"/>
        <pc:sldMkLst>
          <pc:docMk/>
          <pc:sldMk cId="2241320363" sldId="1364"/>
        </pc:sldMkLst>
        <pc:spChg chg="mod">
          <ac:chgData name="Ryan  Belcher" userId="b6f77bb7-d77a-41a4-8c45-c33511e1ca5f" providerId="ADAL" clId="{6B6BC468-14C4-4B30-AEF6-0BE878F743A7}" dt="2024-04-29T14:19:22.675" v="754"/>
          <ac:spMkLst>
            <pc:docMk/>
            <pc:sldMk cId="2241320363" sldId="1364"/>
            <ac:spMk id="4" creationId="{9BC09FB8-B9CE-8924-BA9C-0B7B785963D8}"/>
          </ac:spMkLst>
        </pc:spChg>
      </pc:sldChg>
      <pc:sldChg chg="modSp mod">
        <pc:chgData name="Ryan  Belcher" userId="b6f77bb7-d77a-41a4-8c45-c33511e1ca5f" providerId="ADAL" clId="{6B6BC468-14C4-4B30-AEF6-0BE878F743A7}" dt="2024-04-29T21:23:09.367" v="1086" actId="1076"/>
        <pc:sldMkLst>
          <pc:docMk/>
          <pc:sldMk cId="2351785701" sldId="1365"/>
        </pc:sldMkLst>
        <pc:spChg chg="mod">
          <ac:chgData name="Ryan  Belcher" userId="b6f77bb7-d77a-41a4-8c45-c33511e1ca5f" providerId="ADAL" clId="{6B6BC468-14C4-4B30-AEF6-0BE878F743A7}" dt="2024-04-29T21:23:09.367" v="1086" actId="1076"/>
          <ac:spMkLst>
            <pc:docMk/>
            <pc:sldMk cId="2351785701" sldId="1365"/>
            <ac:spMk id="3" creationId="{DA1DAA58-B2F9-2E56-A933-D52D4196BF7C}"/>
          </ac:spMkLst>
        </pc:spChg>
        <pc:spChg chg="mod">
          <ac:chgData name="Ryan  Belcher" userId="b6f77bb7-d77a-41a4-8c45-c33511e1ca5f" providerId="ADAL" clId="{6B6BC468-14C4-4B30-AEF6-0BE878F743A7}" dt="2024-04-29T14:19:22.675" v="754"/>
          <ac:spMkLst>
            <pc:docMk/>
            <pc:sldMk cId="2351785701" sldId="1365"/>
            <ac:spMk id="4" creationId="{9BC09FB8-B9CE-8924-BA9C-0B7B785963D8}"/>
          </ac:spMkLst>
        </pc:spChg>
        <pc:spChg chg="mod">
          <ac:chgData name="Ryan  Belcher" userId="b6f77bb7-d77a-41a4-8c45-c33511e1ca5f" providerId="ADAL" clId="{6B6BC468-14C4-4B30-AEF6-0BE878F743A7}" dt="2024-04-29T21:21:59.554" v="1075" actId="14100"/>
          <ac:spMkLst>
            <pc:docMk/>
            <pc:sldMk cId="2351785701" sldId="1365"/>
            <ac:spMk id="23" creationId="{88E80437-2F36-E829-0540-D5F5A3F0F619}"/>
          </ac:spMkLst>
        </pc:spChg>
        <pc:picChg chg="mod">
          <ac:chgData name="Ryan  Belcher" userId="b6f77bb7-d77a-41a4-8c45-c33511e1ca5f" providerId="ADAL" clId="{6B6BC468-14C4-4B30-AEF6-0BE878F743A7}" dt="2024-04-29T21:23:03.021" v="1084" actId="1076"/>
          <ac:picMkLst>
            <pc:docMk/>
            <pc:sldMk cId="2351785701" sldId="1365"/>
            <ac:picMk id="5" creationId="{A302936A-A8B0-E9FC-09C9-BE58C02A347F}"/>
          </ac:picMkLst>
        </pc:picChg>
        <pc:picChg chg="mod">
          <ac:chgData name="Ryan  Belcher" userId="b6f77bb7-d77a-41a4-8c45-c33511e1ca5f" providerId="ADAL" clId="{6B6BC468-14C4-4B30-AEF6-0BE878F743A7}" dt="2024-04-29T21:23:06.854" v="1085" actId="1076"/>
          <ac:picMkLst>
            <pc:docMk/>
            <pc:sldMk cId="2351785701" sldId="1365"/>
            <ac:picMk id="7" creationId="{71F28A21-1F64-8865-6017-FC8A040023FA}"/>
          </ac:picMkLst>
        </pc:picChg>
      </pc:sldChg>
      <pc:sldChg chg="modSp mod">
        <pc:chgData name="Ryan  Belcher" userId="b6f77bb7-d77a-41a4-8c45-c33511e1ca5f" providerId="ADAL" clId="{6B6BC468-14C4-4B30-AEF6-0BE878F743A7}" dt="2024-04-29T21:23:29.022" v="1087" actId="167"/>
        <pc:sldMkLst>
          <pc:docMk/>
          <pc:sldMk cId="3786978087" sldId="1366"/>
        </pc:sldMkLst>
        <pc:spChg chg="ord">
          <ac:chgData name="Ryan  Belcher" userId="b6f77bb7-d77a-41a4-8c45-c33511e1ca5f" providerId="ADAL" clId="{6B6BC468-14C4-4B30-AEF6-0BE878F743A7}" dt="2024-04-29T21:23:29.022" v="1087" actId="167"/>
          <ac:spMkLst>
            <pc:docMk/>
            <pc:sldMk cId="3786978087" sldId="1366"/>
            <ac:spMk id="3" creationId="{DF825CAE-54C5-2CD9-9035-1D67DB23ED8C}"/>
          </ac:spMkLst>
        </pc:spChg>
      </pc:sldChg>
      <pc:sldChg chg="modSp">
        <pc:chgData name="Ryan  Belcher" userId="b6f77bb7-d77a-41a4-8c45-c33511e1ca5f" providerId="ADAL" clId="{6B6BC468-14C4-4B30-AEF6-0BE878F743A7}" dt="2024-04-29T14:19:22.675" v="754"/>
        <pc:sldMkLst>
          <pc:docMk/>
          <pc:sldMk cId="3569134813" sldId="1368"/>
        </pc:sldMkLst>
        <pc:spChg chg="mod">
          <ac:chgData name="Ryan  Belcher" userId="b6f77bb7-d77a-41a4-8c45-c33511e1ca5f" providerId="ADAL" clId="{6B6BC468-14C4-4B30-AEF6-0BE878F743A7}" dt="2024-04-29T14:19:22.675" v="754"/>
          <ac:spMkLst>
            <pc:docMk/>
            <pc:sldMk cId="3569134813" sldId="1368"/>
            <ac:spMk id="3" creationId="{54989EA5-7EAC-4EFD-B28D-AC2C5DA3194E}"/>
          </ac:spMkLst>
        </pc:spChg>
      </pc:sldChg>
      <pc:sldChg chg="modSp">
        <pc:chgData name="Ryan  Belcher" userId="b6f77bb7-d77a-41a4-8c45-c33511e1ca5f" providerId="ADAL" clId="{6B6BC468-14C4-4B30-AEF6-0BE878F743A7}" dt="2024-04-29T14:19:22.675" v="754"/>
        <pc:sldMkLst>
          <pc:docMk/>
          <pc:sldMk cId="4168664728" sldId="1369"/>
        </pc:sldMkLst>
        <pc:spChg chg="mod">
          <ac:chgData name="Ryan  Belcher" userId="b6f77bb7-d77a-41a4-8c45-c33511e1ca5f" providerId="ADAL" clId="{6B6BC468-14C4-4B30-AEF6-0BE878F743A7}" dt="2024-04-29T14:19:22.675" v="754"/>
          <ac:spMkLst>
            <pc:docMk/>
            <pc:sldMk cId="4168664728" sldId="1369"/>
            <ac:spMk id="3" creationId="{54989EA5-7EAC-4EFD-B28D-AC2C5DA3194E}"/>
          </ac:spMkLst>
        </pc:spChg>
      </pc:sldChg>
      <pc:sldChg chg="addSp delSp modSp add mod ord">
        <pc:chgData name="Ryan  Belcher" userId="b6f77bb7-d77a-41a4-8c45-c33511e1ca5f" providerId="ADAL" clId="{6B6BC468-14C4-4B30-AEF6-0BE878F743A7}" dt="2024-05-01T14:46:01.921" v="1090"/>
        <pc:sldMkLst>
          <pc:docMk/>
          <pc:sldMk cId="923345931" sldId="1370"/>
        </pc:sldMkLst>
        <pc:spChg chg="mod">
          <ac:chgData name="Ryan  Belcher" userId="b6f77bb7-d77a-41a4-8c45-c33511e1ca5f" providerId="ADAL" clId="{6B6BC468-14C4-4B30-AEF6-0BE878F743A7}" dt="2024-04-29T14:06:56.967" v="585" actId="20577"/>
          <ac:spMkLst>
            <pc:docMk/>
            <pc:sldMk cId="923345931" sldId="1370"/>
            <ac:spMk id="2" creationId="{00000000-0000-0000-0000-000000000000}"/>
          </ac:spMkLst>
        </pc:spChg>
        <pc:spChg chg="mod">
          <ac:chgData name="Ryan  Belcher" userId="b6f77bb7-d77a-41a4-8c45-c33511e1ca5f" providerId="ADAL" clId="{6B6BC468-14C4-4B30-AEF6-0BE878F743A7}" dt="2024-04-29T14:22:41.013" v="774" actId="20577"/>
          <ac:spMkLst>
            <pc:docMk/>
            <pc:sldMk cId="923345931" sldId="1370"/>
            <ac:spMk id="3" creationId="{05955B38-F587-43C0-8B51-527ED12D4FE4}"/>
          </ac:spMkLst>
        </pc:spChg>
        <pc:picChg chg="del">
          <ac:chgData name="Ryan  Belcher" userId="b6f77bb7-d77a-41a4-8c45-c33511e1ca5f" providerId="ADAL" clId="{6B6BC468-14C4-4B30-AEF6-0BE878F743A7}" dt="2024-04-29T13:57:44.392" v="247" actId="478"/>
          <ac:picMkLst>
            <pc:docMk/>
            <pc:sldMk cId="923345931" sldId="1370"/>
            <ac:picMk id="4" creationId="{D408D58D-CF31-EA2F-F016-04AE8E73BD8C}"/>
          </ac:picMkLst>
        </pc:picChg>
        <pc:picChg chg="add mod">
          <ac:chgData name="Ryan  Belcher" userId="b6f77bb7-d77a-41a4-8c45-c33511e1ca5f" providerId="ADAL" clId="{6B6BC468-14C4-4B30-AEF6-0BE878F743A7}" dt="2024-04-29T14:22:56.836" v="776" actId="1076"/>
          <ac:picMkLst>
            <pc:docMk/>
            <pc:sldMk cId="923345931" sldId="1370"/>
            <ac:picMk id="7" creationId="{9871B3F8-1BE0-FA7F-CB0C-11D354E2A95A}"/>
          </ac:picMkLst>
        </pc:picChg>
      </pc:sldChg>
      <pc:sldMasterChg chg="modSp mod addSldLayout delSldLayout modSldLayout">
        <pc:chgData name="Ryan  Belcher" userId="b6f77bb7-d77a-41a4-8c45-c33511e1ca5f" providerId="ADAL" clId="{6B6BC468-14C4-4B30-AEF6-0BE878F743A7}" dt="2024-04-29T14:19:39.309" v="771" actId="20577"/>
        <pc:sldMasterMkLst>
          <pc:docMk/>
          <pc:sldMasterMk cId="3238302555" sldId="2147483684"/>
        </pc:sldMasterMkLst>
        <pc:spChg chg="mod">
          <ac:chgData name="Ryan  Belcher" userId="b6f77bb7-d77a-41a4-8c45-c33511e1ca5f" providerId="ADAL" clId="{6B6BC468-14C4-4B30-AEF6-0BE878F743A7}" dt="2024-04-29T14:18:45.709" v="753" actId="20577"/>
          <ac:spMkLst>
            <pc:docMk/>
            <pc:sldMasterMk cId="3238302555" sldId="2147483684"/>
            <ac:spMk id="5" creationId="{00000000-0000-0000-0000-000000000000}"/>
          </ac:spMkLst>
        </pc:spChg>
        <pc:sldLayoutChg chg="addSp delSp modSp mod">
          <pc:chgData name="Ryan  Belcher" userId="b6f77bb7-d77a-41a4-8c45-c33511e1ca5f" providerId="ADAL" clId="{6B6BC468-14C4-4B30-AEF6-0BE878F743A7}" dt="2024-04-29T14:19:39.309" v="771" actId="20577"/>
          <pc:sldLayoutMkLst>
            <pc:docMk/>
            <pc:sldMasterMk cId="3238302555" sldId="2147483684"/>
            <pc:sldLayoutMk cId="1654583225" sldId="2147483686"/>
          </pc:sldLayoutMkLst>
          <pc:spChg chg="del">
            <ac:chgData name="Ryan  Belcher" userId="b6f77bb7-d77a-41a4-8c45-c33511e1ca5f" providerId="ADAL" clId="{6B6BC468-14C4-4B30-AEF6-0BE878F743A7}" dt="2024-04-29T14:19:22.675" v="754"/>
            <ac:spMkLst>
              <pc:docMk/>
              <pc:sldMasterMk cId="3238302555" sldId="2147483684"/>
              <pc:sldLayoutMk cId="1654583225" sldId="2147483686"/>
              <ac:spMk id="4" creationId="{00000000-0000-0000-0000-000000000000}"/>
            </ac:spMkLst>
          </pc:spChg>
          <pc:spChg chg="del mod">
            <ac:chgData name="Ryan  Belcher" userId="b6f77bb7-d77a-41a4-8c45-c33511e1ca5f" providerId="ADAL" clId="{6B6BC468-14C4-4B30-AEF6-0BE878F743A7}" dt="2024-04-29T14:19:22.675" v="754"/>
            <ac:spMkLst>
              <pc:docMk/>
              <pc:sldMasterMk cId="3238302555" sldId="2147483684"/>
              <pc:sldLayoutMk cId="1654583225" sldId="2147483686"/>
              <ac:spMk id="5" creationId="{00000000-0000-0000-0000-000000000000}"/>
            </ac:spMkLst>
          </pc:spChg>
          <pc:spChg chg="del">
            <ac:chgData name="Ryan  Belcher" userId="b6f77bb7-d77a-41a4-8c45-c33511e1ca5f" providerId="ADAL" clId="{6B6BC468-14C4-4B30-AEF6-0BE878F743A7}" dt="2024-04-29T14:19:22.675" v="754"/>
            <ac:spMkLst>
              <pc:docMk/>
              <pc:sldMasterMk cId="3238302555" sldId="2147483684"/>
              <pc:sldLayoutMk cId="1654583225" sldId="2147483686"/>
              <ac:spMk id="6" creationId="{00000000-0000-0000-0000-000000000000}"/>
            </ac:spMkLst>
          </pc:spChg>
          <pc:spChg chg="add mod">
            <ac:chgData name="Ryan  Belcher" userId="b6f77bb7-d77a-41a4-8c45-c33511e1ca5f" providerId="ADAL" clId="{6B6BC468-14C4-4B30-AEF6-0BE878F743A7}" dt="2024-04-29T14:19:39.309" v="771" actId="20577"/>
            <ac:spMkLst>
              <pc:docMk/>
              <pc:sldMasterMk cId="3238302555" sldId="2147483684"/>
              <pc:sldLayoutMk cId="1654583225" sldId="2147483686"/>
              <ac:spMk id="8" creationId="{6E216A7B-F78F-9D61-053D-28E9EDEDEC28}"/>
            </ac:spMkLst>
          </pc:spChg>
          <pc:spChg chg="add mod">
            <ac:chgData name="Ryan  Belcher" userId="b6f77bb7-d77a-41a4-8c45-c33511e1ca5f" providerId="ADAL" clId="{6B6BC468-14C4-4B30-AEF6-0BE878F743A7}" dt="2024-04-29T14:19:23.141" v="755"/>
            <ac:spMkLst>
              <pc:docMk/>
              <pc:sldMasterMk cId="3238302555" sldId="2147483684"/>
              <pc:sldLayoutMk cId="1654583225" sldId="2147483686"/>
              <ac:spMk id="9" creationId="{C30556D5-3CC7-B899-E551-CED33FE93023}"/>
            </ac:spMkLst>
          </pc:spChg>
          <pc:spChg chg="add mod">
            <ac:chgData name="Ryan  Belcher" userId="b6f77bb7-d77a-41a4-8c45-c33511e1ca5f" providerId="ADAL" clId="{6B6BC468-14C4-4B30-AEF6-0BE878F743A7}" dt="2024-04-29T14:19:23.141" v="755"/>
            <ac:spMkLst>
              <pc:docMk/>
              <pc:sldMasterMk cId="3238302555" sldId="2147483684"/>
              <pc:sldLayoutMk cId="1654583225" sldId="2147483686"/>
              <ac:spMk id="10" creationId="{F98164A9-DCEB-54A8-B0C5-9F7DE9BF5047}"/>
            </ac:spMkLst>
          </pc:spChg>
        </pc:sldLayoutChg>
        <pc:sldLayoutChg chg="modSp mod">
          <pc:chgData name="Ryan  Belcher" userId="b6f77bb7-d77a-41a4-8c45-c33511e1ca5f" providerId="ADAL" clId="{6B6BC468-14C4-4B30-AEF6-0BE878F743A7}" dt="2024-04-29T14:16:03.311" v="697" actId="20577"/>
          <pc:sldLayoutMkLst>
            <pc:docMk/>
            <pc:sldMasterMk cId="3238302555" sldId="2147483684"/>
            <pc:sldLayoutMk cId="1557239477" sldId="2147483688"/>
          </pc:sldLayoutMkLst>
          <pc:spChg chg="mod">
            <ac:chgData name="Ryan  Belcher" userId="b6f77bb7-d77a-41a4-8c45-c33511e1ca5f" providerId="ADAL" clId="{6B6BC468-14C4-4B30-AEF6-0BE878F743A7}" dt="2024-04-29T14:16:03.311" v="697" actId="20577"/>
            <ac:spMkLst>
              <pc:docMk/>
              <pc:sldMasterMk cId="3238302555" sldId="2147483684"/>
              <pc:sldLayoutMk cId="1557239477" sldId="2147483688"/>
              <ac:spMk id="6" creationId="{00000000-0000-0000-0000-000000000000}"/>
            </ac:spMkLst>
          </pc:spChg>
        </pc:sldLayoutChg>
        <pc:sldLayoutChg chg="new del mod">
          <pc:chgData name="Ryan  Belcher" userId="b6f77bb7-d77a-41a4-8c45-c33511e1ca5f" providerId="ADAL" clId="{6B6BC468-14C4-4B30-AEF6-0BE878F743A7}" dt="2024-04-29T14:16:09.197" v="701" actId="11236"/>
          <pc:sldLayoutMkLst>
            <pc:docMk/>
            <pc:sldMasterMk cId="3238302555" sldId="2147483684"/>
            <pc:sldLayoutMk cId="4286083623" sldId="2147483696"/>
          </pc:sldLayoutMkLst>
        </pc:sldLayoutChg>
        <pc:sldLayoutChg chg="new del mod">
          <pc:chgData name="Ryan  Belcher" userId="b6f77bb7-d77a-41a4-8c45-c33511e1ca5f" providerId="ADAL" clId="{6B6BC468-14C4-4B30-AEF6-0BE878F743A7}" dt="2024-04-29T14:16:08.933" v="700" actId="11236"/>
          <pc:sldLayoutMkLst>
            <pc:docMk/>
            <pc:sldMasterMk cId="3238302555" sldId="2147483684"/>
            <pc:sldLayoutMk cId="1989015432" sldId="2147483697"/>
          </pc:sldLayoutMkLst>
        </pc:sldLayoutChg>
      </pc:sldMasterChg>
    </pc:docChg>
  </pc:docChgLst>
  <pc:docChgLst>
    <pc:chgData name="Matthew Shuffler" userId="b09a7d08-774e-4287-9c8c-4c6dd4e97bd9" providerId="ADAL" clId="{CC13846E-3D1A-4390-8189-12E159EC1C1F}"/>
    <pc:docChg chg="modNotesMaster">
      <pc:chgData name="Matthew Shuffler" userId="b09a7d08-774e-4287-9c8c-4c6dd4e97bd9" providerId="ADAL" clId="{CC13846E-3D1A-4390-8189-12E159EC1C1F}" dt="2024-04-29T19:14:27.945" v="0"/>
      <pc:docMkLst>
        <pc:docMk/>
      </pc:docMkLst>
    </pc:docChg>
  </pc:docChgLst>
  <pc:docChgLst>
    <pc:chgData name="Meghan  Brennan" userId="a0a0c45f-ec0a-4eff-a2d2-74d3e50c1378" providerId="ADAL" clId="{A2476BC6-FE18-42A6-926D-59577D63E804}"/>
    <pc:docChg chg="undo custSel addSld modSld modNotesMaster">
      <pc:chgData name="Meghan  Brennan" userId="a0a0c45f-ec0a-4eff-a2d2-74d3e50c1378" providerId="ADAL" clId="{A2476BC6-FE18-42A6-926D-59577D63E804}" dt="2024-05-01T17:39:31.094" v="26" actId="478"/>
      <pc:docMkLst>
        <pc:docMk/>
      </pc:docMkLst>
      <pc:sldChg chg="addSp delSp modSp new mod">
        <pc:chgData name="Meghan  Brennan" userId="a0a0c45f-ec0a-4eff-a2d2-74d3e50c1378" providerId="ADAL" clId="{A2476BC6-FE18-42A6-926D-59577D63E804}" dt="2024-05-01T17:39:31.094" v="26" actId="478"/>
        <pc:sldMkLst>
          <pc:docMk/>
          <pc:sldMk cId="3716897355" sldId="1371"/>
        </pc:sldMkLst>
        <pc:spChg chg="mod">
          <ac:chgData name="Meghan  Brennan" userId="a0a0c45f-ec0a-4eff-a2d2-74d3e50c1378" providerId="ADAL" clId="{A2476BC6-FE18-42A6-926D-59577D63E804}" dt="2024-05-01T17:37:26.501" v="17" actId="108"/>
          <ac:spMkLst>
            <pc:docMk/>
            <pc:sldMk cId="3716897355" sldId="1371"/>
            <ac:spMk id="2" creationId="{FCA2DCA0-3475-E449-13A1-930B74A55E31}"/>
          </ac:spMkLst>
        </pc:spChg>
        <pc:spChg chg="del">
          <ac:chgData name="Meghan  Brennan" userId="a0a0c45f-ec0a-4eff-a2d2-74d3e50c1378" providerId="ADAL" clId="{A2476BC6-FE18-42A6-926D-59577D63E804}" dt="2024-05-01T17:38:07.931" v="18" actId="22"/>
          <ac:spMkLst>
            <pc:docMk/>
            <pc:sldMk cId="3716897355" sldId="1371"/>
            <ac:spMk id="3" creationId="{DB97DDBD-BC35-2ECC-9F8C-8F69CA778F5D}"/>
          </ac:spMkLst>
        </pc:spChg>
        <pc:spChg chg="del">
          <ac:chgData name="Meghan  Brennan" userId="a0a0c45f-ec0a-4eff-a2d2-74d3e50c1378" providerId="ADAL" clId="{A2476BC6-FE18-42A6-926D-59577D63E804}" dt="2024-05-01T17:38:12.561" v="20" actId="478"/>
          <ac:spMkLst>
            <pc:docMk/>
            <pc:sldMk cId="3716897355" sldId="1371"/>
            <ac:spMk id="4" creationId="{CCCE7E68-2989-4614-5354-25189481F5E1}"/>
          </ac:spMkLst>
        </pc:spChg>
        <pc:picChg chg="add mod ord">
          <ac:chgData name="Meghan  Brennan" userId="a0a0c45f-ec0a-4eff-a2d2-74d3e50c1378" providerId="ADAL" clId="{A2476BC6-FE18-42A6-926D-59577D63E804}" dt="2024-05-01T17:38:15.743" v="21" actId="1076"/>
          <ac:picMkLst>
            <pc:docMk/>
            <pc:sldMk cId="3716897355" sldId="1371"/>
            <ac:picMk id="8" creationId="{085996E0-11C3-54D9-6540-5D1E8EF70500}"/>
          </ac:picMkLst>
        </pc:picChg>
        <pc:picChg chg="add del mod">
          <ac:chgData name="Meghan  Brennan" userId="a0a0c45f-ec0a-4eff-a2d2-74d3e50c1378" providerId="ADAL" clId="{A2476BC6-FE18-42A6-926D-59577D63E804}" dt="2024-05-01T17:39:31.094" v="26" actId="478"/>
          <ac:picMkLst>
            <pc:docMk/>
            <pc:sldMk cId="3716897355" sldId="1371"/>
            <ac:picMk id="10" creationId="{09308E6C-4AAE-92DF-A6F8-BED9299E2EC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8F3D66C-D8EB-4BCC-A05E-EB0F4FA8AF58}" type="datetimeFigureOut">
              <a:rPr lang="en-US" smtClean="0"/>
              <a:t>5/1/2024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6C582437-6EC8-4B7C-A09F-C8E806472F1D}" type="slidenum">
              <a:rPr lang="en-US" smtClean="0"/>
              <a:t>‹#›</a:t>
            </a:fld>
            <a:endParaRPr lang="en-US"/>
          </a:p>
        </p:txBody>
      </p:sp>
    </p:spTree>
    <p:extLst>
      <p:ext uri="{BB962C8B-B14F-4D97-AF65-F5344CB8AC3E}">
        <p14:creationId xmlns:p14="http://schemas.microsoft.com/office/powerpoint/2010/main" val="171389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one’s rents will increase – there will be relocation – correct mold and heat and long-term cure of the “</a:t>
            </a:r>
            <a:r>
              <a:rPr lang="en-US" err="1"/>
              <a:t>implorable</a:t>
            </a:r>
            <a:r>
              <a:rPr lang="en-US"/>
              <a:t>” conditions – reassure anxiety about </a:t>
            </a:r>
            <a:r>
              <a:rPr lang="en-US" err="1"/>
              <a:t>relo</a:t>
            </a:r>
            <a:r>
              <a:rPr lang="en-US"/>
              <a:t> – disabled and senior population</a:t>
            </a:r>
          </a:p>
          <a:p>
            <a:r>
              <a:rPr lang="en-US"/>
              <a:t>Add note about current conditions and goals to improve</a:t>
            </a:r>
          </a:p>
        </p:txBody>
      </p:sp>
      <p:sp>
        <p:nvSpPr>
          <p:cNvPr id="4" name="Slide Number Placeholder 3"/>
          <p:cNvSpPr>
            <a:spLocks noGrp="1"/>
          </p:cNvSpPr>
          <p:nvPr>
            <p:ph type="sldNum" sz="quarter" idx="5"/>
          </p:nvPr>
        </p:nvSpPr>
        <p:spPr/>
        <p:txBody>
          <a:bodyPr/>
          <a:lstStyle/>
          <a:p>
            <a:fld id="{6C582437-6EC8-4B7C-A09F-C8E806472F1D}" type="slidenum">
              <a:rPr lang="en-US" smtClean="0"/>
              <a:t>4</a:t>
            </a:fld>
            <a:endParaRPr lang="en-US"/>
          </a:p>
        </p:txBody>
      </p:sp>
    </p:spTree>
    <p:extLst>
      <p:ext uri="{BB962C8B-B14F-4D97-AF65-F5344CB8AC3E}">
        <p14:creationId xmlns:p14="http://schemas.microsoft.com/office/powerpoint/2010/main" val="81984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done this before, and getting your input helps us eliminate the worst issues first. No one knows this property and buildings better than the people who live here and we want your help to guide us on aspects of our work.</a:t>
            </a:r>
          </a:p>
        </p:txBody>
      </p:sp>
      <p:sp>
        <p:nvSpPr>
          <p:cNvPr id="4" name="Slide Number Placeholder 3"/>
          <p:cNvSpPr>
            <a:spLocks noGrp="1"/>
          </p:cNvSpPr>
          <p:nvPr>
            <p:ph type="sldNum" sz="quarter" idx="5"/>
          </p:nvPr>
        </p:nvSpPr>
        <p:spPr/>
        <p:txBody>
          <a:bodyPr/>
          <a:lstStyle/>
          <a:p>
            <a:fld id="{6C582437-6EC8-4B7C-A09F-C8E806472F1D}" type="slidenum">
              <a:rPr lang="en-US" smtClean="0"/>
              <a:t>5</a:t>
            </a:fld>
            <a:endParaRPr lang="en-US"/>
          </a:p>
        </p:txBody>
      </p:sp>
    </p:spTree>
    <p:extLst>
      <p:ext uri="{BB962C8B-B14F-4D97-AF65-F5344CB8AC3E}">
        <p14:creationId xmlns:p14="http://schemas.microsoft.com/office/powerpoint/2010/main" val="2277091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Proposed team, understand that there are concerns – importance of strong and professional group with strong on site staff</a:t>
            </a:r>
          </a:p>
        </p:txBody>
      </p:sp>
      <p:sp>
        <p:nvSpPr>
          <p:cNvPr id="4" name="Slide Number Placeholder 3"/>
          <p:cNvSpPr>
            <a:spLocks noGrp="1"/>
          </p:cNvSpPr>
          <p:nvPr>
            <p:ph type="sldNum" sz="quarter" idx="5"/>
          </p:nvPr>
        </p:nvSpPr>
        <p:spPr/>
        <p:txBody>
          <a:bodyPr/>
          <a:lstStyle/>
          <a:p>
            <a:fld id="{6C582437-6EC8-4B7C-A09F-C8E806472F1D}" type="slidenum">
              <a:rPr lang="en-US" smtClean="0"/>
              <a:t>7</a:t>
            </a:fld>
            <a:endParaRPr lang="en-US"/>
          </a:p>
        </p:txBody>
      </p:sp>
    </p:spTree>
    <p:extLst>
      <p:ext uri="{BB962C8B-B14F-4D97-AF65-F5344CB8AC3E}">
        <p14:creationId xmlns:p14="http://schemas.microsoft.com/office/powerpoint/2010/main" val="2137379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8</a:t>
            </a:fld>
            <a:endParaRPr lang="en-US"/>
          </a:p>
        </p:txBody>
      </p:sp>
    </p:spTree>
    <p:extLst>
      <p:ext uri="{BB962C8B-B14F-4D97-AF65-F5344CB8AC3E}">
        <p14:creationId xmlns:p14="http://schemas.microsoft.com/office/powerpoint/2010/main" val="4147206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issues with lost subsidies and rent increases</a:t>
            </a:r>
          </a:p>
          <a:p>
            <a:r>
              <a:rPr lang="en-US"/>
              <a:t>System in place to make sure this doesn’t happen.  - coordination around compliance – </a:t>
            </a:r>
            <a:r>
              <a:rPr lang="en-US" err="1"/>
              <a:t>Wavecrest</a:t>
            </a:r>
            <a:r>
              <a:rPr lang="en-US"/>
              <a:t> with strong experience in these topics</a:t>
            </a:r>
          </a:p>
        </p:txBody>
      </p:sp>
      <p:sp>
        <p:nvSpPr>
          <p:cNvPr id="4" name="Slide Number Placeholder 3"/>
          <p:cNvSpPr>
            <a:spLocks noGrp="1"/>
          </p:cNvSpPr>
          <p:nvPr>
            <p:ph type="sldNum" sz="quarter" idx="5"/>
          </p:nvPr>
        </p:nvSpPr>
        <p:spPr/>
        <p:txBody>
          <a:bodyPr/>
          <a:lstStyle/>
          <a:p>
            <a:fld id="{6C582437-6EC8-4B7C-A09F-C8E806472F1D}" type="slidenum">
              <a:rPr lang="en-US" smtClean="0"/>
              <a:t>15</a:t>
            </a:fld>
            <a:endParaRPr lang="en-US"/>
          </a:p>
        </p:txBody>
      </p:sp>
    </p:spTree>
    <p:extLst>
      <p:ext uri="{BB962C8B-B14F-4D97-AF65-F5344CB8AC3E}">
        <p14:creationId xmlns:p14="http://schemas.microsoft.com/office/powerpoint/2010/main" val="71840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How can residents be sure work is completed as promised. Oversite by lenders and city agencies. </a:t>
            </a:r>
          </a:p>
        </p:txBody>
      </p:sp>
      <p:sp>
        <p:nvSpPr>
          <p:cNvPr id="4" name="Slide Number Placeholder 3"/>
          <p:cNvSpPr>
            <a:spLocks noGrp="1"/>
          </p:cNvSpPr>
          <p:nvPr>
            <p:ph type="sldNum" sz="quarter" idx="5"/>
          </p:nvPr>
        </p:nvSpPr>
        <p:spPr/>
        <p:txBody>
          <a:bodyPr/>
          <a:lstStyle/>
          <a:p>
            <a:fld id="{6C582437-6EC8-4B7C-A09F-C8E806472F1D}" type="slidenum">
              <a:rPr lang="en-US" smtClean="0"/>
              <a:t>17</a:t>
            </a:fld>
            <a:endParaRPr lang="en-US"/>
          </a:p>
        </p:txBody>
      </p:sp>
    </p:spTree>
    <p:extLst>
      <p:ext uri="{BB962C8B-B14F-4D97-AF65-F5344CB8AC3E}">
        <p14:creationId xmlns:p14="http://schemas.microsoft.com/office/powerpoint/2010/main" val="286785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19</a:t>
            </a:fld>
            <a:endParaRPr lang="en-US"/>
          </a:p>
        </p:txBody>
      </p:sp>
    </p:spTree>
    <p:extLst>
      <p:ext uri="{BB962C8B-B14F-4D97-AF65-F5344CB8AC3E}">
        <p14:creationId xmlns:p14="http://schemas.microsoft.com/office/powerpoint/2010/main" val="245519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24</a:t>
            </a:fld>
            <a:endParaRPr lang="en-US"/>
          </a:p>
        </p:txBody>
      </p:sp>
    </p:spTree>
    <p:extLst>
      <p:ext uri="{BB962C8B-B14F-4D97-AF65-F5344CB8AC3E}">
        <p14:creationId xmlns:p14="http://schemas.microsoft.com/office/powerpoint/2010/main" val="684334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29</a:t>
            </a:fld>
            <a:endParaRPr lang="en-US"/>
          </a:p>
        </p:txBody>
      </p:sp>
    </p:spTree>
    <p:extLst>
      <p:ext uri="{BB962C8B-B14F-4D97-AF65-F5344CB8AC3E}">
        <p14:creationId xmlns:p14="http://schemas.microsoft.com/office/powerpoint/2010/main" val="844613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D080A6B7-C082-CD45-1E9D-AD5156774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4366"/>
            <a:ext cx="1681987" cy="569093"/>
          </a:xfrm>
          <a:prstGeom prst="rect">
            <a:avLst/>
          </a:prstGeom>
        </p:spPr>
      </p:pic>
    </p:spTree>
    <p:extLst>
      <p:ext uri="{BB962C8B-B14F-4D97-AF65-F5344CB8AC3E}">
        <p14:creationId xmlns:p14="http://schemas.microsoft.com/office/powerpoint/2010/main" val="73624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310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7669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DF93AD53-273D-2B5E-E214-C17621A71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
        <p:nvSpPr>
          <p:cNvPr id="8" name="Date Placeholder 7">
            <a:extLst>
              <a:ext uri="{FF2B5EF4-FFF2-40B4-BE49-F238E27FC236}">
                <a16:creationId xmlns:a16="http://schemas.microsoft.com/office/drawing/2014/main" id="{6E216A7B-F78F-9D61-053D-28E9EDEDEC28}"/>
              </a:ext>
            </a:extLst>
          </p:cNvPr>
          <p:cNvSpPr>
            <a:spLocks noGrp="1"/>
          </p:cNvSpPr>
          <p:nvPr>
            <p:ph type="dt" sz="half" idx="10"/>
          </p:nvPr>
        </p:nvSpPr>
        <p:spPr/>
        <p:txBody>
          <a:bodyPr/>
          <a:lstStyle>
            <a:lvl1pPr>
              <a:defRPr/>
            </a:lvl1pPr>
          </a:lstStyle>
          <a:p>
            <a:r>
              <a:rPr lang="en-US"/>
              <a:t>5/2/2024</a:t>
            </a:r>
            <a:endParaRPr lang="en-GB"/>
          </a:p>
        </p:txBody>
      </p:sp>
      <p:sp>
        <p:nvSpPr>
          <p:cNvPr id="9" name="Footer Placeholder 8">
            <a:extLst>
              <a:ext uri="{FF2B5EF4-FFF2-40B4-BE49-F238E27FC236}">
                <a16:creationId xmlns:a16="http://schemas.microsoft.com/office/drawing/2014/main" id="{C30556D5-3CC7-B899-E551-CED33FE93023}"/>
              </a:ext>
            </a:extLst>
          </p:cNvPr>
          <p:cNvSpPr>
            <a:spLocks noGrp="1"/>
          </p:cNvSpPr>
          <p:nvPr>
            <p:ph type="ftr" sz="quarter" idx="11"/>
          </p:nvPr>
        </p:nvSpPr>
        <p:spPr/>
        <p:txBody>
          <a:bodyPr/>
          <a:lstStyle/>
          <a:p>
            <a:r>
              <a:rPr lang="en-GB"/>
              <a:t>www.lindenplazabk.com</a:t>
            </a:r>
            <a:endParaRPr lang="en-US"/>
          </a:p>
        </p:txBody>
      </p:sp>
      <p:sp>
        <p:nvSpPr>
          <p:cNvPr id="10" name="Slide Number Placeholder 9">
            <a:extLst>
              <a:ext uri="{FF2B5EF4-FFF2-40B4-BE49-F238E27FC236}">
                <a16:creationId xmlns:a16="http://schemas.microsoft.com/office/drawing/2014/main" id="{F98164A9-DCEB-54A8-B0C5-9F7DE9BF5047}"/>
              </a:ext>
            </a:extLst>
          </p:cNvPr>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165458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406665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GB"/>
              <a:t>www.lindenplazabk.com</a:t>
            </a:r>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F0E62934-62AC-1F4B-12B5-69A859C83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155723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5/2/2024</a:t>
            </a:r>
          </a:p>
        </p:txBody>
      </p:sp>
      <p:sp>
        <p:nvSpPr>
          <p:cNvPr id="8" name="Footer Placeholder 7"/>
          <p:cNvSpPr>
            <a:spLocks noGrp="1"/>
          </p:cNvSpPr>
          <p:nvPr>
            <p:ph type="ftr" sz="quarter" idx="11"/>
          </p:nvPr>
        </p:nvSpPr>
        <p:spPr/>
        <p:txBody>
          <a:bodyPr/>
          <a:lstStyle/>
          <a:p>
            <a:r>
              <a:rPr lang="en-US"/>
              <a:t>www.lindenplazabk.com</a:t>
            </a:r>
          </a:p>
        </p:txBody>
      </p:sp>
      <p:sp>
        <p:nvSpPr>
          <p:cNvPr id="9" name="Slide Number Placeholder 8"/>
          <p:cNvSpPr>
            <a:spLocks noGrp="1"/>
          </p:cNvSpPr>
          <p:nvPr>
            <p:ph type="sldNum" sz="quarter" idx="12"/>
          </p:nvPr>
        </p:nvSpPr>
        <p:spPr/>
        <p:txBody>
          <a:bodyPr/>
          <a:lstStyle/>
          <a:p>
            <a:fld id="{DC350BA9-05F5-4766-A5AF-71049318901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4157BEE9-0BAB-F13B-E7F5-B215E14FA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954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5/2/2024</a:t>
            </a:r>
          </a:p>
        </p:txBody>
      </p:sp>
      <p:sp>
        <p:nvSpPr>
          <p:cNvPr id="4" name="Footer Placeholder 3"/>
          <p:cNvSpPr>
            <a:spLocks noGrp="1"/>
          </p:cNvSpPr>
          <p:nvPr>
            <p:ph type="ftr" sz="quarter" idx="11"/>
          </p:nvPr>
        </p:nvSpPr>
        <p:spPr/>
        <p:txBody>
          <a:bodyPr/>
          <a:lstStyle/>
          <a:p>
            <a:r>
              <a:rPr lang="en-US"/>
              <a:t>www.lindenplazabk.com</a:t>
            </a:r>
          </a:p>
        </p:txBody>
      </p:sp>
      <p:sp>
        <p:nvSpPr>
          <p:cNvPr id="5" name="Slide Number Placeholder 4"/>
          <p:cNvSpPr>
            <a:spLocks noGrp="1"/>
          </p:cNvSpPr>
          <p:nvPr>
            <p:ph type="sldNum" sz="quarter" idx="12"/>
          </p:nvPr>
        </p:nvSpPr>
        <p:spPr/>
        <p:txBody>
          <a:bodyPr/>
          <a:lstStyle/>
          <a:p>
            <a:fld id="{DC350BA9-05F5-4766-A5AF-71049318901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73A1FB97-5B37-9389-AE7D-647BE4DC9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043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5/2/2024</a:t>
            </a:r>
          </a:p>
        </p:txBody>
      </p:sp>
      <p:sp>
        <p:nvSpPr>
          <p:cNvPr id="3" name="Footer Placeholder 2"/>
          <p:cNvSpPr>
            <a:spLocks noGrp="1"/>
          </p:cNvSpPr>
          <p:nvPr>
            <p:ph type="ftr" sz="quarter" idx="11"/>
          </p:nvPr>
        </p:nvSpPr>
        <p:spPr/>
        <p:txBody>
          <a:bodyPr/>
          <a:lstStyle/>
          <a:p>
            <a:r>
              <a:rPr lang="en-US"/>
              <a:t>www.lindenplazabk.com</a:t>
            </a:r>
          </a:p>
        </p:txBody>
      </p:sp>
      <p:sp>
        <p:nvSpPr>
          <p:cNvPr id="4" name="Slide Number Placeholder 3"/>
          <p:cNvSpPr>
            <a:spLocks noGrp="1"/>
          </p:cNvSpPr>
          <p:nvPr>
            <p:ph type="sldNum" sz="quarter" idx="12"/>
          </p:nvPr>
        </p:nvSpPr>
        <p:spPr/>
        <p:txBody>
          <a:bodyPr/>
          <a:lstStyle/>
          <a:p>
            <a:fld id="{DC350BA9-05F5-4766-A5AF-71049318901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47B9858D-39F7-2C30-9465-DC6397303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38842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54008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2974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5/2/2024</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www.lindenplazabk.com</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50BA9-05F5-4766-A5AF-710493189013}" type="slidenum">
              <a:rPr lang="en-US" smtClean="0"/>
              <a:t>‹#›</a:t>
            </a:fld>
            <a:endParaRPr lang="en-US"/>
          </a:p>
        </p:txBody>
      </p:sp>
    </p:spTree>
    <p:extLst>
      <p:ext uri="{BB962C8B-B14F-4D97-AF65-F5344CB8AC3E}">
        <p14:creationId xmlns:p14="http://schemas.microsoft.com/office/powerpoint/2010/main" val="32383025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lindenplazabk.co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716F-F9D7-DCFD-3110-BE118143E679}"/>
              </a:ext>
            </a:extLst>
          </p:cNvPr>
          <p:cNvSpPr>
            <a:spLocks noGrp="1"/>
          </p:cNvSpPr>
          <p:nvPr>
            <p:ph type="title"/>
          </p:nvPr>
        </p:nvSpPr>
        <p:spPr>
          <a:xfrm>
            <a:off x="628650" y="3401510"/>
            <a:ext cx="7886700" cy="1325563"/>
          </a:xfrm>
        </p:spPr>
        <p:txBody>
          <a:bodyPr>
            <a:normAutofit fontScale="90000"/>
          </a:bodyPr>
          <a:lstStyle/>
          <a:p>
            <a:pPr algn="ctr"/>
            <a:r>
              <a:rPr lang="en-US" sz="3200" b="1">
                <a:cs typeface="Arial" panose="020B0604020202020204" pitchFamily="34" charset="0"/>
              </a:rPr>
              <a:t>Resident Meeting #1</a:t>
            </a:r>
            <a:br>
              <a:rPr lang="en-US" sz="3200" b="1">
                <a:cs typeface="Arial" panose="020B0604020202020204" pitchFamily="34" charset="0"/>
              </a:rPr>
            </a:br>
            <a:br>
              <a:rPr lang="en-US" sz="1700" b="1">
                <a:cs typeface="Arial" panose="020B0604020202020204" pitchFamily="34" charset="0"/>
              </a:rPr>
            </a:br>
            <a:r>
              <a:rPr lang="en-US" sz="3200" b="1">
                <a:cs typeface="Arial" panose="020B0604020202020204" pitchFamily="34" charset="0"/>
              </a:rPr>
              <a:t>May 2, 2024</a:t>
            </a:r>
            <a:br>
              <a:rPr lang="en-US" sz="3200" b="1">
                <a:cs typeface="Arial" panose="020B0604020202020204" pitchFamily="34" charset="0"/>
              </a:rPr>
            </a:br>
            <a:endParaRPr lang="en-US" sz="3200" b="1">
              <a:cs typeface="Arial" panose="020B0604020202020204" pitchFamily="34" charset="0"/>
            </a:endParaRPr>
          </a:p>
        </p:txBody>
      </p:sp>
      <p:sp>
        <p:nvSpPr>
          <p:cNvPr id="4" name="Slide Number Placeholder 3">
            <a:extLst>
              <a:ext uri="{FF2B5EF4-FFF2-40B4-BE49-F238E27FC236}">
                <a16:creationId xmlns:a16="http://schemas.microsoft.com/office/drawing/2014/main" id="{65695A9A-93A9-A2D4-AEE1-6E60AB225DC2}"/>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a:t>
            </a:fld>
            <a:endParaRPr lang="en-US"/>
          </a:p>
        </p:txBody>
      </p:sp>
      <p:pic>
        <p:nvPicPr>
          <p:cNvPr id="13" name="Picture 12" descr="A close up of a logo&#10;&#10;Description automatically generated">
            <a:extLst>
              <a:ext uri="{FF2B5EF4-FFF2-40B4-BE49-F238E27FC236}">
                <a16:creationId xmlns:a16="http://schemas.microsoft.com/office/drawing/2014/main" id="{9F271A60-D70A-843A-0B2E-09728B3D0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92" y="1918267"/>
            <a:ext cx="3355416" cy="1135291"/>
          </a:xfrm>
          <a:prstGeom prst="rect">
            <a:avLst/>
          </a:prstGeom>
        </p:spPr>
      </p:pic>
      <p:sp>
        <p:nvSpPr>
          <p:cNvPr id="3" name="Footer Placeholder 2">
            <a:extLst>
              <a:ext uri="{FF2B5EF4-FFF2-40B4-BE49-F238E27FC236}">
                <a16:creationId xmlns:a16="http://schemas.microsoft.com/office/drawing/2014/main" id="{C8705381-381C-F181-7D6C-4B332132F5A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872254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10</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56149" y="400860"/>
            <a:ext cx="48542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Resident Engagement Team</a:t>
            </a:r>
            <a:endParaRPr lang="en-US" sz="3400"/>
          </a:p>
        </p:txBody>
      </p:sp>
      <p:sp>
        <p:nvSpPr>
          <p:cNvPr id="6" name="Content Placeholder 28">
            <a:extLst>
              <a:ext uri="{FF2B5EF4-FFF2-40B4-BE49-F238E27FC236}">
                <a16:creationId xmlns:a16="http://schemas.microsoft.com/office/drawing/2014/main" id="{0EB2436E-71C0-76DC-E5B6-BA7E14B0C56E}"/>
              </a:ext>
            </a:extLst>
          </p:cNvPr>
          <p:cNvSpPr>
            <a:spLocks noGrp="1"/>
          </p:cNvSpPr>
          <p:nvPr>
            <p:ph idx="1"/>
          </p:nvPr>
        </p:nvSpPr>
        <p:spPr>
          <a:xfrm>
            <a:off x="372408" y="1480556"/>
            <a:ext cx="8025804" cy="5240920"/>
          </a:xfrm>
        </p:spPr>
        <p:txBody>
          <a:bodyPr>
            <a:normAutofit/>
          </a:bodyPr>
          <a:lstStyle/>
          <a:p>
            <a:pPr marL="457200" lvl="1" indent="0">
              <a:buNone/>
              <a:defRPr/>
            </a:pPr>
            <a:r>
              <a:rPr lang="en-US" b="1">
                <a:solidFill>
                  <a:schemeClr val="accent4">
                    <a:lumMod val="75000"/>
                  </a:schemeClr>
                </a:solidFill>
                <a:latin typeface="+mj-lt"/>
                <a:ea typeface="Calibri" panose="020F0502020204030204" pitchFamily="34" charset="0"/>
                <a:cs typeface="Calibri" panose="020F0502020204030204" pitchFamily="34" charset="0"/>
              </a:rPr>
              <a:t>Urbane utilizes neighborhood assets to build community wealth through an integrated approach</a:t>
            </a:r>
          </a:p>
          <a:p>
            <a:pPr marL="914400" lvl="2" indent="-457200">
              <a:spcBef>
                <a:spcPts val="1200"/>
              </a:spcBef>
              <a:defRPr/>
            </a:pPr>
            <a:r>
              <a:rPr lang="en-US" sz="2400">
                <a:solidFill>
                  <a:prstClr val="black"/>
                </a:solidFill>
                <a:latin typeface="Calibri Light" panose="020F0302020204030204"/>
                <a:cs typeface="Times New Roman"/>
              </a:rPr>
              <a:t>Established community development venture and certified MBE </a:t>
            </a:r>
          </a:p>
          <a:p>
            <a:pPr marL="914400" lvl="2" indent="-457200">
              <a:defRPr/>
            </a:pPr>
            <a:r>
              <a:rPr lang="en-US" sz="2400">
                <a:solidFill>
                  <a:prstClr val="black"/>
                </a:solidFill>
                <a:latin typeface="Calibri Light" panose="020F0302020204030204"/>
                <a:cs typeface="Times New Roman"/>
              </a:rPr>
              <a:t>Expert at establishing connections with residents</a:t>
            </a:r>
          </a:p>
          <a:p>
            <a:pPr marL="457200" lvl="1" indent="0">
              <a:buNone/>
              <a:defRPr/>
            </a:pPr>
            <a:r>
              <a:rPr lang="en-US" b="1">
                <a:solidFill>
                  <a:schemeClr val="accent4">
                    <a:lumMod val="75000"/>
                  </a:schemeClr>
                </a:solidFill>
                <a:latin typeface="+mj-lt"/>
                <a:ea typeface="Calibri" panose="020F0502020204030204" pitchFamily="34" charset="0"/>
                <a:cs typeface="Calibri" panose="020F0502020204030204" pitchFamily="34" charset="0"/>
              </a:rPr>
              <a:t>Residents are the most important stakeholders in the process of preserving these assets</a:t>
            </a:r>
          </a:p>
          <a:p>
            <a:pPr marL="914400" lvl="2" indent="-457200">
              <a:defRPr/>
            </a:pPr>
            <a:r>
              <a:rPr lang="en-US" sz="2400">
                <a:solidFill>
                  <a:prstClr val="black"/>
                </a:solidFill>
                <a:latin typeface="Calibri Light" panose="020F0302020204030204"/>
                <a:cs typeface="Times New Roman"/>
              </a:rPr>
              <a:t>Urbane will be the main point of contact for resident engagement </a:t>
            </a:r>
          </a:p>
          <a:p>
            <a:pPr marL="914400" lvl="2" indent="-457200">
              <a:defRPr/>
            </a:pPr>
            <a:r>
              <a:rPr lang="en-US" sz="2400">
                <a:solidFill>
                  <a:prstClr val="black"/>
                </a:solidFill>
                <a:latin typeface="Calibri Light" panose="020F0302020204030204"/>
                <a:cs typeface="Times New Roman"/>
              </a:rPr>
              <a:t>Develop meaningful connections with residents </a:t>
            </a:r>
          </a:p>
          <a:p>
            <a:pPr marL="914400" lvl="2" indent="-457200">
              <a:defRPr/>
            </a:pPr>
            <a:r>
              <a:rPr lang="en-US" sz="2400">
                <a:solidFill>
                  <a:prstClr val="black"/>
                </a:solidFill>
                <a:latin typeface="Calibri Light" panose="020F0302020204030204"/>
                <a:cs typeface="Times New Roman"/>
              </a:rPr>
              <a:t>Facilitate Section 8 process, as needed </a:t>
            </a:r>
          </a:p>
        </p:txBody>
      </p:sp>
      <p:pic>
        <p:nvPicPr>
          <p:cNvPr id="4" name="Picture 3" descr="A black and white logo&#10;&#10;Description automatically generated">
            <a:extLst>
              <a:ext uri="{FF2B5EF4-FFF2-40B4-BE49-F238E27FC236}">
                <a16:creationId xmlns:a16="http://schemas.microsoft.com/office/drawing/2014/main" id="{4D626C86-55B5-14A3-3C09-B320D099E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0307" y="149050"/>
            <a:ext cx="3322770" cy="1111513"/>
          </a:xfrm>
          <a:prstGeom prst="rect">
            <a:avLst/>
          </a:prstGeom>
        </p:spPr>
      </p:pic>
      <p:sp>
        <p:nvSpPr>
          <p:cNvPr id="2" name="Footer Placeholder 1">
            <a:extLst>
              <a:ext uri="{FF2B5EF4-FFF2-40B4-BE49-F238E27FC236}">
                <a16:creationId xmlns:a16="http://schemas.microsoft.com/office/drawing/2014/main" id="{256C49ED-6CB3-0322-2F37-FDF2B443FB4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749868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11</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608670" y="350077"/>
            <a:ext cx="5849280" cy="1138773"/>
          </a:xfrm>
          <a:prstGeom prst="rect">
            <a:avLst/>
          </a:prstGeom>
          <a:noFill/>
        </p:spPr>
        <p:txBody>
          <a:bodyPr wrap="square">
            <a:spAutoFit/>
          </a:bodyPr>
          <a:lstStyle/>
          <a:p>
            <a:r>
              <a:rPr lang="en-US" sz="3400">
                <a:solidFill>
                  <a:srgbClr val="1D6FA9">
                    <a:lumMod val="75000"/>
                  </a:srgbClr>
                </a:solidFill>
                <a:latin typeface="Franklin Gothic Medium Cond"/>
              </a:rPr>
              <a:t>Temporary Relocation Team</a:t>
            </a:r>
          </a:p>
          <a:p>
            <a:endParaRPr lang="en-US" sz="34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212651" y="1297992"/>
            <a:ext cx="8644270" cy="5240920"/>
          </a:xfrm>
        </p:spPr>
        <p:txBody>
          <a:bodyPr>
            <a:normAutofit fontScale="92500" lnSpcReduction="20000"/>
          </a:bodyPr>
          <a:lstStyle/>
          <a:p>
            <a:pPr marL="457200" lvl="1" indent="0">
              <a:buNone/>
              <a:defRPr/>
            </a:pPr>
            <a:r>
              <a:rPr lang="en-US" sz="2600" b="1">
                <a:solidFill>
                  <a:schemeClr val="accent4">
                    <a:lumMod val="75000"/>
                  </a:schemeClr>
                </a:solidFill>
                <a:latin typeface="+mj-lt"/>
                <a:ea typeface="Calibri" panose="020F0502020204030204" pitchFamily="34" charset="0"/>
                <a:cs typeface="Calibri" panose="020F0502020204030204" pitchFamily="34" charset="0"/>
              </a:rPr>
              <a:t>HOU resident-first approach to temporary relocation, supports individual households plan for specific needs.</a:t>
            </a:r>
          </a:p>
          <a:p>
            <a:pPr marL="914400" lvl="2" indent="-457200">
              <a:spcBef>
                <a:spcPts val="600"/>
              </a:spcBef>
              <a:defRPr/>
            </a:pPr>
            <a:r>
              <a:rPr lang="en-US" sz="2600">
                <a:solidFill>
                  <a:prstClr val="black"/>
                </a:solidFill>
                <a:latin typeface="Calibri Light" panose="020F0302020204030204"/>
                <a:cs typeface="Times New Roman"/>
              </a:rPr>
              <a:t>National WBE with 40+ years of experience, 100+ diverse  employees, 12 languages spoken</a:t>
            </a:r>
          </a:p>
          <a:p>
            <a:pPr marL="914400" lvl="2" indent="-457200">
              <a:spcBef>
                <a:spcPts val="600"/>
              </a:spcBef>
              <a:defRPr/>
            </a:pPr>
            <a:r>
              <a:rPr lang="en-US" sz="2600">
                <a:solidFill>
                  <a:prstClr val="black"/>
                </a:solidFill>
                <a:latin typeface="Calibri Light" panose="020F0302020204030204"/>
                <a:cs typeface="Times New Roman"/>
              </a:rPr>
              <a:t>Successfully relocated 60,000+ households</a:t>
            </a:r>
          </a:p>
          <a:p>
            <a:pPr marL="914400" lvl="2" indent="-457200">
              <a:spcBef>
                <a:spcPts val="600"/>
              </a:spcBef>
              <a:defRPr/>
            </a:pPr>
            <a:r>
              <a:rPr lang="en-US" sz="2600">
                <a:solidFill>
                  <a:prstClr val="black"/>
                </a:solidFill>
                <a:latin typeface="Calibri Light" panose="020F0302020204030204"/>
                <a:cs typeface="Times New Roman"/>
              </a:rPr>
              <a:t>Committed to Section 3 with successful long-term employees and placement in related fields</a:t>
            </a:r>
          </a:p>
          <a:p>
            <a:pPr marL="457200" lvl="2" indent="0">
              <a:spcBef>
                <a:spcPts val="1200"/>
              </a:spcBef>
              <a:buNone/>
              <a:defRPr/>
            </a:pPr>
            <a:r>
              <a:rPr lang="en-US" sz="2600" b="1">
                <a:solidFill>
                  <a:schemeClr val="accent4">
                    <a:lumMod val="75000"/>
                  </a:schemeClr>
                </a:solidFill>
                <a:latin typeface="+mj-lt"/>
                <a:ea typeface="Calibri" panose="020F0502020204030204" pitchFamily="34" charset="0"/>
                <a:cs typeface="Calibri" panose="020F0502020204030204" pitchFamily="34" charset="0"/>
              </a:rPr>
              <a:t>HOU will provide temporary relocation services by conducting household assessments and working with residents every step of the way</a:t>
            </a:r>
          </a:p>
          <a:p>
            <a:pPr marL="914400" lvl="2" indent="-457200">
              <a:defRPr/>
            </a:pPr>
            <a:r>
              <a:rPr lang="en-US" sz="2600">
                <a:solidFill>
                  <a:prstClr val="black"/>
                </a:solidFill>
                <a:latin typeface="Calibri Light" panose="020F0302020204030204"/>
                <a:cs typeface="Times New Roman"/>
              </a:rPr>
              <a:t>Conduct needs assessment to better understand you and your future moving needs</a:t>
            </a:r>
          </a:p>
          <a:p>
            <a:pPr marL="914400" lvl="2" indent="-457200">
              <a:defRPr/>
            </a:pPr>
            <a:r>
              <a:rPr lang="en-US" sz="2600">
                <a:solidFill>
                  <a:prstClr val="black"/>
                </a:solidFill>
                <a:latin typeface="Calibri Light" panose="020F0302020204030204"/>
                <a:cs typeface="Times New Roman"/>
              </a:rPr>
              <a:t>Relocation coordination starts ~90-days prior to construction</a:t>
            </a:r>
            <a:endParaRPr lang="en-US" sz="2600" b="1" i="1">
              <a:solidFill>
                <a:prstClr val="black"/>
              </a:solidFill>
              <a:latin typeface="Calibri Light" panose="020F0302020204030204"/>
              <a:cs typeface="Times New Roman"/>
            </a:endParaRPr>
          </a:p>
          <a:p>
            <a:pPr marL="914400" lvl="2" indent="-457200">
              <a:defRPr/>
            </a:pPr>
            <a:r>
              <a:rPr lang="en-US" sz="2600">
                <a:solidFill>
                  <a:prstClr val="black"/>
                </a:solidFill>
                <a:latin typeface="Calibri Light" panose="020F0302020204030204"/>
                <a:cs typeface="Times New Roman"/>
              </a:rPr>
              <a:t>Provide notices prior to and during construction</a:t>
            </a:r>
          </a:p>
          <a:p>
            <a:pPr marL="914400" lvl="2" indent="-457200">
              <a:defRPr/>
            </a:pPr>
            <a:r>
              <a:rPr lang="en-US" sz="2600">
                <a:solidFill>
                  <a:prstClr val="black"/>
                </a:solidFill>
                <a:latin typeface="Calibri Light" panose="020F0302020204030204"/>
                <a:cs typeface="Times New Roman"/>
              </a:rPr>
              <a:t>Staff site office, email, and phone line for relocation questions and concerns</a:t>
            </a:r>
          </a:p>
        </p:txBody>
      </p:sp>
      <p:pic>
        <p:nvPicPr>
          <p:cNvPr id="2" name="Picture 1" descr="A logo with text overlay&#10;&#10;Description automatically generated">
            <a:extLst>
              <a:ext uri="{FF2B5EF4-FFF2-40B4-BE49-F238E27FC236}">
                <a16:creationId xmlns:a16="http://schemas.microsoft.com/office/drawing/2014/main" id="{EC738C4B-5BB6-4DC2-EBBF-ABD23169A07F}"/>
              </a:ext>
            </a:extLst>
          </p:cNvPr>
          <p:cNvPicPr>
            <a:picLocks noChangeAspect="1"/>
          </p:cNvPicPr>
          <p:nvPr/>
        </p:nvPicPr>
        <p:blipFill>
          <a:blip r:embed="rId2"/>
          <a:stretch>
            <a:fillRect/>
          </a:stretch>
        </p:blipFill>
        <p:spPr>
          <a:xfrm>
            <a:off x="5237642" y="307436"/>
            <a:ext cx="2073395" cy="778199"/>
          </a:xfrm>
          <a:prstGeom prst="rect">
            <a:avLst/>
          </a:prstGeom>
        </p:spPr>
      </p:pic>
      <p:sp>
        <p:nvSpPr>
          <p:cNvPr id="4" name="Footer Placeholder 3">
            <a:extLst>
              <a:ext uri="{FF2B5EF4-FFF2-40B4-BE49-F238E27FC236}">
                <a16:creationId xmlns:a16="http://schemas.microsoft.com/office/drawing/2014/main" id="{3309D645-7181-A852-6A9A-0FD75900F149}"/>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822558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12</a:t>
            </a:fld>
            <a:endParaRPr lang="en-US"/>
          </a:p>
        </p:txBody>
      </p:sp>
      <p:pic>
        <p:nvPicPr>
          <p:cNvPr id="4" name="Picture 3" descr="A logo for a company&#10;&#10;Description automatically generated">
            <a:extLst>
              <a:ext uri="{FF2B5EF4-FFF2-40B4-BE49-F238E27FC236}">
                <a16:creationId xmlns:a16="http://schemas.microsoft.com/office/drawing/2014/main" id="{F7369956-4F42-7F8E-3731-00FE215807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927" y="273125"/>
            <a:ext cx="1455445" cy="868103"/>
          </a:xfrm>
          <a:prstGeom prst="rect">
            <a:avLst/>
          </a:prstGeom>
        </p:spPr>
      </p:pic>
      <p:sp>
        <p:nvSpPr>
          <p:cNvPr id="5" name="TextBox 4">
            <a:extLst>
              <a:ext uri="{FF2B5EF4-FFF2-40B4-BE49-F238E27FC236}">
                <a16:creationId xmlns:a16="http://schemas.microsoft.com/office/drawing/2014/main" id="{7E7919B1-FB3F-2E6D-8FD8-ED25F922AE00}"/>
              </a:ext>
            </a:extLst>
          </p:cNvPr>
          <p:cNvSpPr txBox="1"/>
          <p:nvPr/>
        </p:nvSpPr>
        <p:spPr>
          <a:xfrm>
            <a:off x="608670" y="380922"/>
            <a:ext cx="5849280" cy="615553"/>
          </a:xfrm>
          <a:prstGeom prst="rect">
            <a:avLst/>
          </a:prstGeom>
          <a:noFill/>
        </p:spPr>
        <p:txBody>
          <a:bodyPr wrap="square">
            <a:spAutoFit/>
          </a:bodyPr>
          <a:lstStyle/>
          <a:p>
            <a:r>
              <a:rPr lang="en-US" sz="3400">
                <a:solidFill>
                  <a:srgbClr val="1D6FA9">
                    <a:lumMod val="75000"/>
                  </a:srgbClr>
                </a:solidFill>
                <a:latin typeface="Franklin Gothic Medium Cond"/>
              </a:rPr>
              <a:t>Property Manager</a:t>
            </a:r>
            <a:endParaRPr lang="en-US" sz="3400"/>
          </a:p>
        </p:txBody>
      </p:sp>
      <p:sp>
        <p:nvSpPr>
          <p:cNvPr id="6" name="TextBox 5">
            <a:extLst>
              <a:ext uri="{FF2B5EF4-FFF2-40B4-BE49-F238E27FC236}">
                <a16:creationId xmlns:a16="http://schemas.microsoft.com/office/drawing/2014/main" id="{78D9A7B3-30C0-ECD4-3A23-5BE13975AA9D}"/>
              </a:ext>
            </a:extLst>
          </p:cNvPr>
          <p:cNvSpPr txBox="1"/>
          <p:nvPr/>
        </p:nvSpPr>
        <p:spPr>
          <a:xfrm>
            <a:off x="608670" y="1345604"/>
            <a:ext cx="8163037" cy="4345805"/>
          </a:xfrm>
          <a:prstGeom prst="rect">
            <a:avLst/>
          </a:prstGeom>
          <a:noFill/>
        </p:spPr>
        <p:txBody>
          <a:bodyPr wrap="square" rtlCol="0">
            <a:spAutoFit/>
          </a:bodyPr>
          <a:lstStyle/>
          <a:p>
            <a:pPr>
              <a:lnSpc>
                <a:spcPct val="70000"/>
              </a:lnSpc>
            </a:pPr>
            <a:r>
              <a:rPr lang="en-US" sz="2400" b="1" err="1">
                <a:solidFill>
                  <a:schemeClr val="accent4">
                    <a:lumMod val="75000"/>
                  </a:schemeClr>
                </a:solidFill>
                <a:latin typeface="+mj-lt"/>
                <a:ea typeface="Calibri" panose="020F0502020204030204" pitchFamily="34" charset="0"/>
                <a:cs typeface="Calibri" panose="020F0502020204030204" pitchFamily="34" charset="0"/>
              </a:rPr>
              <a:t>Wavecrest</a:t>
            </a:r>
            <a:r>
              <a:rPr lang="en-US" sz="2400" b="1">
                <a:solidFill>
                  <a:schemeClr val="accent4">
                    <a:lumMod val="75000"/>
                  </a:schemeClr>
                </a:solidFill>
                <a:latin typeface="+mj-lt"/>
                <a:ea typeface="Calibri" panose="020F0502020204030204" pitchFamily="34" charset="0"/>
                <a:cs typeface="Calibri" panose="020F0502020204030204" pitchFamily="34" charset="0"/>
              </a:rPr>
              <a:t> has extensive experience managing properties during large-scale rehabs and working with residents during the process and the stabilized period that follows.</a:t>
            </a:r>
          </a:p>
          <a:p>
            <a:pPr marL="461963" indent="-403225">
              <a:spcBef>
                <a:spcPts val="1200"/>
              </a:spcBef>
              <a:buFont typeface="Arial" panose="020B0604020202020204" pitchFamily="34" charset="0"/>
              <a:buChar char="•"/>
            </a:pPr>
            <a:r>
              <a:rPr lang="en-GB" sz="2400">
                <a:latin typeface="+mj-lt"/>
                <a:cs typeface="Arial" panose="020B0604020202020204" pitchFamily="34" charset="0"/>
              </a:rPr>
              <a:t>Portfolio of over 31,000 residential units</a:t>
            </a:r>
          </a:p>
          <a:p>
            <a:pPr marL="461963" indent="-403225">
              <a:buFont typeface="Arial" panose="020B0604020202020204" pitchFamily="34" charset="0"/>
              <a:buChar char="•"/>
            </a:pPr>
            <a:r>
              <a:rPr lang="en-GB" sz="2400">
                <a:latin typeface="+mj-lt"/>
                <a:cs typeface="Arial" panose="020B0604020202020204" pitchFamily="34" charset="0"/>
              </a:rPr>
              <a:t>200+ full time staff with office in the NYC metro area</a:t>
            </a:r>
          </a:p>
          <a:p>
            <a:pPr marL="461963" indent="-403225">
              <a:buFont typeface="Arial" panose="020B0604020202020204" pitchFamily="34" charset="0"/>
              <a:buChar char="•"/>
            </a:pPr>
            <a:r>
              <a:rPr lang="en-GB" sz="2400">
                <a:latin typeface="+mj-lt"/>
                <a:cs typeface="Arial" panose="020B0604020202020204" pitchFamily="34" charset="0"/>
              </a:rPr>
              <a:t>24-Hour support request turnarounds</a:t>
            </a:r>
          </a:p>
          <a:p>
            <a:pPr marL="461963" indent="-403225">
              <a:buFont typeface="Arial" panose="020B0604020202020204" pitchFamily="34" charset="0"/>
              <a:buChar char="•"/>
            </a:pPr>
            <a:r>
              <a:rPr lang="en-GB" sz="2400">
                <a:latin typeface="+mj-lt"/>
                <a:cs typeface="Arial" panose="020B0604020202020204" pitchFamily="34" charset="0"/>
              </a:rPr>
              <a:t>Prioritizes safety of residents via active security management, including camera oversight and fob-based entry</a:t>
            </a:r>
          </a:p>
          <a:p>
            <a:pPr marL="461963" indent="-403225">
              <a:buFont typeface="Arial" panose="020B0604020202020204" pitchFamily="34" charset="0"/>
              <a:buChar char="•"/>
            </a:pPr>
            <a:r>
              <a:rPr lang="en-GB" sz="2400">
                <a:latin typeface="+mj-lt"/>
                <a:cs typeface="Arial" panose="020B0604020202020204" pitchFamily="34" charset="0"/>
              </a:rPr>
              <a:t>PBV assistance and HQS compliance </a:t>
            </a:r>
          </a:p>
          <a:p>
            <a:pPr marL="461963" indent="-403225">
              <a:buFont typeface="Arial" panose="020B0604020202020204" pitchFamily="34" charset="0"/>
              <a:buChar char="•"/>
            </a:pPr>
            <a:r>
              <a:rPr lang="en-GB" sz="2400">
                <a:latin typeface="+mj-lt"/>
                <a:cs typeface="Arial" panose="020B0604020202020204" pitchFamily="34" charset="0"/>
              </a:rPr>
              <a:t>Coordination with social service provider</a:t>
            </a:r>
          </a:p>
          <a:p>
            <a:pPr marL="461963" indent="-403225">
              <a:buFont typeface="Arial" panose="020B0604020202020204" pitchFamily="34" charset="0"/>
              <a:buChar char="•"/>
            </a:pPr>
            <a:r>
              <a:rPr lang="en-US" sz="2400">
                <a:latin typeface="+mj-lt"/>
                <a:cs typeface="Arial" panose="020B0604020202020204" pitchFamily="34" charset="0"/>
              </a:rPr>
              <a:t>The site will be staffed with experienced, competent, and courteous people</a:t>
            </a:r>
            <a:endParaRPr lang="en-GB" sz="2400">
              <a:latin typeface="+mj-lt"/>
              <a:cs typeface="Arial" panose="020B0604020202020204" pitchFamily="34" charset="0"/>
            </a:endParaRPr>
          </a:p>
        </p:txBody>
      </p:sp>
      <p:sp>
        <p:nvSpPr>
          <p:cNvPr id="2" name="Footer Placeholder 1">
            <a:extLst>
              <a:ext uri="{FF2B5EF4-FFF2-40B4-BE49-F238E27FC236}">
                <a16:creationId xmlns:a16="http://schemas.microsoft.com/office/drawing/2014/main" id="{9E821A59-C086-0737-7F75-AB904FDA3E7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74126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13</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3</a:t>
            </a:r>
            <a:r>
              <a:rPr b="1" spc="270">
                <a:solidFill>
                  <a:schemeClr val="bg1"/>
                </a:solidFill>
              </a:rPr>
              <a:t>:</a:t>
            </a:r>
            <a:r>
              <a:rPr b="1" spc="280">
                <a:solidFill>
                  <a:schemeClr val="bg1"/>
                </a:solidFill>
              </a:rPr>
              <a:t> </a:t>
            </a:r>
            <a:r>
              <a:rPr lang="en-US" b="1" spc="280">
                <a:solidFill>
                  <a:schemeClr val="bg1"/>
                </a:solidFill>
              </a:rPr>
              <a:t>Rents</a:t>
            </a:r>
            <a:endParaRPr b="1" spc="170">
              <a:solidFill>
                <a:schemeClr val="bg1"/>
              </a:solidFill>
            </a:endParaRPr>
          </a:p>
        </p:txBody>
      </p:sp>
      <p:sp>
        <p:nvSpPr>
          <p:cNvPr id="5" name="Footer Placeholder 4">
            <a:extLst>
              <a:ext uri="{FF2B5EF4-FFF2-40B4-BE49-F238E27FC236}">
                <a16:creationId xmlns:a16="http://schemas.microsoft.com/office/drawing/2014/main" id="{83FE87CA-CF64-237A-82FB-49F0F4357703}"/>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165793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271004"/>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What to Expect: Rents and Benefits </a:t>
            </a:r>
            <a:endParaRPr lang="en-US" sz="34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46365" y="1210553"/>
            <a:ext cx="8287694" cy="4592276"/>
          </a:xfrm>
        </p:spPr>
        <p:txBody>
          <a:bodyPr>
            <a:normAutofit/>
          </a:bodyPr>
          <a:lstStyle/>
          <a:p>
            <a:pPr marL="174625" lvl="1" indent="0">
              <a:buNone/>
              <a:defRPr/>
            </a:pPr>
            <a:r>
              <a:rPr lang="en-US" sz="2800" b="1">
                <a:solidFill>
                  <a:schemeClr val="accent4">
                    <a:lumMod val="75000"/>
                  </a:schemeClr>
                </a:solidFill>
                <a:latin typeface="+mj-lt"/>
                <a:ea typeface="Calibri" panose="020F0502020204030204" pitchFamily="34" charset="0"/>
                <a:cs typeface="Calibri" panose="020F0502020204030204" pitchFamily="34" charset="0"/>
              </a:rPr>
              <a:t>Your Rents will Remain the Same</a:t>
            </a:r>
          </a:p>
          <a:p>
            <a:pPr marL="514350" lvl="1" indent="-285750">
              <a:buFont typeface="Wingdings" panose="05000000000000000000" pitchFamily="2" charset="2"/>
              <a:buChar char="§"/>
              <a:defRPr/>
            </a:pPr>
            <a:r>
              <a:rPr lang="en-US">
                <a:solidFill>
                  <a:prstClr val="black"/>
                </a:solidFill>
                <a:latin typeface="Calibri Light" panose="020F0302020204030204"/>
                <a:cs typeface="Times New Roman" panose="02020603050405020304" pitchFamily="18" charset="0"/>
              </a:rPr>
              <a:t>Households paying current Mitchell-Lama rents will continue to pay the same rents.</a:t>
            </a:r>
          </a:p>
          <a:p>
            <a:pPr marL="514350" lvl="1" indent="-285750">
              <a:buFont typeface="Wingdings" panose="05000000000000000000" pitchFamily="2" charset="2"/>
              <a:buChar char="§"/>
              <a:defRPr/>
            </a:pPr>
            <a:r>
              <a:rPr lang="en-US">
                <a:solidFill>
                  <a:prstClr val="black"/>
                </a:solidFill>
                <a:latin typeface="Calibri Light" panose="020F0302020204030204"/>
                <a:cs typeface="Times New Roman" panose="02020603050405020304" pitchFamily="18" charset="0"/>
              </a:rPr>
              <a:t>All legal residents will have a right to remain at Linden Plaza.</a:t>
            </a:r>
          </a:p>
          <a:p>
            <a:pPr marL="514350" lvl="1" indent="-285750">
              <a:buFont typeface="Wingdings" panose="05000000000000000000" pitchFamily="2" charset="2"/>
              <a:buChar char="§"/>
              <a:defRPr/>
            </a:pPr>
            <a:r>
              <a:rPr lang="en-US">
                <a:solidFill>
                  <a:prstClr val="black"/>
                </a:solidFill>
                <a:latin typeface="Calibri Light" panose="020F0302020204030204"/>
                <a:cs typeface="Times New Roman" panose="02020603050405020304" pitchFamily="18" charset="0"/>
              </a:rPr>
              <a:t>Existing Tenant Voucher holders continue to pay the same share of rent, unless there are changes to household income.</a:t>
            </a:r>
          </a:p>
          <a:p>
            <a:pPr marL="228600" lvl="1" indent="0">
              <a:buNone/>
              <a:defRPr/>
            </a:pPr>
            <a:r>
              <a:rPr lang="en-US" sz="2800" b="1">
                <a:solidFill>
                  <a:schemeClr val="accent4">
                    <a:lumMod val="75000"/>
                  </a:schemeClr>
                </a:solidFill>
                <a:latin typeface="+mj-lt"/>
                <a:ea typeface="Calibri" panose="020F0502020204030204" pitchFamily="34" charset="0"/>
                <a:cs typeface="Calibri" panose="020F0502020204030204" pitchFamily="34" charset="0"/>
              </a:rPr>
              <a:t>New Benefits</a:t>
            </a:r>
          </a:p>
          <a:p>
            <a:pPr marL="514350" lvl="1" indent="-285750">
              <a:buFont typeface="Wingdings" panose="05000000000000000000" pitchFamily="2" charset="2"/>
              <a:buChar char="§"/>
              <a:defRPr/>
            </a:pPr>
            <a:r>
              <a:rPr lang="en-US">
                <a:solidFill>
                  <a:prstClr val="black"/>
                </a:solidFill>
                <a:latin typeface="Calibri Light" panose="020F0302020204030204"/>
                <a:cs typeface="Times New Roman" panose="02020603050405020304" pitchFamily="18" charset="0"/>
              </a:rPr>
              <a:t>The new financing will provide funds for additional programming and support for Linden Plaza residents. </a:t>
            </a:r>
            <a:endParaRPr lang="en-US">
              <a:solidFill>
                <a:srgbClr val="FF0000"/>
              </a:solidFill>
              <a:latin typeface="Calibri Light" panose="020F0302020204030204"/>
              <a:cs typeface="Times New Roman" panose="02020603050405020304" pitchFamily="18" charset="0"/>
            </a:endParaRPr>
          </a:p>
        </p:txBody>
      </p:sp>
      <p:sp>
        <p:nvSpPr>
          <p:cNvPr id="2" name="Footer Placeholder 1">
            <a:extLst>
              <a:ext uri="{FF2B5EF4-FFF2-40B4-BE49-F238E27FC236}">
                <a16:creationId xmlns:a16="http://schemas.microsoft.com/office/drawing/2014/main" id="{7F2C7DF1-9A79-7705-3A86-FCA9B3A65206}"/>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824519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15</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Project-Based Vouchers (PBVs)</a:t>
            </a:r>
          </a:p>
        </p:txBody>
      </p:sp>
      <p:sp>
        <p:nvSpPr>
          <p:cNvPr id="2" name="Content Placeholder 28">
            <a:extLst>
              <a:ext uri="{FF2B5EF4-FFF2-40B4-BE49-F238E27FC236}">
                <a16:creationId xmlns:a16="http://schemas.microsoft.com/office/drawing/2014/main" id="{2F5A8DD2-D85B-02BC-D3EA-89308A7FCA00}"/>
              </a:ext>
            </a:extLst>
          </p:cNvPr>
          <p:cNvSpPr>
            <a:spLocks noGrp="1"/>
          </p:cNvSpPr>
          <p:nvPr>
            <p:ph idx="1"/>
          </p:nvPr>
        </p:nvSpPr>
        <p:spPr>
          <a:xfrm>
            <a:off x="372407" y="998135"/>
            <a:ext cx="8324119" cy="5227620"/>
          </a:xfrm>
        </p:spPr>
        <p:txBody>
          <a:bodyPr>
            <a:normAutofit fontScale="92500"/>
          </a:bodyPr>
          <a:lstStyle/>
          <a:p>
            <a:pPr marL="461963" lvl="1" indent="-285750">
              <a:buFont typeface="Wingdings" panose="05000000000000000000" pitchFamily="2" charset="2"/>
              <a:buChar char="§"/>
              <a:defRPr/>
            </a:pPr>
            <a:r>
              <a:rPr lang="en-US" sz="2600" b="1">
                <a:solidFill>
                  <a:prstClr val="black"/>
                </a:solidFill>
                <a:latin typeface="Calibri Light" panose="020F0302020204030204"/>
                <a:cs typeface="Times New Roman" panose="02020603050405020304" pitchFamily="18" charset="0"/>
              </a:rPr>
              <a:t>A limited amount of new Project-Based Section 8 Vouchers </a:t>
            </a:r>
            <a:r>
              <a:rPr lang="en-US" sz="2600">
                <a:solidFill>
                  <a:prstClr val="black"/>
                </a:solidFill>
                <a:latin typeface="Calibri Light" panose="020F0302020204030204"/>
                <a:cs typeface="Times New Roman" panose="02020603050405020304" pitchFamily="18" charset="0"/>
              </a:rPr>
              <a:t>(PBVs) will be available as part of the financing.</a:t>
            </a:r>
          </a:p>
          <a:p>
            <a:pPr marL="461963" lvl="1" indent="-285750">
              <a:buFont typeface="Wingdings" panose="05000000000000000000" pitchFamily="2" charset="2"/>
              <a:buChar char="§"/>
              <a:defRPr/>
            </a:pPr>
            <a:r>
              <a:rPr lang="en-US" sz="2600">
                <a:solidFill>
                  <a:prstClr val="black"/>
                </a:solidFill>
                <a:latin typeface="Calibri Light" panose="020F0302020204030204"/>
                <a:cs typeface="Times New Roman" panose="02020603050405020304" pitchFamily="18" charset="0"/>
              </a:rPr>
              <a:t>Linden Plaza residents who qualify </a:t>
            </a:r>
            <a:r>
              <a:rPr lang="en-US" sz="2600" b="1">
                <a:solidFill>
                  <a:prstClr val="black"/>
                </a:solidFill>
                <a:latin typeface="Calibri Light" panose="020F0302020204030204"/>
                <a:cs typeface="Times New Roman" panose="02020603050405020304" pitchFamily="18" charset="0"/>
              </a:rPr>
              <a:t>will pay no more than 30% of their adjusted gross household income</a:t>
            </a:r>
            <a:r>
              <a:rPr lang="en-US" sz="2600">
                <a:solidFill>
                  <a:prstClr val="black"/>
                </a:solidFill>
                <a:latin typeface="Calibri Light" panose="020F0302020204030204"/>
                <a:cs typeface="Times New Roman" panose="02020603050405020304" pitchFamily="18" charset="0"/>
              </a:rPr>
              <a:t> towards rent</a:t>
            </a:r>
          </a:p>
          <a:p>
            <a:pPr marL="461963" lvl="1" indent="-285750">
              <a:buFont typeface="Wingdings" panose="05000000000000000000" pitchFamily="2" charset="2"/>
              <a:buChar char="§"/>
              <a:defRPr/>
            </a:pPr>
            <a:r>
              <a:rPr lang="en-US" sz="2600">
                <a:solidFill>
                  <a:prstClr val="black"/>
                </a:solidFill>
                <a:latin typeface="Calibri Light" panose="020F0302020204030204"/>
                <a:cs typeface="Times New Roman" panose="02020603050405020304" pitchFamily="18" charset="0"/>
              </a:rPr>
              <a:t>Benefits Include: </a:t>
            </a:r>
          </a:p>
          <a:p>
            <a:pPr marL="919163" lvl="2" indent="-285750">
              <a:buFont typeface="Wingdings" panose="05000000000000000000" pitchFamily="2" charset="2"/>
              <a:buChar char="§"/>
              <a:defRPr/>
            </a:pPr>
            <a:r>
              <a:rPr lang="en-US" sz="2400">
                <a:solidFill>
                  <a:prstClr val="black"/>
                </a:solidFill>
                <a:latin typeface="Calibri Light" panose="020F0302020204030204"/>
                <a:cs typeface="Times New Roman" panose="02020603050405020304" pitchFamily="18" charset="0"/>
              </a:rPr>
              <a:t>Rent payments sized on </a:t>
            </a:r>
            <a:r>
              <a:rPr lang="en-US" sz="2400" b="1">
                <a:solidFill>
                  <a:prstClr val="black"/>
                </a:solidFill>
                <a:latin typeface="Calibri Light" panose="020F0302020204030204"/>
                <a:cs typeface="Times New Roman" panose="02020603050405020304" pitchFamily="18" charset="0"/>
              </a:rPr>
              <a:t>30% of your income on rent</a:t>
            </a:r>
            <a:r>
              <a:rPr lang="en-US" sz="2400">
                <a:solidFill>
                  <a:prstClr val="black"/>
                </a:solidFill>
                <a:latin typeface="Calibri Light" panose="020F0302020204030204"/>
                <a:cs typeface="Times New Roman" panose="02020603050405020304" pitchFamily="18" charset="0"/>
              </a:rPr>
              <a:t>.</a:t>
            </a:r>
          </a:p>
          <a:p>
            <a:pPr marL="919163" lvl="2" indent="-285750">
              <a:buFont typeface="Wingdings" panose="05000000000000000000" pitchFamily="2" charset="2"/>
              <a:buChar char="§"/>
              <a:defRPr/>
            </a:pPr>
            <a:r>
              <a:rPr lang="en-US" sz="2400">
                <a:solidFill>
                  <a:prstClr val="black"/>
                </a:solidFill>
                <a:latin typeface="Calibri Light" panose="020F0302020204030204"/>
                <a:cs typeface="Times New Roman" panose="02020603050405020304" pitchFamily="18" charset="0"/>
              </a:rPr>
              <a:t>If you decide to move after 1 year, you can apply for a portable housing voucher.</a:t>
            </a:r>
          </a:p>
          <a:p>
            <a:pPr marL="919163" lvl="2" indent="-285750">
              <a:buFont typeface="Wingdings" panose="05000000000000000000" pitchFamily="2" charset="2"/>
              <a:buChar char="§"/>
              <a:defRPr/>
            </a:pPr>
            <a:r>
              <a:rPr lang="en-US" sz="2400">
                <a:solidFill>
                  <a:prstClr val="black"/>
                </a:solidFill>
                <a:latin typeface="Calibri Light" panose="020F0302020204030204"/>
                <a:cs typeface="Times New Roman" panose="02020603050405020304" pitchFamily="18" charset="0"/>
              </a:rPr>
              <a:t>Unit will undergo </a:t>
            </a:r>
            <a:r>
              <a:rPr lang="en-US" sz="2400" b="1">
                <a:solidFill>
                  <a:prstClr val="black"/>
                </a:solidFill>
                <a:latin typeface="Calibri Light" panose="020F0302020204030204"/>
                <a:cs typeface="Times New Roman" panose="02020603050405020304" pitchFamily="18" charset="0"/>
              </a:rPr>
              <a:t>HQS repairs </a:t>
            </a:r>
            <a:r>
              <a:rPr lang="en-US" sz="2400">
                <a:solidFill>
                  <a:prstClr val="black"/>
                </a:solidFill>
                <a:latin typeface="Calibri Light" panose="020F0302020204030204"/>
                <a:cs typeface="Times New Roman" panose="02020603050405020304" pitchFamily="18" charset="0"/>
              </a:rPr>
              <a:t>and inspection prior subsidy starting</a:t>
            </a:r>
          </a:p>
          <a:p>
            <a:pPr marL="461963" lvl="1" indent="-285750">
              <a:buFont typeface="Wingdings" panose="05000000000000000000" pitchFamily="2" charset="2"/>
              <a:buChar char="§"/>
              <a:defRPr/>
            </a:pPr>
            <a:r>
              <a:rPr lang="en-US" sz="2600">
                <a:solidFill>
                  <a:prstClr val="black"/>
                </a:solidFill>
                <a:latin typeface="Calibri Light" panose="020F0302020204030204"/>
                <a:cs typeface="Times New Roman" panose="02020603050405020304" pitchFamily="18" charset="0"/>
              </a:rPr>
              <a:t>To qualify for a PBV, households must:</a:t>
            </a:r>
          </a:p>
          <a:p>
            <a:pPr marL="1147763" lvl="2" indent="-457200">
              <a:buFont typeface="+mj-lt"/>
              <a:buAutoNum type="arabicParenR"/>
              <a:defRPr/>
            </a:pPr>
            <a:r>
              <a:rPr lang="en-US" sz="2400" i="1">
                <a:solidFill>
                  <a:prstClr val="black"/>
                </a:solidFill>
                <a:latin typeface="Calibri Light" panose="020F0302020204030204"/>
                <a:cs typeface="Times New Roman" panose="02020603050405020304" pitchFamily="18" charset="0"/>
              </a:rPr>
              <a:t>Income certify </a:t>
            </a:r>
            <a:r>
              <a:rPr lang="en-US" sz="2400">
                <a:solidFill>
                  <a:prstClr val="black"/>
                </a:solidFill>
                <a:latin typeface="Calibri Light" panose="020F0302020204030204"/>
                <a:cs typeface="Times New Roman" panose="02020603050405020304" pitchFamily="18" charset="0"/>
              </a:rPr>
              <a:t>with management;</a:t>
            </a:r>
          </a:p>
          <a:p>
            <a:pPr marL="1147763" lvl="2" indent="-457200">
              <a:buFont typeface="+mj-lt"/>
              <a:buAutoNum type="arabicParenR"/>
              <a:defRPr/>
            </a:pPr>
            <a:r>
              <a:rPr lang="en-US" sz="2400" i="1">
                <a:solidFill>
                  <a:prstClr val="black"/>
                </a:solidFill>
                <a:latin typeface="Calibri Light" panose="020F0302020204030204"/>
                <a:cs typeface="Times New Roman" panose="02020603050405020304" pitchFamily="18" charset="0"/>
              </a:rPr>
              <a:t>Pass Housing Quality Standards (HQS) </a:t>
            </a:r>
            <a:r>
              <a:rPr lang="en-US" sz="2400">
                <a:solidFill>
                  <a:prstClr val="black"/>
                </a:solidFill>
                <a:latin typeface="Calibri Light" panose="020F0302020204030204"/>
                <a:cs typeface="Times New Roman" panose="02020603050405020304" pitchFamily="18" charset="0"/>
              </a:rPr>
              <a:t>physical inspection; and</a:t>
            </a:r>
          </a:p>
          <a:p>
            <a:pPr marL="1147763" lvl="2" indent="-457200">
              <a:buFont typeface="+mj-lt"/>
              <a:buAutoNum type="arabicParenR"/>
              <a:defRPr/>
            </a:pPr>
            <a:r>
              <a:rPr lang="en-US" sz="2400" i="1">
                <a:solidFill>
                  <a:prstClr val="black"/>
                </a:solidFill>
                <a:latin typeface="Calibri Light" panose="020F0302020204030204"/>
                <a:cs typeface="Times New Roman" panose="02020603050405020304" pitchFamily="18" charset="0"/>
              </a:rPr>
              <a:t>Maintain a rightsized unit </a:t>
            </a:r>
            <a:r>
              <a:rPr lang="en-US" sz="2400">
                <a:solidFill>
                  <a:prstClr val="black"/>
                </a:solidFill>
                <a:latin typeface="Calibri Light" panose="020F0302020204030204"/>
                <a:cs typeface="Times New Roman" panose="02020603050405020304" pitchFamily="18" charset="0"/>
              </a:rPr>
              <a:t>per HUD standards.</a:t>
            </a:r>
          </a:p>
          <a:p>
            <a:pPr marL="519113" lvl="1" indent="-285750">
              <a:buFont typeface="Wingdings" panose="05000000000000000000" pitchFamily="2" charset="2"/>
              <a:buChar char="§"/>
              <a:defRPr/>
            </a:pPr>
            <a:endParaRPr lang="en-US" sz="2600">
              <a:solidFill>
                <a:prstClr val="black"/>
              </a:solidFill>
              <a:latin typeface="Calibri Light" panose="020F0302020204030204"/>
              <a:cs typeface="Times New Roman" panose="02020603050405020304" pitchFamily="18" charset="0"/>
            </a:endParaRPr>
          </a:p>
        </p:txBody>
      </p:sp>
      <p:sp>
        <p:nvSpPr>
          <p:cNvPr id="4" name="Footer Placeholder 3">
            <a:extLst>
              <a:ext uri="{FF2B5EF4-FFF2-40B4-BE49-F238E27FC236}">
                <a16:creationId xmlns:a16="http://schemas.microsoft.com/office/drawing/2014/main" id="{5DE793F3-B0A7-C936-6462-E43D1748E6F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07621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16</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4</a:t>
            </a:r>
            <a:r>
              <a:rPr b="1" spc="270">
                <a:solidFill>
                  <a:schemeClr val="bg1"/>
                </a:solidFill>
              </a:rPr>
              <a:t>:</a:t>
            </a:r>
            <a:r>
              <a:rPr b="1" spc="280">
                <a:solidFill>
                  <a:schemeClr val="bg1"/>
                </a:solidFill>
              </a:rPr>
              <a:t> </a:t>
            </a:r>
            <a:r>
              <a:rPr b="1" spc="170">
                <a:solidFill>
                  <a:schemeClr val="bg1"/>
                </a:solidFill>
              </a:rPr>
              <a:t>Re</a:t>
            </a:r>
            <a:r>
              <a:rPr lang="en-US" b="1" spc="170">
                <a:solidFill>
                  <a:schemeClr val="bg1"/>
                </a:solidFill>
              </a:rPr>
              <a:t>novation Details</a:t>
            </a:r>
            <a:endParaRPr b="1" spc="170">
              <a:solidFill>
                <a:schemeClr val="bg1"/>
              </a:solidFill>
            </a:endParaRPr>
          </a:p>
        </p:txBody>
      </p:sp>
      <p:sp>
        <p:nvSpPr>
          <p:cNvPr id="5" name="Footer Placeholder 4">
            <a:extLst>
              <a:ext uri="{FF2B5EF4-FFF2-40B4-BE49-F238E27FC236}">
                <a16:creationId xmlns:a16="http://schemas.microsoft.com/office/drawing/2014/main" id="{F81ED023-947B-C979-6B26-735C98E31BA8}"/>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89047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628650" y="1553056"/>
            <a:ext cx="7347230" cy="4351338"/>
          </a:xfrm>
        </p:spPr>
        <p:txBody>
          <a:bodyPr>
            <a:normAutofit/>
          </a:bodyPr>
          <a:lstStyle/>
          <a:p>
            <a:pPr>
              <a:spcBef>
                <a:spcPts val="600"/>
              </a:spcBef>
              <a:buFont typeface="Wingdings" panose="05000000000000000000" pitchFamily="2" charset="2"/>
              <a:buChar char="§"/>
            </a:pPr>
            <a:r>
              <a:rPr lang="en-US" sz="2400">
                <a:latin typeface="+mj-lt"/>
                <a:cs typeface="Times New Roman" panose="02020603050405020304" pitchFamily="18" charset="0"/>
              </a:rPr>
              <a:t>We understand everyone here is </a:t>
            </a:r>
            <a:r>
              <a:rPr lang="en-US" sz="2400" b="1">
                <a:latin typeface="+mj-lt"/>
                <a:cs typeface="Times New Roman" panose="02020603050405020304" pitchFamily="18" charset="0"/>
              </a:rPr>
              <a:t>deeply frustrated </a:t>
            </a:r>
            <a:r>
              <a:rPr lang="en-US" sz="2400">
                <a:latin typeface="+mj-lt"/>
                <a:cs typeface="Times New Roman" panose="02020603050405020304" pitchFamily="18" charset="0"/>
              </a:rPr>
              <a:t>by the conditions at Linden Plaza.</a:t>
            </a:r>
          </a:p>
          <a:p>
            <a:pPr marR="0" lvl="0">
              <a:spcBef>
                <a:spcPts val="600"/>
              </a:spcBef>
              <a:spcAft>
                <a:spcPts val="0"/>
              </a:spcAft>
              <a:buFont typeface="Wingdings" panose="05000000000000000000" pitchFamily="2" charset="2"/>
              <a:buChar char="§"/>
            </a:pPr>
            <a:r>
              <a:rPr lang="en-US" sz="2400">
                <a:effectLst/>
                <a:latin typeface="Calibri Light" panose="020F0302020204030204" pitchFamily="34" charset="0"/>
                <a:ea typeface="Calibri Light" panose="020F0302020204030204" pitchFamily="34" charset="0"/>
                <a:cs typeface="Calibri Light" panose="020F0302020204030204" pitchFamily="34" charset="0"/>
              </a:rPr>
              <a:t>Our scope of work addresses </a:t>
            </a:r>
            <a:r>
              <a:rPr lang="en-US" sz="2400" b="1">
                <a:effectLst/>
                <a:latin typeface="Calibri Light" panose="020F0302020204030204" pitchFamily="34" charset="0"/>
                <a:ea typeface="Calibri Light" panose="020F0302020204030204" pitchFamily="34" charset="0"/>
                <a:cs typeface="Calibri Light" panose="020F0302020204030204" pitchFamily="34" charset="0"/>
              </a:rPr>
              <a:t>issues and concerns at the source</a:t>
            </a:r>
            <a:r>
              <a:rPr lang="en-US" sz="2400">
                <a:effectLst/>
                <a:latin typeface="Calibri Light" panose="020F0302020204030204" pitchFamily="34" charset="0"/>
                <a:ea typeface="Calibri Light" panose="020F0302020204030204" pitchFamily="34" charset="0"/>
                <a:cs typeface="Calibri Light" panose="020F0302020204030204" pitchFamily="34" charset="0"/>
              </a:rPr>
              <a:t>.</a:t>
            </a:r>
          </a:p>
          <a:p>
            <a:pPr marR="0" lvl="0">
              <a:spcBef>
                <a:spcPts val="600"/>
              </a:spcBef>
              <a:spcAft>
                <a:spcPts val="0"/>
              </a:spcAft>
              <a:buFont typeface="Wingdings" panose="05000000000000000000" pitchFamily="2" charset="2"/>
              <a:buChar char="§"/>
            </a:pPr>
            <a:r>
              <a:rPr lang="en-US" sz="2400" b="1">
                <a:latin typeface="+mj-lt"/>
                <a:cs typeface="Times New Roman" panose="02020603050405020304" pitchFamily="18" charset="0"/>
              </a:rPr>
              <a:t>The solutions </a:t>
            </a:r>
            <a:r>
              <a:rPr lang="en-US" sz="2400">
                <a:latin typeface="+mj-lt"/>
                <a:cs typeface="Times New Roman" panose="02020603050405020304" pitchFamily="18" charset="0"/>
              </a:rPr>
              <a:t>are beyond simple unit repairs, they require time, patience, and intensive design and engineering to achieve a long-term, stable property.</a:t>
            </a:r>
          </a:p>
          <a:p>
            <a:pPr marR="0" lvl="0">
              <a:spcBef>
                <a:spcPts val="600"/>
              </a:spcBef>
              <a:spcAft>
                <a:spcPts val="0"/>
              </a:spcAft>
              <a:buFont typeface="Wingdings" panose="05000000000000000000" pitchFamily="2" charset="2"/>
              <a:buChar char="§"/>
            </a:pPr>
            <a:r>
              <a:rPr lang="en-US" sz="2400" b="1">
                <a:latin typeface="+mj-lt"/>
                <a:cs typeface="Times New Roman" panose="02020603050405020304" pitchFamily="18" charset="0"/>
              </a:rPr>
              <a:t>Together</a:t>
            </a:r>
            <a:r>
              <a:rPr lang="en-US" sz="2400">
                <a:latin typeface="+mj-lt"/>
                <a:cs typeface="Times New Roman" panose="02020603050405020304" pitchFamily="18" charset="0"/>
              </a:rPr>
              <a:t>, we will collaborate and ensure the result is a complex we can all be proud of the outcome: a better place to live with no rent increases </a:t>
            </a:r>
          </a:p>
          <a:p>
            <a:pPr marR="0" lvl="0">
              <a:spcBef>
                <a:spcPts val="600"/>
              </a:spcBef>
              <a:spcAft>
                <a:spcPts val="0"/>
              </a:spcAft>
              <a:buFont typeface="Wingdings" panose="05000000000000000000" pitchFamily="2" charset="2"/>
              <a:buChar char="§"/>
            </a:pPr>
            <a:r>
              <a:rPr lang="en-US" sz="2400" b="1">
                <a:latin typeface="+mj-lt"/>
                <a:cs typeface="Times New Roman" panose="02020603050405020304" pitchFamily="18" charset="0"/>
              </a:rPr>
              <a:t>Supervision</a:t>
            </a:r>
            <a:r>
              <a:rPr lang="en-US" sz="2400">
                <a:latin typeface="+mj-lt"/>
                <a:cs typeface="Times New Roman" panose="02020603050405020304" pitchFamily="18" charset="0"/>
              </a:rPr>
              <a:t> conducted by City and Lenders.</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17</a:t>
            </a:fld>
            <a:endParaRPr lang="en-US"/>
          </a:p>
        </p:txBody>
      </p:sp>
      <p:sp>
        <p:nvSpPr>
          <p:cNvPr id="6" name="TextBox 5">
            <a:extLst>
              <a:ext uri="{FF2B5EF4-FFF2-40B4-BE49-F238E27FC236}">
                <a16:creationId xmlns:a16="http://schemas.microsoft.com/office/drawing/2014/main" id="{505AE947-E49F-C728-72F5-D8E37B5575CE}"/>
              </a:ext>
            </a:extLst>
          </p:cNvPr>
          <p:cNvSpPr txBox="1"/>
          <p:nvPr/>
        </p:nvSpPr>
        <p:spPr>
          <a:xfrm>
            <a:off x="409940" y="204902"/>
            <a:ext cx="8324119" cy="113877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Renovation Work will Start Later in 2024 and Require Resident Cooperation </a:t>
            </a:r>
            <a:endParaRPr lang="en-US" sz="3400"/>
          </a:p>
        </p:txBody>
      </p:sp>
      <p:sp>
        <p:nvSpPr>
          <p:cNvPr id="2" name="Footer Placeholder 1">
            <a:extLst>
              <a:ext uri="{FF2B5EF4-FFF2-40B4-BE49-F238E27FC236}">
                <a16:creationId xmlns:a16="http://schemas.microsoft.com/office/drawing/2014/main" id="{87AEEFB0-1421-CA8E-C434-B6BC3DFB1C01}"/>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564964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sz="half" idx="1"/>
          </p:nvPr>
        </p:nvSpPr>
        <p:spPr>
          <a:xfrm>
            <a:off x="34488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18</a:t>
            </a:fld>
            <a:endParaRPr lang="en-US"/>
          </a:p>
        </p:txBody>
      </p:sp>
      <p:pic>
        <p:nvPicPr>
          <p:cNvPr id="8" name="Google Shape;529;p31" descr="A picture containing icon&#10;&#10;Description automatically generated">
            <a:extLst>
              <a:ext uri="{FF2B5EF4-FFF2-40B4-BE49-F238E27FC236}">
                <a16:creationId xmlns:a16="http://schemas.microsoft.com/office/drawing/2014/main" id="{B7454219-3BE5-6DC8-10F9-92238B4519D7}"/>
              </a:ext>
            </a:extLst>
          </p:cNvPr>
          <p:cNvPicPr preferRelativeResize="0"/>
          <p:nvPr/>
        </p:nvPicPr>
        <p:blipFill rotWithShape="1">
          <a:blip r:embed="rId2">
            <a:alphaModFix/>
          </a:blip>
          <a:srcRect/>
          <a:stretch/>
        </p:blipFill>
        <p:spPr>
          <a:xfrm>
            <a:off x="1607344" y="3340671"/>
            <a:ext cx="2364174" cy="330641"/>
          </a:xfrm>
          <a:prstGeom prst="rect">
            <a:avLst/>
          </a:prstGeom>
          <a:noFill/>
          <a:ln>
            <a:noFill/>
          </a:ln>
        </p:spPr>
      </p:pic>
      <p:pic>
        <p:nvPicPr>
          <p:cNvPr id="9" name="Google Shape;530;p31" descr="A picture containing text, computer, screen, dark&#10;&#10;Description automatically generated">
            <a:extLst>
              <a:ext uri="{FF2B5EF4-FFF2-40B4-BE49-F238E27FC236}">
                <a16:creationId xmlns:a16="http://schemas.microsoft.com/office/drawing/2014/main" id="{5A87C0D9-0DC1-2ADA-09FC-973A90501E88}"/>
              </a:ext>
            </a:extLst>
          </p:cNvPr>
          <p:cNvPicPr preferRelativeResize="0"/>
          <p:nvPr/>
        </p:nvPicPr>
        <p:blipFill rotWithShape="1">
          <a:blip r:embed="rId3">
            <a:alphaModFix/>
          </a:blip>
          <a:srcRect/>
          <a:stretch/>
        </p:blipFill>
        <p:spPr>
          <a:xfrm>
            <a:off x="390937" y="3315025"/>
            <a:ext cx="1605340" cy="371365"/>
          </a:xfrm>
          <a:prstGeom prst="rect">
            <a:avLst/>
          </a:prstGeom>
          <a:noFill/>
          <a:ln>
            <a:noFill/>
          </a:ln>
        </p:spPr>
      </p:pic>
      <p:pic>
        <p:nvPicPr>
          <p:cNvPr id="10" name="Google Shape;531;p31">
            <a:extLst>
              <a:ext uri="{FF2B5EF4-FFF2-40B4-BE49-F238E27FC236}">
                <a16:creationId xmlns:a16="http://schemas.microsoft.com/office/drawing/2014/main" id="{EB8700EA-E852-F471-70AB-27A272FC9889}"/>
              </a:ext>
            </a:extLst>
          </p:cNvPr>
          <p:cNvPicPr preferRelativeResize="0"/>
          <p:nvPr/>
        </p:nvPicPr>
        <p:blipFill rotWithShape="1">
          <a:blip r:embed="rId4">
            <a:alphaModFix/>
          </a:blip>
          <a:srcRect/>
          <a:stretch/>
        </p:blipFill>
        <p:spPr>
          <a:xfrm rot="10800000">
            <a:off x="6767852" y="3665336"/>
            <a:ext cx="447866" cy="400050"/>
          </a:xfrm>
          <a:prstGeom prst="rect">
            <a:avLst/>
          </a:prstGeom>
          <a:noFill/>
          <a:ln>
            <a:noFill/>
          </a:ln>
        </p:spPr>
      </p:pic>
      <p:sp>
        <p:nvSpPr>
          <p:cNvPr id="11" name="Google Shape;539;p31">
            <a:extLst>
              <a:ext uri="{FF2B5EF4-FFF2-40B4-BE49-F238E27FC236}">
                <a16:creationId xmlns:a16="http://schemas.microsoft.com/office/drawing/2014/main" id="{A9F3B49F-B9A0-1349-24DC-FF0B999412A2}"/>
              </a:ext>
            </a:extLst>
          </p:cNvPr>
          <p:cNvSpPr txBox="1"/>
          <p:nvPr/>
        </p:nvSpPr>
        <p:spPr>
          <a:xfrm>
            <a:off x="829589" y="1690343"/>
            <a:ext cx="1936786" cy="1239916"/>
          </a:xfrm>
          <a:prstGeom prst="rect">
            <a:avLst/>
          </a:prstGeom>
          <a:noFill/>
          <a:ln>
            <a:noFill/>
          </a:ln>
        </p:spPr>
        <p:txBody>
          <a:bodyPr spcFirstLastPara="1" wrap="square" lIns="0" tIns="8725" rIns="0" bIns="0" anchor="t" anchorCtr="0">
            <a:spAutoFit/>
          </a:bodyPr>
          <a:lstStyle/>
          <a:p>
            <a:pPr marL="8255" marR="0" lvl="0" indent="0" algn="ctr" rtl="0">
              <a:spcBef>
                <a:spcPts val="0"/>
              </a:spcBef>
              <a:spcAft>
                <a:spcPts val="0"/>
              </a:spcAft>
              <a:buNone/>
            </a:pPr>
            <a:r>
              <a:rPr lang="en-US" sz="1600" b="1">
                <a:solidFill>
                  <a:srgbClr val="0F243E"/>
                </a:solidFill>
                <a:latin typeface="Arial"/>
                <a:ea typeface="Arial"/>
                <a:cs typeface="Arial"/>
                <a:sym typeface="Arial"/>
              </a:rPr>
              <a:t>Starting in May:</a:t>
            </a:r>
          </a:p>
          <a:p>
            <a:pPr marL="8255" marR="0" lvl="0" indent="0" algn="ctr" rtl="0">
              <a:spcBef>
                <a:spcPts val="0"/>
              </a:spcBef>
              <a:spcAft>
                <a:spcPts val="0"/>
              </a:spcAft>
              <a:buNone/>
            </a:pPr>
            <a:r>
              <a:rPr lang="en-US" sz="1600" b="1" i="0">
                <a:solidFill>
                  <a:srgbClr val="0F243E"/>
                </a:solidFill>
                <a:latin typeface="Arial"/>
                <a:ea typeface="Arial"/>
                <a:cs typeface="Arial"/>
                <a:sym typeface="Arial"/>
              </a:rPr>
              <a:t>PBV HQS, Household Certifications, and Apartment Surveys</a:t>
            </a:r>
            <a:endParaRPr sz="2000" b="1" i="0">
              <a:solidFill>
                <a:srgbClr val="0F243E"/>
              </a:solidFill>
              <a:latin typeface="Arial"/>
              <a:ea typeface="Arial"/>
              <a:cs typeface="Arial"/>
              <a:sym typeface="Arial"/>
            </a:endParaRPr>
          </a:p>
        </p:txBody>
      </p:sp>
      <p:sp>
        <p:nvSpPr>
          <p:cNvPr id="15" name="Google Shape;543;p31">
            <a:extLst>
              <a:ext uri="{FF2B5EF4-FFF2-40B4-BE49-F238E27FC236}">
                <a16:creationId xmlns:a16="http://schemas.microsoft.com/office/drawing/2014/main" id="{C6AAF10F-1F90-8D2B-4FDC-F30DB7A9C505}"/>
              </a:ext>
            </a:extLst>
          </p:cNvPr>
          <p:cNvSpPr txBox="1"/>
          <p:nvPr/>
        </p:nvSpPr>
        <p:spPr>
          <a:xfrm>
            <a:off x="4597271" y="1971638"/>
            <a:ext cx="2991135" cy="839807"/>
          </a:xfrm>
          <a:prstGeom prst="rect">
            <a:avLst/>
          </a:prstGeom>
          <a:noFill/>
          <a:ln>
            <a:noFill/>
          </a:ln>
        </p:spPr>
        <p:txBody>
          <a:bodyPr spcFirstLastPara="1" wrap="square" lIns="0" tIns="8725" rIns="0" bIns="0" anchor="t" anchorCtr="0">
            <a:spAutoFit/>
          </a:bodyPr>
          <a:lstStyle/>
          <a:p>
            <a:pPr marL="8731" marR="0" lvl="0" indent="0" algn="ctr" rtl="0">
              <a:spcBef>
                <a:spcPts val="0"/>
              </a:spcBef>
              <a:spcAft>
                <a:spcPts val="0"/>
              </a:spcAft>
              <a:buNone/>
            </a:pPr>
            <a:r>
              <a:rPr lang="en-US" sz="1800" b="1" i="0">
                <a:solidFill>
                  <a:srgbClr val="0F243E"/>
                </a:solidFill>
                <a:latin typeface="Arial"/>
                <a:ea typeface="Arial"/>
                <a:cs typeface="Arial"/>
                <a:sym typeface="Arial"/>
              </a:rPr>
              <a:t>2024 – 2028</a:t>
            </a:r>
          </a:p>
          <a:p>
            <a:pPr marL="8731" marR="0" lvl="0" indent="0" algn="ctr" rtl="0">
              <a:spcBef>
                <a:spcPts val="0"/>
              </a:spcBef>
              <a:spcAft>
                <a:spcPts val="0"/>
              </a:spcAft>
              <a:buNone/>
            </a:pPr>
            <a:r>
              <a:rPr lang="en-US" sz="1800" b="1" i="0">
                <a:solidFill>
                  <a:srgbClr val="0F243E"/>
                </a:solidFill>
                <a:latin typeface="Arial"/>
                <a:ea typeface="Arial"/>
                <a:cs typeface="Arial"/>
                <a:sym typeface="Arial"/>
              </a:rPr>
              <a:t>Temp Relocation and Full Project Renovation</a:t>
            </a:r>
            <a:endParaRPr/>
          </a:p>
        </p:txBody>
      </p:sp>
      <p:sp>
        <p:nvSpPr>
          <p:cNvPr id="16" name="Google Shape;544;p31">
            <a:extLst>
              <a:ext uri="{FF2B5EF4-FFF2-40B4-BE49-F238E27FC236}">
                <a16:creationId xmlns:a16="http://schemas.microsoft.com/office/drawing/2014/main" id="{0C5A10B0-E396-D613-E58C-A8E93D3B46CE}"/>
              </a:ext>
            </a:extLst>
          </p:cNvPr>
          <p:cNvSpPr txBox="1"/>
          <p:nvPr/>
        </p:nvSpPr>
        <p:spPr>
          <a:xfrm>
            <a:off x="4425237" y="4148159"/>
            <a:ext cx="342741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Apartment upgrades, landscaping, and improvements to major building envelope, systems and common areas. </a:t>
            </a:r>
            <a:endParaRPr sz="1123">
              <a:solidFill>
                <a:schemeClr val="dk1"/>
              </a:solidFill>
              <a:latin typeface="Calibri"/>
              <a:ea typeface="Calibri"/>
              <a:cs typeface="Calibri"/>
              <a:sym typeface="Calibri"/>
            </a:endParaRPr>
          </a:p>
        </p:txBody>
      </p:sp>
      <p:pic>
        <p:nvPicPr>
          <p:cNvPr id="17" name="Google Shape;547;p31" descr="Icon&#10;&#10;Description automatically generated">
            <a:extLst>
              <a:ext uri="{FF2B5EF4-FFF2-40B4-BE49-F238E27FC236}">
                <a16:creationId xmlns:a16="http://schemas.microsoft.com/office/drawing/2014/main" id="{FD1C1FF4-F910-CD6E-F68B-A706526E2DC7}"/>
              </a:ext>
            </a:extLst>
          </p:cNvPr>
          <p:cNvPicPr preferRelativeResize="0"/>
          <p:nvPr/>
        </p:nvPicPr>
        <p:blipFill rotWithShape="1">
          <a:blip r:embed="rId5">
            <a:alphaModFix/>
          </a:blip>
          <a:srcRect/>
          <a:stretch/>
        </p:blipFill>
        <p:spPr>
          <a:xfrm>
            <a:off x="5003567" y="3327495"/>
            <a:ext cx="1793498" cy="367262"/>
          </a:xfrm>
          <a:prstGeom prst="rect">
            <a:avLst/>
          </a:prstGeom>
          <a:noFill/>
          <a:ln>
            <a:noFill/>
          </a:ln>
        </p:spPr>
      </p:pic>
      <p:pic>
        <p:nvPicPr>
          <p:cNvPr id="18" name="Google Shape;548;p31">
            <a:extLst>
              <a:ext uri="{FF2B5EF4-FFF2-40B4-BE49-F238E27FC236}">
                <a16:creationId xmlns:a16="http://schemas.microsoft.com/office/drawing/2014/main" id="{FE3083DE-D070-DF63-551F-5B4FB099A29A}"/>
              </a:ext>
            </a:extLst>
          </p:cNvPr>
          <p:cNvPicPr preferRelativeResize="0"/>
          <p:nvPr/>
        </p:nvPicPr>
        <p:blipFill rotWithShape="1">
          <a:blip r:embed="rId6">
            <a:alphaModFix/>
          </a:blip>
          <a:srcRect/>
          <a:stretch/>
        </p:blipFill>
        <p:spPr>
          <a:xfrm>
            <a:off x="7196246" y="3313072"/>
            <a:ext cx="1856870" cy="375266"/>
          </a:xfrm>
          <a:prstGeom prst="rect">
            <a:avLst/>
          </a:prstGeom>
          <a:noFill/>
          <a:ln>
            <a:noFill/>
          </a:ln>
        </p:spPr>
      </p:pic>
      <p:pic>
        <p:nvPicPr>
          <p:cNvPr id="21" name="Google Shape;550;p31">
            <a:extLst>
              <a:ext uri="{FF2B5EF4-FFF2-40B4-BE49-F238E27FC236}">
                <a16:creationId xmlns:a16="http://schemas.microsoft.com/office/drawing/2014/main" id="{545F31DF-8CAB-AC23-1865-95529441167B}"/>
              </a:ext>
            </a:extLst>
          </p:cNvPr>
          <p:cNvPicPr preferRelativeResize="0"/>
          <p:nvPr/>
        </p:nvPicPr>
        <p:blipFill rotWithShape="1">
          <a:blip r:embed="rId4">
            <a:alphaModFix/>
          </a:blip>
          <a:srcRect/>
          <a:stretch/>
        </p:blipFill>
        <p:spPr>
          <a:xfrm>
            <a:off x="1575207" y="3003373"/>
            <a:ext cx="447866" cy="400050"/>
          </a:xfrm>
          <a:prstGeom prst="rect">
            <a:avLst/>
          </a:prstGeom>
          <a:noFill/>
          <a:ln>
            <a:noFill/>
          </a:ln>
        </p:spPr>
      </p:pic>
      <p:pic>
        <p:nvPicPr>
          <p:cNvPr id="22" name="Google Shape;551;p31">
            <a:extLst>
              <a:ext uri="{FF2B5EF4-FFF2-40B4-BE49-F238E27FC236}">
                <a16:creationId xmlns:a16="http://schemas.microsoft.com/office/drawing/2014/main" id="{FBE39E9B-54D7-7C1E-255E-D156ED78BA67}"/>
              </a:ext>
            </a:extLst>
          </p:cNvPr>
          <p:cNvPicPr preferRelativeResize="0"/>
          <p:nvPr/>
        </p:nvPicPr>
        <p:blipFill rotWithShape="1">
          <a:blip r:embed="rId4">
            <a:alphaModFix/>
          </a:blip>
          <a:srcRect/>
          <a:stretch/>
        </p:blipFill>
        <p:spPr>
          <a:xfrm>
            <a:off x="6756637" y="2977698"/>
            <a:ext cx="447866" cy="400050"/>
          </a:xfrm>
          <a:prstGeom prst="rect">
            <a:avLst/>
          </a:prstGeom>
          <a:noFill/>
          <a:ln>
            <a:noFill/>
          </a:ln>
        </p:spPr>
      </p:pic>
      <p:pic>
        <p:nvPicPr>
          <p:cNvPr id="23" name="Google Shape;552;p31">
            <a:extLst>
              <a:ext uri="{FF2B5EF4-FFF2-40B4-BE49-F238E27FC236}">
                <a16:creationId xmlns:a16="http://schemas.microsoft.com/office/drawing/2014/main" id="{809D14DD-B9C8-C632-F8BE-E90D28C44ECE}"/>
              </a:ext>
            </a:extLst>
          </p:cNvPr>
          <p:cNvPicPr preferRelativeResize="0"/>
          <p:nvPr/>
        </p:nvPicPr>
        <p:blipFill rotWithShape="1">
          <a:blip r:embed="rId4">
            <a:alphaModFix/>
          </a:blip>
          <a:srcRect/>
          <a:stretch/>
        </p:blipFill>
        <p:spPr>
          <a:xfrm>
            <a:off x="4915920" y="2977699"/>
            <a:ext cx="447866" cy="400050"/>
          </a:xfrm>
          <a:prstGeom prst="rect">
            <a:avLst/>
          </a:prstGeom>
          <a:noFill/>
          <a:ln>
            <a:noFill/>
          </a:ln>
        </p:spPr>
      </p:pic>
      <p:pic>
        <p:nvPicPr>
          <p:cNvPr id="25" name="Google Shape;554;p31">
            <a:extLst>
              <a:ext uri="{FF2B5EF4-FFF2-40B4-BE49-F238E27FC236}">
                <a16:creationId xmlns:a16="http://schemas.microsoft.com/office/drawing/2014/main" id="{FE25DB07-0140-48D7-0A9A-7AE6D0196A44}"/>
              </a:ext>
            </a:extLst>
          </p:cNvPr>
          <p:cNvPicPr preferRelativeResize="0"/>
          <p:nvPr/>
        </p:nvPicPr>
        <p:blipFill rotWithShape="1">
          <a:blip r:embed="rId4">
            <a:alphaModFix/>
          </a:blip>
          <a:srcRect/>
          <a:stretch/>
        </p:blipFill>
        <p:spPr>
          <a:xfrm rot="10800000">
            <a:off x="1574049" y="3644498"/>
            <a:ext cx="447866" cy="400050"/>
          </a:xfrm>
          <a:prstGeom prst="rect">
            <a:avLst/>
          </a:prstGeom>
          <a:noFill/>
          <a:ln>
            <a:noFill/>
          </a:ln>
        </p:spPr>
      </p:pic>
      <p:pic>
        <p:nvPicPr>
          <p:cNvPr id="26" name="Google Shape;555;p31">
            <a:extLst>
              <a:ext uri="{FF2B5EF4-FFF2-40B4-BE49-F238E27FC236}">
                <a16:creationId xmlns:a16="http://schemas.microsoft.com/office/drawing/2014/main" id="{45F314DF-730A-A214-4A03-1918DFF357BB}"/>
              </a:ext>
            </a:extLst>
          </p:cNvPr>
          <p:cNvPicPr preferRelativeResize="0"/>
          <p:nvPr/>
        </p:nvPicPr>
        <p:blipFill rotWithShape="1">
          <a:blip r:embed="rId4">
            <a:alphaModFix/>
          </a:blip>
          <a:srcRect/>
          <a:stretch/>
        </p:blipFill>
        <p:spPr>
          <a:xfrm rot="10800000">
            <a:off x="4915552" y="3654918"/>
            <a:ext cx="447866" cy="400050"/>
          </a:xfrm>
          <a:prstGeom prst="rect">
            <a:avLst/>
          </a:prstGeom>
          <a:noFill/>
          <a:ln>
            <a:noFill/>
          </a:ln>
        </p:spPr>
      </p:pic>
      <p:pic>
        <p:nvPicPr>
          <p:cNvPr id="29" name="Google Shape;558;p31" descr="A picture containing text, screen, dark, clouds&#10;&#10;Description automatically generated">
            <a:extLst>
              <a:ext uri="{FF2B5EF4-FFF2-40B4-BE49-F238E27FC236}">
                <a16:creationId xmlns:a16="http://schemas.microsoft.com/office/drawing/2014/main" id="{14F9A1CB-F819-E2E5-F63E-D0F632E32AB8}"/>
              </a:ext>
            </a:extLst>
          </p:cNvPr>
          <p:cNvPicPr preferRelativeResize="0"/>
          <p:nvPr/>
        </p:nvPicPr>
        <p:blipFill rotWithShape="1">
          <a:blip r:embed="rId7">
            <a:alphaModFix/>
          </a:blip>
          <a:srcRect/>
          <a:stretch/>
        </p:blipFill>
        <p:spPr>
          <a:xfrm>
            <a:off x="6797424" y="3310203"/>
            <a:ext cx="1993901" cy="381002"/>
          </a:xfrm>
          <a:prstGeom prst="rect">
            <a:avLst/>
          </a:prstGeom>
          <a:noFill/>
          <a:ln>
            <a:noFill/>
          </a:ln>
        </p:spPr>
      </p:pic>
      <p:sp>
        <p:nvSpPr>
          <p:cNvPr id="30" name="Google Shape;559;p31">
            <a:extLst>
              <a:ext uri="{FF2B5EF4-FFF2-40B4-BE49-F238E27FC236}">
                <a16:creationId xmlns:a16="http://schemas.microsoft.com/office/drawing/2014/main" id="{B59B1824-6F03-C9C6-B4F7-C0BBBA505A92}"/>
              </a:ext>
            </a:extLst>
          </p:cNvPr>
          <p:cNvSpPr txBox="1"/>
          <p:nvPr/>
        </p:nvSpPr>
        <p:spPr>
          <a:xfrm>
            <a:off x="2609944" y="1817750"/>
            <a:ext cx="1936786" cy="993695"/>
          </a:xfrm>
          <a:prstGeom prst="rect">
            <a:avLst/>
          </a:prstGeom>
          <a:noFill/>
          <a:ln>
            <a:noFill/>
          </a:ln>
        </p:spPr>
        <p:txBody>
          <a:bodyPr spcFirstLastPara="1" wrap="square" lIns="0" tIns="8725" rIns="0" bIns="0" anchor="t" anchorCtr="0">
            <a:spAutoFit/>
          </a:bodyPr>
          <a:lstStyle/>
          <a:p>
            <a:pPr marL="8255" marR="0" lvl="0" indent="0" algn="ctr" rtl="0">
              <a:spcBef>
                <a:spcPts val="0"/>
              </a:spcBef>
              <a:spcAft>
                <a:spcPts val="0"/>
              </a:spcAft>
              <a:buNone/>
            </a:pPr>
            <a:r>
              <a:rPr lang="en-US" sz="1600" b="1">
                <a:solidFill>
                  <a:srgbClr val="0F243E"/>
                </a:solidFill>
                <a:latin typeface="Arial"/>
                <a:ea typeface="Arial"/>
                <a:cs typeface="Arial"/>
                <a:sym typeface="Arial"/>
              </a:rPr>
              <a:t>2024 Project to close on Financing and Management Transition</a:t>
            </a:r>
            <a:endParaRPr sz="1600" b="1" i="0">
              <a:solidFill>
                <a:srgbClr val="0F243E"/>
              </a:solidFill>
              <a:latin typeface="Arial"/>
              <a:ea typeface="Arial"/>
              <a:cs typeface="Arial"/>
              <a:sym typeface="Arial"/>
            </a:endParaRPr>
          </a:p>
        </p:txBody>
      </p:sp>
      <p:pic>
        <p:nvPicPr>
          <p:cNvPr id="31" name="Google Shape;560;p31" descr="A picture containing icon&#10;&#10;Description automatically generated">
            <a:extLst>
              <a:ext uri="{FF2B5EF4-FFF2-40B4-BE49-F238E27FC236}">
                <a16:creationId xmlns:a16="http://schemas.microsoft.com/office/drawing/2014/main" id="{9A93BC32-4647-B508-AB03-387429BEC590}"/>
              </a:ext>
            </a:extLst>
          </p:cNvPr>
          <p:cNvPicPr preferRelativeResize="0"/>
          <p:nvPr/>
        </p:nvPicPr>
        <p:blipFill rotWithShape="1">
          <a:blip r:embed="rId2">
            <a:alphaModFix/>
          </a:blip>
          <a:srcRect/>
          <a:stretch/>
        </p:blipFill>
        <p:spPr>
          <a:xfrm>
            <a:off x="3414766" y="3329914"/>
            <a:ext cx="1595826" cy="367265"/>
          </a:xfrm>
          <a:prstGeom prst="rect">
            <a:avLst/>
          </a:prstGeom>
          <a:noFill/>
          <a:ln>
            <a:noFill/>
          </a:ln>
        </p:spPr>
      </p:pic>
      <p:pic>
        <p:nvPicPr>
          <p:cNvPr id="32" name="Google Shape;561;p31">
            <a:extLst>
              <a:ext uri="{FF2B5EF4-FFF2-40B4-BE49-F238E27FC236}">
                <a16:creationId xmlns:a16="http://schemas.microsoft.com/office/drawing/2014/main" id="{468D0D7A-A40A-5234-7528-F173D33C053F}"/>
              </a:ext>
            </a:extLst>
          </p:cNvPr>
          <p:cNvPicPr preferRelativeResize="0"/>
          <p:nvPr/>
        </p:nvPicPr>
        <p:blipFill rotWithShape="1">
          <a:blip r:embed="rId4">
            <a:alphaModFix/>
          </a:blip>
          <a:srcRect/>
          <a:stretch/>
        </p:blipFill>
        <p:spPr>
          <a:xfrm>
            <a:off x="3305459" y="2955014"/>
            <a:ext cx="447866" cy="400050"/>
          </a:xfrm>
          <a:prstGeom prst="rect">
            <a:avLst/>
          </a:prstGeom>
          <a:noFill/>
          <a:ln>
            <a:noFill/>
          </a:ln>
        </p:spPr>
      </p:pic>
      <p:pic>
        <p:nvPicPr>
          <p:cNvPr id="33" name="Google Shape;562;p31">
            <a:extLst>
              <a:ext uri="{FF2B5EF4-FFF2-40B4-BE49-F238E27FC236}">
                <a16:creationId xmlns:a16="http://schemas.microsoft.com/office/drawing/2014/main" id="{DE529DCC-3EEA-5FD0-0726-A3EC03CD7CFB}"/>
              </a:ext>
            </a:extLst>
          </p:cNvPr>
          <p:cNvPicPr preferRelativeResize="0"/>
          <p:nvPr/>
        </p:nvPicPr>
        <p:blipFill rotWithShape="1">
          <a:blip r:embed="rId4">
            <a:alphaModFix/>
          </a:blip>
          <a:srcRect/>
          <a:stretch/>
        </p:blipFill>
        <p:spPr>
          <a:xfrm rot="10800000">
            <a:off x="3305768" y="3668540"/>
            <a:ext cx="447866" cy="400050"/>
          </a:xfrm>
          <a:prstGeom prst="rect">
            <a:avLst/>
          </a:prstGeom>
          <a:noFill/>
          <a:ln>
            <a:noFill/>
          </a:ln>
        </p:spPr>
      </p:pic>
      <p:sp>
        <p:nvSpPr>
          <p:cNvPr id="34" name="Google Shape;563;p31">
            <a:extLst>
              <a:ext uri="{FF2B5EF4-FFF2-40B4-BE49-F238E27FC236}">
                <a16:creationId xmlns:a16="http://schemas.microsoft.com/office/drawing/2014/main" id="{4E55230D-2B2C-29A0-7452-BFC254E5E5DE}"/>
              </a:ext>
            </a:extLst>
          </p:cNvPr>
          <p:cNvSpPr/>
          <p:nvPr/>
        </p:nvSpPr>
        <p:spPr>
          <a:xfrm>
            <a:off x="3386654" y="3374841"/>
            <a:ext cx="287718" cy="275592"/>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23">
              <a:solidFill>
                <a:schemeClr val="lt1"/>
              </a:solidFill>
              <a:latin typeface="Arial"/>
              <a:ea typeface="Arial"/>
              <a:cs typeface="Arial"/>
              <a:sym typeface="Arial"/>
            </a:endParaRPr>
          </a:p>
        </p:txBody>
      </p:sp>
      <p:sp>
        <p:nvSpPr>
          <p:cNvPr id="35" name="Google Shape;564;p31">
            <a:extLst>
              <a:ext uri="{FF2B5EF4-FFF2-40B4-BE49-F238E27FC236}">
                <a16:creationId xmlns:a16="http://schemas.microsoft.com/office/drawing/2014/main" id="{5DC70A87-DB77-7A6B-EDCF-ABCA49BAB881}"/>
              </a:ext>
            </a:extLst>
          </p:cNvPr>
          <p:cNvSpPr/>
          <p:nvPr/>
        </p:nvSpPr>
        <p:spPr>
          <a:xfrm>
            <a:off x="1633291" y="3374840"/>
            <a:ext cx="334079" cy="290496"/>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23">
              <a:solidFill>
                <a:schemeClr val="lt1"/>
              </a:solidFill>
              <a:latin typeface="Arial"/>
              <a:ea typeface="Arial"/>
              <a:cs typeface="Arial"/>
              <a:sym typeface="Arial"/>
            </a:endParaRPr>
          </a:p>
        </p:txBody>
      </p:sp>
      <p:sp>
        <p:nvSpPr>
          <p:cNvPr id="36" name="Google Shape;565;p31">
            <a:extLst>
              <a:ext uri="{FF2B5EF4-FFF2-40B4-BE49-F238E27FC236}">
                <a16:creationId xmlns:a16="http://schemas.microsoft.com/office/drawing/2014/main" id="{D9ADF5A4-9A4A-DB45-5162-34F524C93493}"/>
              </a:ext>
            </a:extLst>
          </p:cNvPr>
          <p:cNvSpPr txBox="1"/>
          <p:nvPr/>
        </p:nvSpPr>
        <p:spPr>
          <a:xfrm>
            <a:off x="2382710" y="4181083"/>
            <a:ext cx="1999807" cy="830956"/>
          </a:xfrm>
          <a:prstGeom prst="rect">
            <a:avLst/>
          </a:prstGeom>
          <a:noFill/>
          <a:ln>
            <a:noFill/>
          </a:ln>
        </p:spPr>
        <p:txBody>
          <a:bodyPr spcFirstLastPara="1" wrap="square" lIns="91425" tIns="45700" rIns="91425" bIns="45700" anchor="t" anchorCtr="0">
            <a:spAutoFit/>
          </a:bodyPr>
          <a:lstStyle/>
          <a:p>
            <a:pPr marL="171450" marR="0" lvl="0" indent="0" algn="ctr" rtl="0">
              <a:spcBef>
                <a:spcPts val="0"/>
              </a:spcBef>
              <a:spcAft>
                <a:spcPts val="0"/>
              </a:spcAft>
              <a:buNone/>
            </a:pPr>
            <a:r>
              <a:rPr lang="en-US" sz="1600">
                <a:solidFill>
                  <a:schemeClr val="dk1"/>
                </a:solidFill>
                <a:latin typeface="Calibri"/>
                <a:ea typeface="Calibri"/>
                <a:cs typeface="Calibri"/>
                <a:sym typeface="Calibri"/>
              </a:rPr>
              <a:t>Commence rehab work immediately following financing</a:t>
            </a:r>
            <a:endParaRPr/>
          </a:p>
        </p:txBody>
      </p:sp>
      <p:sp>
        <p:nvSpPr>
          <p:cNvPr id="3" name="TextBox 2">
            <a:extLst>
              <a:ext uri="{FF2B5EF4-FFF2-40B4-BE49-F238E27FC236}">
                <a16:creationId xmlns:a16="http://schemas.microsoft.com/office/drawing/2014/main" id="{4AB985DF-E400-0BE1-C5CD-03B6CC3D69DA}"/>
              </a:ext>
            </a:extLst>
          </p:cNvPr>
          <p:cNvSpPr txBox="1"/>
          <p:nvPr/>
        </p:nvSpPr>
        <p:spPr>
          <a:xfrm>
            <a:off x="409940" y="204902"/>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The Unit Rehab Work will Take Place Over Four Years</a:t>
            </a:r>
            <a:endParaRPr lang="en-US" sz="3400"/>
          </a:p>
        </p:txBody>
      </p:sp>
      <p:sp>
        <p:nvSpPr>
          <p:cNvPr id="2" name="Footer Placeholder 1">
            <a:extLst>
              <a:ext uri="{FF2B5EF4-FFF2-40B4-BE49-F238E27FC236}">
                <a16:creationId xmlns:a16="http://schemas.microsoft.com/office/drawing/2014/main" id="{BBBB19DB-8A2C-08FA-4EE2-B544B6D95EC4}"/>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427921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91" y="63637"/>
            <a:ext cx="8465392" cy="894198"/>
          </a:xfrm>
        </p:spPr>
        <p:txBody>
          <a:bodyPr>
            <a:normAutofit/>
          </a:bodyPr>
          <a:lstStyle/>
          <a:p>
            <a:r>
              <a:rPr lang="en-US" sz="3400">
                <a:solidFill>
                  <a:schemeClr val="accent4">
                    <a:lumMod val="75000"/>
                  </a:schemeClr>
                </a:solidFill>
                <a:latin typeface="Franklin Gothic Medium Cond" panose="020B0606030402020204" pitchFamily="34" charset="0"/>
              </a:rPr>
              <a:t>Renovations: Proposed Scope of Work</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525991" y="840584"/>
            <a:ext cx="4589278" cy="5563731"/>
          </a:xfrm>
        </p:spPr>
        <p:txBody>
          <a:bodyPr>
            <a:noAutofit/>
          </a:bodyPr>
          <a:lstStyle/>
          <a:p>
            <a:pPr marL="0" marR="0" lvl="0" indent="0">
              <a:spcBef>
                <a:spcPts val="600"/>
              </a:spcBef>
              <a:spcAft>
                <a:spcPts val="0"/>
              </a:spcAft>
              <a:buNone/>
            </a:pPr>
            <a:r>
              <a:rPr lang="en-US" sz="2200" b="1">
                <a:effectLst/>
                <a:latin typeface="Calibri Light" panose="020F0302020204030204" pitchFamily="34" charset="0"/>
                <a:ea typeface="Calibri Light" panose="020F0302020204030204" pitchFamily="34" charset="0"/>
                <a:cs typeface="Calibri Light" panose="020F0302020204030204" pitchFamily="34" charset="0"/>
              </a:rPr>
              <a:t>Comprehensive scope of work will provide long-lasting cures to decades-old conditions</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In-unit renovations:</a:t>
            </a:r>
            <a:r>
              <a:rPr lang="en-US" sz="2000">
                <a:effectLst/>
                <a:latin typeface="Calibri Light" panose="020F0302020204030204" pitchFamily="34" charset="0"/>
                <a:ea typeface="Calibri Light" panose="020F0302020204030204" pitchFamily="34" charset="0"/>
                <a:cs typeface="Calibri Light" panose="020F0302020204030204" pitchFamily="34" charset="0"/>
              </a:rPr>
              <a:t> New Kitchen, New Bathroom, New Flooring, and Painting</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Building Envelope: </a:t>
            </a:r>
            <a:r>
              <a:rPr lang="en-US" sz="2000">
                <a:latin typeface="Calibri Light" panose="020F0302020204030204" pitchFamily="34" charset="0"/>
                <a:ea typeface="Calibri Light" panose="020F0302020204030204" pitchFamily="34" charset="0"/>
                <a:cs typeface="Calibri Light" panose="020F0302020204030204" pitchFamily="34" charset="0"/>
              </a:rPr>
              <a:t>R</a:t>
            </a:r>
            <a:r>
              <a:rPr lang="en-US" sz="2000">
                <a:effectLst/>
                <a:latin typeface="Calibri Light" panose="020F0302020204030204" pitchFamily="34" charset="0"/>
                <a:ea typeface="Calibri Light" panose="020F0302020204030204" pitchFamily="34" charset="0"/>
                <a:cs typeface="Calibri Light" panose="020F0302020204030204" pitchFamily="34" charset="0"/>
              </a:rPr>
              <a:t>epairs to façade, roof and areas of water infiltration</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Balconies: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Railing and divider repairs, waterproof concrete</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Plumbing: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Full replacement of risers to prevent future leaks and mold</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Heating: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Repairs to heat plant and distribution</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Structure:</a:t>
            </a:r>
            <a:r>
              <a:rPr lang="en-US" sz="2000">
                <a:effectLst/>
                <a:latin typeface="Calibri Light" panose="020F0302020204030204" pitchFamily="34" charset="0"/>
                <a:ea typeface="Calibri Light" panose="020F0302020204030204" pitchFamily="34" charset="0"/>
                <a:cs typeface="Calibri Light" panose="020F0302020204030204" pitchFamily="34" charset="0"/>
              </a:rPr>
              <a:t> Repairs to concrete </a:t>
            </a:r>
          </a:p>
          <a:p>
            <a:pPr marR="0" lvl="0">
              <a:spcBef>
                <a:spcPts val="600"/>
              </a:spcBef>
              <a:spcAft>
                <a:spcPts val="0"/>
              </a:spcAft>
              <a:buFont typeface="Wingdings" panose="05000000000000000000" pitchFamily="2" charset="2"/>
              <a:buChar char="§"/>
            </a:pPr>
            <a:r>
              <a:rPr lang="en-US" sz="2000" b="1">
                <a:latin typeface="Calibri Light" panose="020F0302020204030204" pitchFamily="34" charset="0"/>
                <a:ea typeface="Calibri Light" panose="020F0302020204030204" pitchFamily="34" charset="0"/>
                <a:cs typeface="Calibri Light" panose="020F0302020204030204" pitchFamily="34" charset="0"/>
              </a:rPr>
              <a:t>Section 504: </a:t>
            </a:r>
            <a:r>
              <a:rPr lang="en-US" sz="2000">
                <a:latin typeface="Calibri Light" panose="020F0302020204030204" pitchFamily="34" charset="0"/>
                <a:ea typeface="Calibri Light" panose="020F0302020204030204" pitchFamily="34" charset="0"/>
                <a:cs typeface="Calibri Light" panose="020F0302020204030204" pitchFamily="34" charset="0"/>
              </a:rPr>
              <a:t>Improve accessibility conditions for disabled residents and allow seniors to age-in-place</a:t>
            </a:r>
            <a:endParaRPr lang="en-US" sz="2000">
              <a:highlight>
                <a:srgbClr val="FFFF00"/>
              </a:highlight>
              <a:latin typeface="+mj-lt"/>
              <a:cs typeface="Times New Roman" panose="02020603050405020304" pitchFamily="18" charset="0"/>
            </a:endParaRPr>
          </a:p>
          <a:p>
            <a:pPr lvl="1">
              <a:buFont typeface="Wingdings" panose="05000000000000000000" pitchFamily="2" charset="2"/>
              <a:buChar char="§"/>
            </a:pPr>
            <a:endParaRPr lang="en-US" sz="2000">
              <a:latin typeface="+mj-lt"/>
              <a:cs typeface="Times New Roman" panose="02020603050405020304" pitchFamily="18" charset="0"/>
            </a:endParaRPr>
          </a:p>
          <a:p>
            <a:pPr lvl="1">
              <a:buFont typeface="Wingdings" panose="05000000000000000000" pitchFamily="2" charset="2"/>
              <a:buChar char="§"/>
            </a:pPr>
            <a:endParaRPr lang="en-US" sz="2000">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19</a:t>
            </a:fld>
            <a:endParaRPr lang="en-US"/>
          </a:p>
        </p:txBody>
      </p:sp>
      <p:pic>
        <p:nvPicPr>
          <p:cNvPr id="6" name="Picture 5" descr="A street with cars and a tall building&#10;&#10;Description automatically generated">
            <a:extLst>
              <a:ext uri="{FF2B5EF4-FFF2-40B4-BE49-F238E27FC236}">
                <a16:creationId xmlns:a16="http://schemas.microsoft.com/office/drawing/2014/main" id="{27BA2483-E06D-EB04-FAC4-6D3306C22F0F}"/>
              </a:ext>
            </a:extLst>
          </p:cNvPr>
          <p:cNvPicPr>
            <a:picLocks noChangeAspect="1"/>
          </p:cNvPicPr>
          <p:nvPr/>
        </p:nvPicPr>
        <p:blipFill rotWithShape="1">
          <a:blip r:embed="rId3">
            <a:extLst>
              <a:ext uri="{28A0092B-C50C-407E-A947-70E740481C1C}">
                <a14:useLocalDpi xmlns:a14="http://schemas.microsoft.com/office/drawing/2010/main" val="0"/>
              </a:ext>
            </a:extLst>
          </a:blip>
          <a:srcRect l="8890" t="17918" r="32567" b="16079"/>
          <a:stretch/>
        </p:blipFill>
        <p:spPr>
          <a:xfrm rot="5400000">
            <a:off x="4851652" y="1571554"/>
            <a:ext cx="4742940" cy="4010388"/>
          </a:xfrm>
          <a:prstGeom prst="rect">
            <a:avLst/>
          </a:prstGeom>
        </p:spPr>
      </p:pic>
      <p:sp>
        <p:nvSpPr>
          <p:cNvPr id="4" name="Footer Placeholder 3">
            <a:extLst>
              <a:ext uri="{FF2B5EF4-FFF2-40B4-BE49-F238E27FC236}">
                <a16:creationId xmlns:a16="http://schemas.microsoft.com/office/drawing/2014/main" id="{572088EA-29C1-27D0-5448-240E1729B838}"/>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408987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24119" cy="1446550"/>
          </a:xfrm>
          <a:prstGeom prst="rect">
            <a:avLst/>
          </a:prstGeom>
          <a:noFill/>
        </p:spPr>
        <p:txBody>
          <a:bodyPr wrap="square">
            <a:spAutoFit/>
          </a:bodyPr>
          <a:lstStyle/>
          <a:p>
            <a:r>
              <a:rPr lang="en-US" sz="3400">
                <a:solidFill>
                  <a:prstClr val="black"/>
                </a:solidFill>
                <a:latin typeface="Calibri Light" panose="020F0302020204030204"/>
                <a:cs typeface="Times New Roman" panose="02020603050405020304" pitchFamily="18" charset="0"/>
              </a:rPr>
              <a:t>Resident Meeting #1</a:t>
            </a:r>
          </a:p>
          <a:p>
            <a:pPr>
              <a:spcBef>
                <a:spcPts val="2400"/>
              </a:spcBef>
            </a:pPr>
            <a:r>
              <a:rPr lang="en-US" sz="3400">
                <a:solidFill>
                  <a:schemeClr val="accent4">
                    <a:lumMod val="75000"/>
                  </a:schemeClr>
                </a:solidFill>
                <a:latin typeface="Franklin Gothic Medium Cond" panose="020B0606030402020204" pitchFamily="34" charset="0"/>
              </a:rPr>
              <a:t>	Agenda</a:t>
            </a:r>
            <a:endParaRPr lang="en-US" sz="34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72408" y="1736731"/>
            <a:ext cx="7903232" cy="3384538"/>
          </a:xfrm>
        </p:spPr>
        <p:txBody>
          <a:bodyPr>
            <a:normAutofit/>
          </a:bodyPr>
          <a:lstStyle/>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Project Overview</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Team Introductions</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Rents</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Renovations Overview</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Next Steps</a:t>
            </a:r>
          </a:p>
          <a:p>
            <a:pPr marL="800100" lvl="1" indent="-342900">
              <a:buAutoNum type="arabicPeriod"/>
              <a:defRPr/>
            </a:pPr>
            <a:endParaRPr lang="en-US" sz="1600">
              <a:solidFill>
                <a:prstClr val="black"/>
              </a:solidFill>
              <a:latin typeface="Calibri Light" panose="020F0302020204030204"/>
              <a:cs typeface="Times New Roman" panose="02020603050405020304" pitchFamily="18" charset="0"/>
            </a:endParaRPr>
          </a:p>
          <a:p>
            <a:pPr marL="800100" lvl="1" indent="-342900">
              <a:buAutoNum type="arabicPeriod"/>
              <a:defRPr/>
            </a:pPr>
            <a:endParaRPr lang="en-US" sz="1600">
              <a:solidFill>
                <a:prstClr val="black"/>
              </a:solidFill>
              <a:latin typeface="Calibri Light" panose="020F0302020204030204"/>
              <a:cs typeface="Times New Roman" panose="02020603050405020304" pitchFamily="18" charset="0"/>
            </a:endParaRPr>
          </a:p>
        </p:txBody>
      </p:sp>
      <p:sp>
        <p:nvSpPr>
          <p:cNvPr id="2" name="Footer Placeholder 1">
            <a:extLst>
              <a:ext uri="{FF2B5EF4-FFF2-40B4-BE49-F238E27FC236}">
                <a16:creationId xmlns:a16="http://schemas.microsoft.com/office/drawing/2014/main" id="{860AE8FF-5A61-7BED-7281-48731D8A1C2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320606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16" y="54823"/>
            <a:ext cx="7661422" cy="911443"/>
          </a:xfrm>
        </p:spPr>
        <p:txBody>
          <a:bodyPr>
            <a:normAutofit/>
          </a:bodyPr>
          <a:lstStyle/>
          <a:p>
            <a:r>
              <a:rPr lang="en-US" sz="3400">
                <a:solidFill>
                  <a:schemeClr val="accent4">
                    <a:lumMod val="75000"/>
                  </a:schemeClr>
                </a:solidFill>
                <a:latin typeface="Franklin Gothic Medium Cond" panose="020B0606030402020204" pitchFamily="34" charset="0"/>
              </a:rPr>
              <a:t>Renovations: Apartment Work</a:t>
            </a:r>
          </a:p>
        </p:txBody>
      </p:sp>
      <p:sp>
        <p:nvSpPr>
          <p:cNvPr id="19" name="Content Placeholder 2"/>
          <p:cNvSpPr>
            <a:spLocks noGrp="1"/>
          </p:cNvSpPr>
          <p:nvPr>
            <p:ph sz="half" idx="1"/>
          </p:nvPr>
        </p:nvSpPr>
        <p:spPr>
          <a:xfrm>
            <a:off x="628650" y="1412096"/>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20</a:t>
            </a:fld>
            <a:endParaRPr lang="en-US"/>
          </a:p>
        </p:txBody>
      </p:sp>
      <p:sp>
        <p:nvSpPr>
          <p:cNvPr id="12" name="Content Placeholder 2">
            <a:extLst>
              <a:ext uri="{FF2B5EF4-FFF2-40B4-BE49-F238E27FC236}">
                <a16:creationId xmlns:a16="http://schemas.microsoft.com/office/drawing/2014/main" id="{02EC12E0-BB10-1E94-D3AA-CF1E7832F5BF}"/>
              </a:ext>
            </a:extLst>
          </p:cNvPr>
          <p:cNvSpPr>
            <a:spLocks noGrp="1"/>
          </p:cNvSpPr>
          <p:nvPr>
            <p:ph sz="half" idx="2"/>
          </p:nvPr>
        </p:nvSpPr>
        <p:spPr>
          <a:xfrm>
            <a:off x="532817" y="1076436"/>
            <a:ext cx="4660506" cy="4536424"/>
          </a:xfrm>
        </p:spPr>
        <p:txBody>
          <a:bodyPr>
            <a:noAutofit/>
          </a:bodyPr>
          <a:lstStyle/>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flooring in kitchens and bathrooms</a:t>
            </a:r>
          </a:p>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appliances (range, hood, fridge) and new exhaust grill/louver</a:t>
            </a:r>
          </a:p>
          <a:p>
            <a:pPr marR="0" lvl="0">
              <a:spcBef>
                <a:spcPts val="600"/>
              </a:spcBef>
              <a:spcAft>
                <a:spcPts val="0"/>
              </a:spcAft>
              <a:buFont typeface="Wingdings" panose="05000000000000000000" pitchFamily="2" charset="2"/>
              <a:buChar char="§"/>
            </a:pPr>
            <a:r>
              <a:rPr lang="en-US" sz="2000">
                <a:latin typeface="Calibri Light" panose="020F0302020204030204" pitchFamily="34" charset="0"/>
                <a:ea typeface="Calibri Light" panose="020F0302020204030204" pitchFamily="34" charset="0"/>
                <a:cs typeface="Calibri Light" panose="020F0302020204030204" pitchFamily="34" charset="0"/>
              </a:rPr>
              <a:t>New kitchen cabinets and countertops</a:t>
            </a:r>
            <a:endParaRPr lang="en-US" sz="2000">
              <a:effectLst/>
              <a:latin typeface="Calibri Light" panose="020F0302020204030204" pitchFamily="34" charset="0"/>
              <a:ea typeface="Calibri Light" panose="020F0302020204030204" pitchFamily="34" charset="0"/>
              <a:cs typeface="Calibri Light" panose="020F0302020204030204" pitchFamily="34" charset="0"/>
            </a:endParaRPr>
          </a:p>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fixtures (faucets, sinks, toilet)</a:t>
            </a:r>
          </a:p>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plumbing connections to all risers</a:t>
            </a:r>
          </a:p>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bathroom accessories  </a:t>
            </a:r>
          </a:p>
          <a:p>
            <a:pPr marR="0" lvl="0">
              <a:spcBef>
                <a:spcPts val="600"/>
              </a:spcBef>
              <a:spcAft>
                <a:spcPts val="0"/>
              </a:spcAft>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New doors and hardware, as needed</a:t>
            </a:r>
          </a:p>
          <a:p>
            <a:pPr>
              <a:spcBef>
                <a:spcPts val="600"/>
              </a:spcBef>
              <a:buFont typeface="Wingdings" panose="05000000000000000000" pitchFamily="2" charset="2"/>
              <a:buChar char="§"/>
            </a:pPr>
            <a:r>
              <a:rPr lang="en-US" sz="2000">
                <a:effectLst/>
                <a:latin typeface="Calibri Light" panose="020F0302020204030204" pitchFamily="34" charset="0"/>
                <a:ea typeface="Calibri Light" panose="020F0302020204030204" pitchFamily="34" charset="0"/>
                <a:cs typeface="Calibri Light" panose="020F0302020204030204" pitchFamily="34" charset="0"/>
              </a:rPr>
              <a:t>Window repairs and upgrades, as needed</a:t>
            </a:r>
          </a:p>
          <a:p>
            <a:pPr>
              <a:spcBef>
                <a:spcPts val="600"/>
              </a:spcBef>
              <a:buFont typeface="Wingdings" panose="05000000000000000000" pitchFamily="2" charset="2"/>
              <a:buChar char="§"/>
            </a:pPr>
            <a:r>
              <a:rPr lang="en-US" sz="2000">
                <a:latin typeface="Calibri Light" panose="020F0302020204030204" pitchFamily="34" charset="0"/>
                <a:ea typeface="Calibri Light" panose="020F0302020204030204" pitchFamily="34" charset="0"/>
                <a:cs typeface="Calibri Light" panose="020F0302020204030204" pitchFamily="34" charset="0"/>
              </a:rPr>
              <a:t>New electrical (GFCI outlets, lighting, switches)</a:t>
            </a:r>
          </a:p>
          <a:p>
            <a:pPr>
              <a:spcBef>
                <a:spcPts val="600"/>
              </a:spcBef>
              <a:buFont typeface="Wingdings" panose="05000000000000000000" pitchFamily="2" charset="2"/>
              <a:buChar char="§"/>
            </a:pPr>
            <a:r>
              <a:rPr lang="en-US" sz="2000">
                <a:latin typeface="Calibri Light" panose="020F0302020204030204" pitchFamily="34" charset="0"/>
                <a:ea typeface="Calibri Light" panose="020F0302020204030204" pitchFamily="34" charset="0"/>
                <a:cs typeface="Calibri Light" panose="020F0302020204030204" pitchFamily="34" charset="0"/>
              </a:rPr>
              <a:t>Upgrades to heat, hot water, and electrical systems</a:t>
            </a:r>
            <a:endParaRPr lang="en-US" sz="2000">
              <a:highlight>
                <a:srgbClr val="FFFF00"/>
              </a:highlight>
              <a:latin typeface="+mj-lt"/>
              <a:cs typeface="Times New Roman" panose="02020603050405020304" pitchFamily="18" charset="0"/>
            </a:endParaRPr>
          </a:p>
          <a:p>
            <a:pPr marR="0" lvl="0">
              <a:spcBef>
                <a:spcPts val="600"/>
              </a:spcBef>
              <a:spcAft>
                <a:spcPts val="0"/>
              </a:spcAft>
              <a:buFont typeface="Wingdings" panose="05000000000000000000" pitchFamily="2" charset="2"/>
              <a:buChar char="§"/>
            </a:pPr>
            <a:endParaRPr lang="en-US" sz="2000">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kitchen with a sink and cabinets&#10;&#10;Description automatically generated">
            <a:extLst>
              <a:ext uri="{FF2B5EF4-FFF2-40B4-BE49-F238E27FC236}">
                <a16:creationId xmlns:a16="http://schemas.microsoft.com/office/drawing/2014/main" id="{10D5934B-BE31-233F-04F1-B03F52EC0415}"/>
              </a:ext>
            </a:extLst>
          </p:cNvPr>
          <p:cNvPicPr>
            <a:picLocks noChangeAspect="1"/>
          </p:cNvPicPr>
          <p:nvPr/>
        </p:nvPicPr>
        <p:blipFill rotWithShape="1">
          <a:blip r:embed="rId2">
            <a:extLst>
              <a:ext uri="{28A0092B-C50C-407E-A947-70E740481C1C}">
                <a14:useLocalDpi xmlns:a14="http://schemas.microsoft.com/office/drawing/2010/main" val="0"/>
              </a:ext>
            </a:extLst>
          </a:blip>
          <a:srcRect r="27929"/>
          <a:stretch/>
        </p:blipFill>
        <p:spPr>
          <a:xfrm>
            <a:off x="5352947" y="754652"/>
            <a:ext cx="3625011" cy="2829265"/>
          </a:xfrm>
          <a:prstGeom prst="rect">
            <a:avLst/>
          </a:prstGeom>
        </p:spPr>
      </p:pic>
      <p:sp>
        <p:nvSpPr>
          <p:cNvPr id="7" name="TextBox 6">
            <a:extLst>
              <a:ext uri="{FF2B5EF4-FFF2-40B4-BE49-F238E27FC236}">
                <a16:creationId xmlns:a16="http://schemas.microsoft.com/office/drawing/2014/main" id="{5A19039D-3C2C-1091-43B3-27C8BFED0844}"/>
              </a:ext>
            </a:extLst>
          </p:cNvPr>
          <p:cNvSpPr txBox="1"/>
          <p:nvPr/>
        </p:nvSpPr>
        <p:spPr>
          <a:xfrm>
            <a:off x="628650" y="5859638"/>
            <a:ext cx="4660506" cy="584775"/>
          </a:xfrm>
          <a:prstGeom prst="rect">
            <a:avLst/>
          </a:prstGeom>
          <a:noFill/>
        </p:spPr>
        <p:txBody>
          <a:bodyPr wrap="square" rtlCol="0">
            <a:spAutoFit/>
          </a:bodyPr>
          <a:lstStyle/>
          <a:p>
            <a:pPr algn="r"/>
            <a:r>
              <a:rPr lang="en-US" sz="1600" i="1">
                <a:solidFill>
                  <a:prstClr val="black"/>
                </a:solidFill>
                <a:cs typeface="Times New Roman" panose="02020603050405020304" pitchFamily="18" charset="0"/>
              </a:rPr>
              <a:t>Top: </a:t>
            </a:r>
            <a:r>
              <a:rPr lang="en-US" sz="1600" i="1" err="1">
                <a:solidFill>
                  <a:prstClr val="black"/>
                </a:solidFill>
                <a:cs typeface="Times New Roman" panose="02020603050405020304" pitchFamily="18" charset="0"/>
              </a:rPr>
              <a:t>Edenwald</a:t>
            </a:r>
            <a:r>
              <a:rPr lang="en-US" sz="1600" i="1">
                <a:solidFill>
                  <a:prstClr val="black"/>
                </a:solidFill>
                <a:cs typeface="Times New Roman" panose="02020603050405020304" pitchFamily="18" charset="0"/>
              </a:rPr>
              <a:t> Kitchen, Before Renovations </a:t>
            </a:r>
          </a:p>
          <a:p>
            <a:pPr algn="r"/>
            <a:r>
              <a:rPr lang="en-US" sz="1600" i="1">
                <a:solidFill>
                  <a:prstClr val="black"/>
                </a:solidFill>
                <a:cs typeface="Times New Roman" panose="02020603050405020304" pitchFamily="18" charset="0"/>
              </a:rPr>
              <a:t>Bottom: After Renovations</a:t>
            </a:r>
          </a:p>
        </p:txBody>
      </p:sp>
      <p:pic>
        <p:nvPicPr>
          <p:cNvPr id="10" name="Picture 9" descr="A kitchen with white cabinets and a refrigerator&#10;&#10;Description automatically generated">
            <a:extLst>
              <a:ext uri="{FF2B5EF4-FFF2-40B4-BE49-F238E27FC236}">
                <a16:creationId xmlns:a16="http://schemas.microsoft.com/office/drawing/2014/main" id="{0B8A7DC0-CCB5-8A7F-14E3-524B8D9D5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2948" y="3680121"/>
            <a:ext cx="3625011" cy="2718758"/>
          </a:xfrm>
          <a:prstGeom prst="rect">
            <a:avLst/>
          </a:prstGeom>
        </p:spPr>
      </p:pic>
      <p:sp>
        <p:nvSpPr>
          <p:cNvPr id="3" name="Footer Placeholder 2">
            <a:extLst>
              <a:ext uri="{FF2B5EF4-FFF2-40B4-BE49-F238E27FC236}">
                <a16:creationId xmlns:a16="http://schemas.microsoft.com/office/drawing/2014/main" id="{356FF9D3-C5BB-B1D6-05B1-549A66F8007A}"/>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013135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C543D3-6AD3-5795-45FE-03A09282F2EC}"/>
              </a:ext>
            </a:extLst>
          </p:cNvPr>
          <p:cNvSpPr>
            <a:spLocks noGrp="1"/>
          </p:cNvSpPr>
          <p:nvPr>
            <p:ph type="sldNum" sz="quarter" idx="12"/>
          </p:nvPr>
        </p:nvSpPr>
        <p:spPr/>
        <p:txBody>
          <a:bodyPr/>
          <a:lstStyle/>
          <a:p>
            <a:fld id="{CAD04284-B622-46F8-A0E7-00544D05F73F}" type="slidenum">
              <a:rPr lang="en-US" smtClean="0"/>
              <a:t>21</a:t>
            </a:fld>
            <a:endParaRPr lang="en-US"/>
          </a:p>
        </p:txBody>
      </p:sp>
      <p:sp>
        <p:nvSpPr>
          <p:cNvPr id="2" name="Title 1">
            <a:extLst>
              <a:ext uri="{FF2B5EF4-FFF2-40B4-BE49-F238E27FC236}">
                <a16:creationId xmlns:a16="http://schemas.microsoft.com/office/drawing/2014/main" id="{AC26C151-57A7-D7B0-63EE-ABE18D26B1F9}"/>
              </a:ext>
            </a:extLst>
          </p:cNvPr>
          <p:cNvSpPr txBox="1">
            <a:spLocks/>
          </p:cNvSpPr>
          <p:nvPr/>
        </p:nvSpPr>
        <p:spPr>
          <a:xfrm>
            <a:off x="518991" y="225516"/>
            <a:ext cx="7810270" cy="7137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a:solidFill>
                  <a:schemeClr val="accent4">
                    <a:lumMod val="75000"/>
                  </a:schemeClr>
                </a:solidFill>
                <a:latin typeface="Franklin Gothic Medium Cond" panose="020B0606030402020204" pitchFamily="34" charset="0"/>
              </a:rPr>
              <a:t>Example of New Bathrooms: Edenwald Houses</a:t>
            </a:r>
          </a:p>
          <a:p>
            <a:endParaRPr lang="en-US" sz="3400"/>
          </a:p>
        </p:txBody>
      </p:sp>
      <p:pic>
        <p:nvPicPr>
          <p:cNvPr id="4" name="Picture 3" descr="A bathroom with a sink and a window&#10;&#10;Description automatically generated">
            <a:extLst>
              <a:ext uri="{FF2B5EF4-FFF2-40B4-BE49-F238E27FC236}">
                <a16:creationId xmlns:a16="http://schemas.microsoft.com/office/drawing/2014/main" id="{BFD48650-9571-2ECE-3F28-6DFF8A1A8F3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8000" contrast="18000"/>
                    </a14:imgEffect>
                  </a14:imgLayer>
                </a14:imgProps>
              </a:ext>
              <a:ext uri="{28A0092B-C50C-407E-A947-70E740481C1C}">
                <a14:useLocalDpi xmlns:a14="http://schemas.microsoft.com/office/drawing/2010/main" val="0"/>
              </a:ext>
            </a:extLst>
          </a:blip>
          <a:srcRect t="20180" b="10112"/>
          <a:stretch/>
        </p:blipFill>
        <p:spPr>
          <a:xfrm rot="5400000">
            <a:off x="4145237" y="2185376"/>
            <a:ext cx="5594473" cy="2924829"/>
          </a:xfrm>
          <a:prstGeom prst="rect">
            <a:avLst/>
          </a:prstGeom>
        </p:spPr>
      </p:pic>
      <p:sp>
        <p:nvSpPr>
          <p:cNvPr id="7" name="TextBox 6">
            <a:extLst>
              <a:ext uri="{FF2B5EF4-FFF2-40B4-BE49-F238E27FC236}">
                <a16:creationId xmlns:a16="http://schemas.microsoft.com/office/drawing/2014/main" id="{A68F225D-68BA-D080-D0F9-0F5414F5F2A2}"/>
              </a:ext>
            </a:extLst>
          </p:cNvPr>
          <p:cNvSpPr txBox="1"/>
          <p:nvPr/>
        </p:nvSpPr>
        <p:spPr>
          <a:xfrm>
            <a:off x="679273" y="5907220"/>
            <a:ext cx="4699353" cy="830997"/>
          </a:xfrm>
          <a:prstGeom prst="rect">
            <a:avLst/>
          </a:prstGeom>
          <a:noFill/>
        </p:spPr>
        <p:txBody>
          <a:bodyPr wrap="square" rtlCol="0">
            <a:spAutoFit/>
          </a:bodyPr>
          <a:lstStyle/>
          <a:p>
            <a:pPr algn="r"/>
            <a:r>
              <a:rPr lang="en-US" sz="1600" i="1"/>
              <a:t>Left: </a:t>
            </a:r>
            <a:r>
              <a:rPr lang="en-US" sz="1600" i="1" err="1">
                <a:solidFill>
                  <a:prstClr val="black"/>
                </a:solidFill>
                <a:cs typeface="Times New Roman" panose="02020603050405020304" pitchFamily="18" charset="0"/>
              </a:rPr>
              <a:t>Edenwald</a:t>
            </a:r>
            <a:r>
              <a:rPr lang="en-US" sz="1600" i="1">
                <a:solidFill>
                  <a:prstClr val="black"/>
                </a:solidFill>
                <a:cs typeface="Times New Roman" panose="02020603050405020304" pitchFamily="18" charset="0"/>
              </a:rPr>
              <a:t> Bathroom, Before Renovations </a:t>
            </a:r>
          </a:p>
          <a:p>
            <a:pPr algn="r"/>
            <a:r>
              <a:rPr lang="en-US" sz="1600" i="1">
                <a:solidFill>
                  <a:prstClr val="black"/>
                </a:solidFill>
                <a:cs typeface="Times New Roman" panose="02020603050405020304" pitchFamily="18" charset="0"/>
              </a:rPr>
              <a:t>Right: After Renovations</a:t>
            </a:r>
          </a:p>
          <a:p>
            <a:endParaRPr lang="en-US" sz="1600" i="1"/>
          </a:p>
        </p:txBody>
      </p:sp>
      <p:pic>
        <p:nvPicPr>
          <p:cNvPr id="8" name="Picture 7">
            <a:extLst>
              <a:ext uri="{FF2B5EF4-FFF2-40B4-BE49-F238E27FC236}">
                <a16:creationId xmlns:a16="http://schemas.microsoft.com/office/drawing/2014/main" id="{8C3566D2-6D56-2397-5531-CB3731FA2F3D}"/>
              </a:ext>
            </a:extLst>
          </p:cNvPr>
          <p:cNvPicPr>
            <a:picLocks noChangeAspect="1"/>
          </p:cNvPicPr>
          <p:nvPr/>
        </p:nvPicPr>
        <p:blipFill>
          <a:blip r:embed="rId4"/>
          <a:stretch>
            <a:fillRect/>
          </a:stretch>
        </p:blipFill>
        <p:spPr>
          <a:xfrm>
            <a:off x="628650" y="850554"/>
            <a:ext cx="3524896" cy="5026014"/>
          </a:xfrm>
          <a:prstGeom prst="rect">
            <a:avLst/>
          </a:prstGeom>
        </p:spPr>
      </p:pic>
      <p:sp>
        <p:nvSpPr>
          <p:cNvPr id="5" name="Footer Placeholder 4">
            <a:extLst>
              <a:ext uri="{FF2B5EF4-FFF2-40B4-BE49-F238E27FC236}">
                <a16:creationId xmlns:a16="http://schemas.microsoft.com/office/drawing/2014/main" id="{E2C89951-2717-4669-587F-838A20A9C7A1}"/>
              </a:ext>
            </a:extLst>
          </p:cNvPr>
          <p:cNvSpPr>
            <a:spLocks noGrp="1"/>
          </p:cNvSpPr>
          <p:nvPr>
            <p:ph type="ftr" sz="quarter" idx="11"/>
          </p:nvPr>
        </p:nvSpPr>
        <p:spPr/>
        <p:txBody>
          <a:bodyPr/>
          <a:lstStyle/>
          <a:p>
            <a:r>
              <a:rPr lang="en-US"/>
              <a:t>www.lindenplazabk.com</a:t>
            </a:r>
          </a:p>
        </p:txBody>
      </p:sp>
    </p:spTree>
    <p:extLst>
      <p:ext uri="{BB962C8B-B14F-4D97-AF65-F5344CB8AC3E}">
        <p14:creationId xmlns:p14="http://schemas.microsoft.com/office/powerpoint/2010/main" val="2403189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1F3719D5-B46E-3D43-3680-64FC86F191FB}"/>
              </a:ext>
            </a:extLst>
          </p:cNvPr>
          <p:cNvPicPr>
            <a:picLocks noChangeAspect="1"/>
          </p:cNvPicPr>
          <p:nvPr/>
        </p:nvPicPr>
        <p:blipFill rotWithShape="1">
          <a:blip r:embed="rId2"/>
          <a:srcRect l="2370" t="7189" r="55850" b="3267"/>
          <a:stretch/>
        </p:blipFill>
        <p:spPr>
          <a:xfrm>
            <a:off x="1366432" y="794095"/>
            <a:ext cx="2392975" cy="1831651"/>
          </a:xfrm>
          <a:prstGeom prst="rect">
            <a:avLst/>
          </a:prstGeom>
        </p:spPr>
      </p:pic>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22</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1124" y="160403"/>
            <a:ext cx="8746887" cy="584775"/>
          </a:xfrm>
          <a:prstGeom prst="rect">
            <a:avLst/>
          </a:prstGeom>
          <a:noFill/>
        </p:spPr>
        <p:txBody>
          <a:bodyPr wrap="square">
            <a:spAutoFit/>
          </a:bodyPr>
          <a:lstStyle/>
          <a:p>
            <a:r>
              <a:rPr lang="en-US" sz="3200">
                <a:solidFill>
                  <a:schemeClr val="accent4">
                    <a:lumMod val="75000"/>
                  </a:schemeClr>
                </a:solidFill>
                <a:latin typeface="Franklin Gothic Medium Cond" panose="020B0606030402020204" pitchFamily="34" charset="0"/>
              </a:rPr>
              <a:t>Example of Lobby Improvements: Stevenson Commons</a:t>
            </a:r>
            <a:endParaRPr lang="en-US" sz="32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659116" y="4850983"/>
            <a:ext cx="4856233" cy="1660843"/>
          </a:xfrm>
        </p:spPr>
        <p:txBody>
          <a:bodyPr>
            <a:noAutofit/>
          </a:bodyPr>
          <a:lstStyle/>
          <a:p>
            <a:pPr marL="457200" lvl="1" indent="0">
              <a:buNone/>
              <a:defRPr/>
            </a:pPr>
            <a:r>
              <a:rPr lang="en-US" sz="2200" b="1">
                <a:solidFill>
                  <a:prstClr val="black"/>
                </a:solidFill>
                <a:latin typeface="Calibri Light" panose="020F0302020204030204"/>
                <a:cs typeface="Times New Roman" panose="02020603050405020304" pitchFamily="18" charset="0"/>
              </a:rPr>
              <a:t>Lobby modernizations</a:t>
            </a:r>
          </a:p>
          <a:p>
            <a:pPr marL="742950" lvl="1" indent="-285750">
              <a:buFont typeface="Wingdings" panose="05000000000000000000" pitchFamily="2" charset="2"/>
              <a:buChar char="§"/>
              <a:defRPr/>
            </a:pPr>
            <a:r>
              <a:rPr lang="en-US" sz="2200">
                <a:solidFill>
                  <a:prstClr val="black"/>
                </a:solidFill>
                <a:latin typeface="Calibri Light" panose="020F0302020204030204"/>
                <a:cs typeface="Times New Roman" panose="02020603050405020304" pitchFamily="18" charset="0"/>
              </a:rPr>
              <a:t>Create more inviting atmosphere with clear sightlines</a:t>
            </a:r>
          </a:p>
          <a:p>
            <a:pPr marL="742950" lvl="1" indent="-285750">
              <a:buFont typeface="Wingdings" panose="05000000000000000000" pitchFamily="2" charset="2"/>
              <a:buChar char="§"/>
              <a:defRPr/>
            </a:pPr>
            <a:r>
              <a:rPr lang="en-US" sz="2200">
                <a:solidFill>
                  <a:prstClr val="black"/>
                </a:solidFill>
                <a:latin typeface="Calibri Light" panose="020F0302020204030204"/>
                <a:cs typeface="Times New Roman" panose="02020603050405020304" pitchFamily="18" charset="0"/>
              </a:rPr>
              <a:t>Meet accessibility code</a:t>
            </a:r>
          </a:p>
        </p:txBody>
      </p:sp>
      <p:pic>
        <p:nvPicPr>
          <p:cNvPr id="34" name="Picture 33">
            <a:extLst>
              <a:ext uri="{FF2B5EF4-FFF2-40B4-BE49-F238E27FC236}">
                <a16:creationId xmlns:a16="http://schemas.microsoft.com/office/drawing/2014/main" id="{BB3D8049-32CE-A2F1-CFB1-BDAA02243AAD}"/>
              </a:ext>
            </a:extLst>
          </p:cNvPr>
          <p:cNvPicPr>
            <a:picLocks noChangeAspect="1"/>
          </p:cNvPicPr>
          <p:nvPr/>
        </p:nvPicPr>
        <p:blipFill rotWithShape="1">
          <a:blip r:embed="rId2"/>
          <a:srcRect l="57601" r="1"/>
          <a:stretch/>
        </p:blipFill>
        <p:spPr>
          <a:xfrm>
            <a:off x="1327076" y="4448735"/>
            <a:ext cx="2520782" cy="1817979"/>
          </a:xfrm>
          <a:prstGeom prst="rect">
            <a:avLst/>
          </a:prstGeom>
        </p:spPr>
      </p:pic>
      <p:pic>
        <p:nvPicPr>
          <p:cNvPr id="36" name="Picture 35">
            <a:extLst>
              <a:ext uri="{FF2B5EF4-FFF2-40B4-BE49-F238E27FC236}">
                <a16:creationId xmlns:a16="http://schemas.microsoft.com/office/drawing/2014/main" id="{363DD0CC-B039-0D91-E37C-52F93EC894AA}"/>
              </a:ext>
            </a:extLst>
          </p:cNvPr>
          <p:cNvPicPr>
            <a:picLocks noChangeAspect="1"/>
          </p:cNvPicPr>
          <p:nvPr/>
        </p:nvPicPr>
        <p:blipFill>
          <a:blip r:embed="rId3"/>
          <a:stretch>
            <a:fillRect/>
          </a:stretch>
        </p:blipFill>
        <p:spPr>
          <a:xfrm>
            <a:off x="1302924" y="2625746"/>
            <a:ext cx="2519989" cy="1898466"/>
          </a:xfrm>
          <a:prstGeom prst="rect">
            <a:avLst/>
          </a:prstGeom>
        </p:spPr>
      </p:pic>
      <p:sp>
        <p:nvSpPr>
          <p:cNvPr id="2" name="TextBox 1">
            <a:extLst>
              <a:ext uri="{FF2B5EF4-FFF2-40B4-BE49-F238E27FC236}">
                <a16:creationId xmlns:a16="http://schemas.microsoft.com/office/drawing/2014/main" id="{0DEDAE05-B68B-2700-654F-73E7BF396A23}"/>
              </a:ext>
            </a:extLst>
          </p:cNvPr>
          <p:cNvSpPr txBox="1"/>
          <p:nvPr/>
        </p:nvSpPr>
        <p:spPr>
          <a:xfrm>
            <a:off x="2562918" y="6217484"/>
            <a:ext cx="2057399" cy="338554"/>
          </a:xfrm>
          <a:prstGeom prst="rect">
            <a:avLst/>
          </a:prstGeom>
          <a:noFill/>
        </p:spPr>
        <p:txBody>
          <a:bodyPr wrap="square" rtlCol="0">
            <a:spAutoFit/>
          </a:bodyPr>
          <a:lstStyle/>
          <a:p>
            <a:r>
              <a:rPr lang="en-US" sz="1600" i="1">
                <a:solidFill>
                  <a:prstClr val="black"/>
                </a:solidFill>
                <a:cs typeface="Times New Roman" panose="02020603050405020304" pitchFamily="18" charset="0"/>
              </a:rPr>
              <a:t>Before Rehab</a:t>
            </a:r>
          </a:p>
        </p:txBody>
      </p:sp>
      <p:sp>
        <p:nvSpPr>
          <p:cNvPr id="4" name="TextBox 3">
            <a:extLst>
              <a:ext uri="{FF2B5EF4-FFF2-40B4-BE49-F238E27FC236}">
                <a16:creationId xmlns:a16="http://schemas.microsoft.com/office/drawing/2014/main" id="{F26CB214-B13D-13B0-416A-723F1614FBB0}"/>
              </a:ext>
            </a:extLst>
          </p:cNvPr>
          <p:cNvSpPr txBox="1"/>
          <p:nvPr/>
        </p:nvSpPr>
        <p:spPr>
          <a:xfrm>
            <a:off x="7394633" y="4218623"/>
            <a:ext cx="1553378" cy="338554"/>
          </a:xfrm>
          <a:prstGeom prst="rect">
            <a:avLst/>
          </a:prstGeom>
          <a:noFill/>
        </p:spPr>
        <p:txBody>
          <a:bodyPr wrap="square" rtlCol="0">
            <a:spAutoFit/>
          </a:bodyPr>
          <a:lstStyle/>
          <a:p>
            <a:r>
              <a:rPr lang="en-US" sz="1600" i="1">
                <a:solidFill>
                  <a:prstClr val="black"/>
                </a:solidFill>
                <a:cs typeface="Times New Roman" panose="02020603050405020304" pitchFamily="18" charset="0"/>
              </a:rPr>
              <a:t>After Rehab</a:t>
            </a:r>
          </a:p>
        </p:txBody>
      </p:sp>
      <p:pic>
        <p:nvPicPr>
          <p:cNvPr id="1026" name="Picture 2">
            <a:extLst>
              <a:ext uri="{FF2B5EF4-FFF2-40B4-BE49-F238E27FC236}">
                <a16:creationId xmlns:a16="http://schemas.microsoft.com/office/drawing/2014/main" id="{0714D79C-B51F-439F-9784-CDFB9869C6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295" y="785957"/>
            <a:ext cx="4522517" cy="3391887"/>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6BE6D051-4FF8-46D2-13EA-BF949F0FA1C5}"/>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153162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771774" y="136524"/>
            <a:ext cx="8136632" cy="770801"/>
          </a:xfrm>
        </p:spPr>
        <p:txBody>
          <a:bodyPr>
            <a:normAutofit/>
          </a:bodyPr>
          <a:lstStyle/>
          <a:p>
            <a:r>
              <a:rPr lang="en-US" sz="3400">
                <a:solidFill>
                  <a:schemeClr val="accent4">
                    <a:lumMod val="75000"/>
                  </a:schemeClr>
                </a:solidFill>
                <a:latin typeface="Franklin Gothic Medium Cond" panose="020B0606030402020204" pitchFamily="34" charset="0"/>
              </a:rPr>
              <a:t>Example of Laundry Room Improvements </a:t>
            </a:r>
            <a:endParaRPr lang="en-US" sz="3400"/>
          </a:p>
        </p:txBody>
      </p:sp>
      <p:sp>
        <p:nvSpPr>
          <p:cNvPr id="3" name="Content Placeholder 2">
            <a:extLst>
              <a:ext uri="{FF2B5EF4-FFF2-40B4-BE49-F238E27FC236}">
                <a16:creationId xmlns:a16="http://schemas.microsoft.com/office/drawing/2014/main" id="{B1A68994-213F-1A84-8B2F-5C73AB6455AD}"/>
              </a:ext>
            </a:extLst>
          </p:cNvPr>
          <p:cNvSpPr>
            <a:spLocks noGrp="1"/>
          </p:cNvSpPr>
          <p:nvPr>
            <p:ph idx="1"/>
          </p:nvPr>
        </p:nvSpPr>
        <p:spPr>
          <a:xfrm>
            <a:off x="335340" y="996742"/>
            <a:ext cx="7643191" cy="1972464"/>
          </a:xfrm>
        </p:spPr>
        <p:txBody>
          <a:bodyPr>
            <a:noAutofit/>
          </a:bodyPr>
          <a:lstStyle/>
          <a:p>
            <a:pPr marL="457200" marR="0" lvl="1" indent="0" algn="l" defTabSz="914400" rtl="0" eaLnBrk="1" fontAlgn="auto" latinLnBrk="0" hangingPunct="1">
              <a:lnSpc>
                <a:spcPct val="90000"/>
              </a:lnSpc>
              <a:spcBef>
                <a:spcPts val="500"/>
              </a:spcBef>
              <a:spcAft>
                <a:spcPts val="0"/>
              </a:spcAft>
              <a:buClrTx/>
              <a:buSzTx/>
              <a:buNone/>
              <a:tabLst/>
              <a:defRPr/>
            </a:pPr>
            <a:r>
              <a:rPr kumimoji="0" lang="en-US" b="1"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Baychester Houses (PACT)</a:t>
            </a:r>
          </a:p>
          <a:p>
            <a:pPr marR="0" lvl="1" algn="l" defTabSz="914400" rtl="0" eaLnBrk="1" fontAlgn="auto" latinLnBrk="0" hangingPunct="1">
              <a:lnSpc>
                <a:spcPct val="90000"/>
              </a:lnSpc>
              <a:spcBef>
                <a:spcPts val="500"/>
              </a:spcBef>
              <a:spcAft>
                <a:spcPts val="0"/>
              </a:spcAft>
              <a:buClrTx/>
              <a:buSzTx/>
              <a:tabLst/>
              <a:defRPr/>
            </a:pPr>
            <a:r>
              <a:rPr kumimoji="0" lang="en-US"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Newly renovated laundry rooms</a:t>
            </a:r>
            <a:endParaRPr lang="en-US">
              <a:solidFill>
                <a:prstClr val="black"/>
              </a:solidFill>
              <a:latin typeface="Calibri Light" panose="020F0302020204030204"/>
              <a:cs typeface="Times New Roman" panose="02020603050405020304" pitchFamily="18" charset="0"/>
            </a:endParaRPr>
          </a:p>
          <a:p>
            <a:pPr lvl="1">
              <a:defRPr/>
            </a:pPr>
            <a:r>
              <a:rPr lang="en-US">
                <a:solidFill>
                  <a:prstClr val="black"/>
                </a:solidFill>
                <a:latin typeface="Calibri Light" panose="020F0302020204030204"/>
                <a:cs typeface="Times New Roman" panose="02020603050405020304" pitchFamily="18" charset="0"/>
              </a:rPr>
              <a:t>New machines and enhanced lighting</a:t>
            </a:r>
          </a:p>
          <a:p>
            <a:pPr lvl="1">
              <a:defRPr/>
            </a:pPr>
            <a:r>
              <a:rPr lang="en-US">
                <a:solidFill>
                  <a:prstClr val="black"/>
                </a:solidFill>
                <a:latin typeface="Calibri Light" panose="020F0302020204030204"/>
                <a:cs typeface="Times New Roman" panose="02020603050405020304" pitchFamily="18" charset="0"/>
              </a:rPr>
              <a:t>Improved surveillance in the laundry room</a:t>
            </a:r>
          </a:p>
          <a:p>
            <a:pPr lvl="1">
              <a:defRPr/>
            </a:pPr>
            <a:r>
              <a:rPr lang="en-US">
                <a:solidFill>
                  <a:prstClr val="black"/>
                </a:solidFill>
                <a:latin typeface="Calibri Light" panose="020F0302020204030204"/>
                <a:cs typeface="Times New Roman" panose="02020603050405020304" pitchFamily="18" charset="0"/>
              </a:rPr>
              <a:t>Controlled Access: key fob building entrance</a:t>
            </a:r>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23</a:t>
            </a:fld>
            <a:endParaRPr lang="en-US"/>
          </a:p>
        </p:txBody>
      </p:sp>
      <p:pic>
        <p:nvPicPr>
          <p:cNvPr id="11" name="Picture 10" descr="A person standing in a laundry room">
            <a:extLst>
              <a:ext uri="{FF2B5EF4-FFF2-40B4-BE49-F238E27FC236}">
                <a16:creationId xmlns:a16="http://schemas.microsoft.com/office/drawing/2014/main" id="{142B3854-CB7B-3E07-8B60-E320DE659EFA}"/>
              </a:ext>
            </a:extLst>
          </p:cNvPr>
          <p:cNvPicPr>
            <a:picLocks noChangeAspect="1"/>
          </p:cNvPicPr>
          <p:nvPr/>
        </p:nvPicPr>
        <p:blipFill rotWithShape="1">
          <a:blip r:embed="rId2">
            <a:extLst>
              <a:ext uri="{28A0092B-C50C-407E-A947-70E740481C1C}">
                <a14:useLocalDpi xmlns:a14="http://schemas.microsoft.com/office/drawing/2010/main" val="0"/>
              </a:ext>
            </a:extLst>
          </a:blip>
          <a:srcRect l="2250" b="5423"/>
          <a:stretch/>
        </p:blipFill>
        <p:spPr>
          <a:xfrm>
            <a:off x="850602" y="3058623"/>
            <a:ext cx="7793853" cy="3118894"/>
          </a:xfrm>
          <a:prstGeom prst="rect">
            <a:avLst/>
          </a:prstGeom>
        </p:spPr>
      </p:pic>
      <p:sp>
        <p:nvSpPr>
          <p:cNvPr id="5" name="Footer Placeholder 4">
            <a:extLst>
              <a:ext uri="{FF2B5EF4-FFF2-40B4-BE49-F238E27FC236}">
                <a16:creationId xmlns:a16="http://schemas.microsoft.com/office/drawing/2014/main" id="{D4B6A8FD-7821-CD3F-EC66-1BCAFB644077}"/>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241320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375261" y="37157"/>
            <a:ext cx="7886701" cy="901814"/>
          </a:xfrm>
        </p:spPr>
        <p:txBody>
          <a:bodyPr>
            <a:normAutofit/>
          </a:bodyPr>
          <a:lstStyle/>
          <a:p>
            <a:r>
              <a:rPr lang="en-US" sz="3400">
                <a:solidFill>
                  <a:schemeClr val="accent4">
                    <a:lumMod val="75000"/>
                  </a:schemeClr>
                </a:solidFill>
                <a:latin typeface="Franklin Gothic Medium Cond" panose="020B0606030402020204" pitchFamily="34" charset="0"/>
              </a:rPr>
              <a:t>Activating Space for Residents</a:t>
            </a:r>
            <a:endParaRPr lang="en-US" sz="3400"/>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24</a:t>
            </a:fld>
            <a:endParaRPr lang="en-US"/>
          </a:p>
        </p:txBody>
      </p:sp>
      <p:sp>
        <p:nvSpPr>
          <p:cNvPr id="23" name="TextBox 22">
            <a:extLst>
              <a:ext uri="{FF2B5EF4-FFF2-40B4-BE49-F238E27FC236}">
                <a16:creationId xmlns:a16="http://schemas.microsoft.com/office/drawing/2014/main" id="{88E80437-2F36-E829-0540-D5F5A3F0F619}"/>
              </a:ext>
            </a:extLst>
          </p:cNvPr>
          <p:cNvSpPr txBox="1"/>
          <p:nvPr/>
        </p:nvSpPr>
        <p:spPr>
          <a:xfrm>
            <a:off x="375262" y="732273"/>
            <a:ext cx="5188724" cy="707886"/>
          </a:xfrm>
          <a:prstGeom prst="rect">
            <a:avLst/>
          </a:prstGeom>
          <a:noFill/>
        </p:spPr>
        <p:txBody>
          <a:bodyPr wrap="square" lIns="91440" tIns="45720" rIns="91440" bIns="45720" rtlCol="0" anchor="t">
            <a:spAutoFit/>
          </a:bodyPr>
          <a:lstStyle/>
          <a:p>
            <a:r>
              <a:rPr lang="en-US" sz="2000" i="1">
                <a:latin typeface="+mj-lt"/>
              </a:rPr>
              <a:t>Potential ideas for discussion: computer lab, senior center, teen center, lending library</a:t>
            </a:r>
          </a:p>
        </p:txBody>
      </p:sp>
      <p:sp>
        <p:nvSpPr>
          <p:cNvPr id="26" name="TextBox 25">
            <a:extLst>
              <a:ext uri="{FF2B5EF4-FFF2-40B4-BE49-F238E27FC236}">
                <a16:creationId xmlns:a16="http://schemas.microsoft.com/office/drawing/2014/main" id="{E4ECB187-C9F0-B0AF-2275-6D88ED91D497}"/>
              </a:ext>
            </a:extLst>
          </p:cNvPr>
          <p:cNvSpPr txBox="1"/>
          <p:nvPr/>
        </p:nvSpPr>
        <p:spPr>
          <a:xfrm>
            <a:off x="497810" y="5440533"/>
            <a:ext cx="3502793" cy="584775"/>
          </a:xfrm>
          <a:prstGeom prst="rect">
            <a:avLst/>
          </a:prstGeom>
          <a:noFill/>
        </p:spPr>
        <p:txBody>
          <a:bodyPr wrap="square" rtlCol="0">
            <a:spAutoFit/>
          </a:bodyPr>
          <a:lstStyle/>
          <a:p>
            <a:r>
              <a:rPr lang="en-US" sz="1600" i="1">
                <a:solidFill>
                  <a:prstClr val="black"/>
                </a:solidFill>
                <a:cs typeface="Times New Roman" panose="02020603050405020304" pitchFamily="18" charset="0"/>
              </a:rPr>
              <a:t>Above: Existing community room at Linden Plaza</a:t>
            </a:r>
          </a:p>
        </p:txBody>
      </p:sp>
      <p:pic>
        <p:nvPicPr>
          <p:cNvPr id="28" name="Picture 27">
            <a:extLst>
              <a:ext uri="{FF2B5EF4-FFF2-40B4-BE49-F238E27FC236}">
                <a16:creationId xmlns:a16="http://schemas.microsoft.com/office/drawing/2014/main" id="{E1D42960-C3F0-A2AB-D85A-08BB67FB54DE}"/>
              </a:ext>
            </a:extLst>
          </p:cNvPr>
          <p:cNvPicPr>
            <a:picLocks noChangeAspect="1"/>
          </p:cNvPicPr>
          <p:nvPr/>
        </p:nvPicPr>
        <p:blipFill rotWithShape="1">
          <a:blip r:embed="rId3"/>
          <a:srcRect t="7819"/>
          <a:stretch/>
        </p:blipFill>
        <p:spPr>
          <a:xfrm>
            <a:off x="497810" y="1642625"/>
            <a:ext cx="3591270" cy="3797908"/>
          </a:xfrm>
          <a:prstGeom prst="rect">
            <a:avLst/>
          </a:prstGeom>
        </p:spPr>
      </p:pic>
      <p:pic>
        <p:nvPicPr>
          <p:cNvPr id="7" name="Picture 6" descr="A kitchen with grey cabinets and black counter tops&#10;&#10;Description automatically generated">
            <a:extLst>
              <a:ext uri="{FF2B5EF4-FFF2-40B4-BE49-F238E27FC236}">
                <a16:creationId xmlns:a16="http://schemas.microsoft.com/office/drawing/2014/main" id="{71F28A21-1F64-8865-6017-FC8A040023FA}"/>
              </a:ext>
            </a:extLst>
          </p:cNvPr>
          <p:cNvPicPr>
            <a:picLocks noChangeAspect="1"/>
          </p:cNvPicPr>
          <p:nvPr/>
        </p:nvPicPr>
        <p:blipFill rotWithShape="1">
          <a:blip r:embed="rId4">
            <a:extLst>
              <a:ext uri="{28A0092B-C50C-407E-A947-70E740481C1C}">
                <a14:useLocalDpi xmlns:a14="http://schemas.microsoft.com/office/drawing/2010/main" val="0"/>
              </a:ext>
            </a:extLst>
          </a:blip>
          <a:srcRect l="26036" t="13075" r="17884" b="17421"/>
          <a:stretch/>
        </p:blipFill>
        <p:spPr>
          <a:xfrm>
            <a:off x="5475509" y="732273"/>
            <a:ext cx="2827324" cy="2628075"/>
          </a:xfrm>
          <a:prstGeom prst="rect">
            <a:avLst/>
          </a:prstGeom>
        </p:spPr>
      </p:pic>
      <p:pic>
        <p:nvPicPr>
          <p:cNvPr id="5" name="Picture 4" descr="A room with tables and chairs&#10;&#10;Description automatically generated">
            <a:extLst>
              <a:ext uri="{FF2B5EF4-FFF2-40B4-BE49-F238E27FC236}">
                <a16:creationId xmlns:a16="http://schemas.microsoft.com/office/drawing/2014/main" id="{A302936A-A8B0-E9FC-09C9-BE58C02A347F}"/>
              </a:ext>
            </a:extLst>
          </p:cNvPr>
          <p:cNvPicPr>
            <a:picLocks noChangeAspect="1"/>
          </p:cNvPicPr>
          <p:nvPr/>
        </p:nvPicPr>
        <p:blipFill rotWithShape="1">
          <a:blip r:embed="rId5">
            <a:extLst>
              <a:ext uri="{28A0092B-C50C-407E-A947-70E740481C1C}">
                <a14:useLocalDpi xmlns:a14="http://schemas.microsoft.com/office/drawing/2010/main" val="0"/>
              </a:ext>
            </a:extLst>
          </a:blip>
          <a:srcRect r="15893"/>
          <a:stretch/>
        </p:blipFill>
        <p:spPr>
          <a:xfrm>
            <a:off x="5475509" y="3355505"/>
            <a:ext cx="2851741" cy="2542937"/>
          </a:xfrm>
          <a:prstGeom prst="rect">
            <a:avLst/>
          </a:prstGeom>
        </p:spPr>
      </p:pic>
      <p:sp>
        <p:nvSpPr>
          <p:cNvPr id="3" name="TextBox 2">
            <a:extLst>
              <a:ext uri="{FF2B5EF4-FFF2-40B4-BE49-F238E27FC236}">
                <a16:creationId xmlns:a16="http://schemas.microsoft.com/office/drawing/2014/main" id="{DA1DAA58-B2F9-2E56-A933-D52D4196BF7C}"/>
              </a:ext>
            </a:extLst>
          </p:cNvPr>
          <p:cNvSpPr txBox="1"/>
          <p:nvPr/>
        </p:nvSpPr>
        <p:spPr>
          <a:xfrm>
            <a:off x="4641594" y="5898442"/>
            <a:ext cx="4519570" cy="584775"/>
          </a:xfrm>
          <a:prstGeom prst="rect">
            <a:avLst/>
          </a:prstGeom>
          <a:noFill/>
        </p:spPr>
        <p:txBody>
          <a:bodyPr wrap="square" rtlCol="0">
            <a:spAutoFit/>
          </a:bodyPr>
          <a:lstStyle/>
          <a:p>
            <a:pPr algn="r"/>
            <a:r>
              <a:rPr lang="en-US" sz="1600" i="1">
                <a:solidFill>
                  <a:prstClr val="black"/>
                </a:solidFill>
                <a:cs typeface="Times New Roman" panose="02020603050405020304" pitchFamily="18" charset="0"/>
              </a:rPr>
              <a:t>Top: Baychester Houses TA office common kitchen</a:t>
            </a:r>
            <a:br>
              <a:rPr lang="en-US" sz="1600" i="1">
                <a:solidFill>
                  <a:prstClr val="black"/>
                </a:solidFill>
                <a:cs typeface="Times New Roman" panose="02020603050405020304" pitchFamily="18" charset="0"/>
              </a:rPr>
            </a:br>
            <a:r>
              <a:rPr lang="en-US" sz="1600" i="1">
                <a:solidFill>
                  <a:prstClr val="black"/>
                </a:solidFill>
                <a:cs typeface="Times New Roman" panose="02020603050405020304" pitchFamily="18" charset="0"/>
              </a:rPr>
              <a:t>Bottom: Baychester Houses TA office meeting space</a:t>
            </a:r>
          </a:p>
        </p:txBody>
      </p:sp>
      <p:sp>
        <p:nvSpPr>
          <p:cNvPr id="6" name="Footer Placeholder 5">
            <a:extLst>
              <a:ext uri="{FF2B5EF4-FFF2-40B4-BE49-F238E27FC236}">
                <a16:creationId xmlns:a16="http://schemas.microsoft.com/office/drawing/2014/main" id="{200350D2-8399-9E66-621D-CC8DC2BF8F9F}"/>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35178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884" y="-18865"/>
            <a:ext cx="8141466" cy="1178857"/>
          </a:xfrm>
        </p:spPr>
        <p:txBody>
          <a:bodyPr>
            <a:normAutofit/>
          </a:bodyPr>
          <a:lstStyle/>
          <a:p>
            <a:r>
              <a:rPr lang="en-US" sz="3400">
                <a:solidFill>
                  <a:schemeClr val="accent4">
                    <a:lumMod val="75000"/>
                  </a:schemeClr>
                </a:solidFill>
                <a:latin typeface="Franklin Gothic Medium Cond" panose="020B0606030402020204" pitchFamily="34" charset="0"/>
              </a:rPr>
              <a:t>Other Anticipated Improvements at Linden Plaza</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373884" y="1391673"/>
            <a:ext cx="3735408" cy="4964677"/>
          </a:xfrm>
        </p:spPr>
        <p:txBody>
          <a:bodyPr>
            <a:noAutofit/>
          </a:bodyPr>
          <a:lstStyle/>
          <a:p>
            <a:pPr>
              <a:buFont typeface="Wingdings" panose="05000000000000000000" pitchFamily="2" charset="2"/>
              <a:buChar char="§"/>
            </a:pPr>
            <a:r>
              <a:rPr lang="en-US" sz="2200">
                <a:solidFill>
                  <a:prstClr val="black"/>
                </a:solidFill>
                <a:latin typeface="Calibri Light" panose="020F0302020204030204"/>
                <a:cs typeface="Times New Roman" panose="02020603050405020304" pitchFamily="18" charset="0"/>
              </a:rPr>
              <a:t>Local Law 11 and </a:t>
            </a:r>
            <a:r>
              <a:rPr lang="en-US" sz="2200" b="1">
                <a:solidFill>
                  <a:prstClr val="black"/>
                </a:solidFill>
                <a:latin typeface="Calibri Light" panose="020F0302020204030204"/>
                <a:cs typeface="Times New Roman" panose="02020603050405020304" pitchFamily="18" charset="0"/>
              </a:rPr>
              <a:t>leak repairs</a:t>
            </a:r>
          </a:p>
          <a:p>
            <a:pPr>
              <a:buFont typeface="Wingdings" panose="05000000000000000000" pitchFamily="2" charset="2"/>
              <a:buChar char="§"/>
            </a:pPr>
            <a:r>
              <a:rPr lang="en-US" sz="2200">
                <a:solidFill>
                  <a:prstClr val="black"/>
                </a:solidFill>
                <a:latin typeface="Calibri Light" panose="020F0302020204030204"/>
                <a:cs typeface="Times New Roman" panose="02020603050405020304" pitchFamily="18" charset="0"/>
              </a:rPr>
              <a:t>Additional </a:t>
            </a:r>
            <a:r>
              <a:rPr lang="en-US" sz="2200" b="1">
                <a:solidFill>
                  <a:prstClr val="black"/>
                </a:solidFill>
                <a:latin typeface="Calibri Light" panose="020F0302020204030204"/>
                <a:cs typeface="Times New Roman" panose="02020603050405020304" pitchFamily="18" charset="0"/>
              </a:rPr>
              <a:t>security enhancements </a:t>
            </a:r>
            <a:r>
              <a:rPr lang="en-US" sz="2200">
                <a:solidFill>
                  <a:prstClr val="black"/>
                </a:solidFill>
                <a:latin typeface="Calibri Light" panose="020F0302020204030204"/>
                <a:cs typeface="Times New Roman" panose="02020603050405020304" pitchFamily="18" charset="0"/>
              </a:rPr>
              <a:t>throughout building interiors, inside courtyard and parking areas including key fob access</a:t>
            </a:r>
          </a:p>
          <a:p>
            <a:pPr>
              <a:buFont typeface="Wingdings" panose="05000000000000000000" pitchFamily="2" charset="2"/>
              <a:buChar char="§"/>
            </a:pPr>
            <a:r>
              <a:rPr lang="en-US" sz="2200">
                <a:solidFill>
                  <a:prstClr val="black"/>
                </a:solidFill>
                <a:latin typeface="Calibri Light" panose="020F0302020204030204"/>
                <a:cs typeface="Times New Roman" panose="02020603050405020304" pitchFamily="18" charset="0"/>
              </a:rPr>
              <a:t>Renovation of all five community rooms</a:t>
            </a:r>
          </a:p>
          <a:p>
            <a:pPr>
              <a:buFont typeface="Wingdings" panose="05000000000000000000" pitchFamily="2" charset="2"/>
              <a:buChar char="§"/>
            </a:pPr>
            <a:r>
              <a:rPr lang="en-US" sz="2200">
                <a:solidFill>
                  <a:prstClr val="black"/>
                </a:solidFill>
                <a:latin typeface="Calibri Light" panose="020F0302020204030204"/>
                <a:cs typeface="Times New Roman" panose="02020603050405020304" pitchFamily="18" charset="0"/>
              </a:rPr>
              <a:t>Addition of housing advocacy group to be provided on site to assist with benefits</a:t>
            </a:r>
          </a:p>
          <a:p>
            <a:pPr>
              <a:buFont typeface="Wingdings" panose="05000000000000000000" pitchFamily="2" charset="2"/>
              <a:buChar char="§"/>
            </a:pPr>
            <a:r>
              <a:rPr lang="en-US" sz="2200">
                <a:solidFill>
                  <a:prstClr val="black"/>
                </a:solidFill>
                <a:latin typeface="Calibri Light" panose="020F0302020204030204"/>
                <a:cs typeface="Times New Roman" panose="02020603050405020304" pitchFamily="18" charset="0"/>
              </a:rPr>
              <a:t>Design collaboration with tenant association </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25</a:t>
            </a:fld>
            <a:endParaRPr lang="en-US"/>
          </a:p>
        </p:txBody>
      </p:sp>
      <p:pic>
        <p:nvPicPr>
          <p:cNvPr id="7" name="Picture 6" descr="A high angle view of a city&#10;&#10;Description automatically generated">
            <a:extLst>
              <a:ext uri="{FF2B5EF4-FFF2-40B4-BE49-F238E27FC236}">
                <a16:creationId xmlns:a16="http://schemas.microsoft.com/office/drawing/2014/main" id="{9D79DE03-022B-C3B8-E888-D24AA981E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9292" y="1401079"/>
            <a:ext cx="5116304" cy="3837228"/>
          </a:xfrm>
          <a:prstGeom prst="rect">
            <a:avLst/>
          </a:prstGeom>
        </p:spPr>
      </p:pic>
      <p:sp>
        <p:nvSpPr>
          <p:cNvPr id="4" name="Footer Placeholder 3">
            <a:extLst>
              <a:ext uri="{FF2B5EF4-FFF2-40B4-BE49-F238E27FC236}">
                <a16:creationId xmlns:a16="http://schemas.microsoft.com/office/drawing/2014/main" id="{B94795E7-0681-C6FA-4887-1E404BBCE17D}"/>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356218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26</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5</a:t>
            </a:r>
            <a:r>
              <a:rPr b="1" spc="270">
                <a:solidFill>
                  <a:schemeClr val="bg1"/>
                </a:solidFill>
              </a:rPr>
              <a:t>:</a:t>
            </a:r>
            <a:r>
              <a:rPr b="1" spc="280">
                <a:solidFill>
                  <a:schemeClr val="bg1"/>
                </a:solidFill>
              </a:rPr>
              <a:t> </a:t>
            </a:r>
            <a:r>
              <a:rPr lang="en-US" b="1" spc="80">
                <a:solidFill>
                  <a:schemeClr val="bg1"/>
                </a:solidFill>
              </a:rPr>
              <a:t>Next Steps and Future Updates</a:t>
            </a:r>
            <a:endParaRPr b="1" spc="170">
              <a:solidFill>
                <a:schemeClr val="bg1"/>
              </a:solidFill>
            </a:endParaRPr>
          </a:p>
        </p:txBody>
      </p:sp>
      <p:sp>
        <p:nvSpPr>
          <p:cNvPr id="5" name="Footer Placeholder 4">
            <a:extLst>
              <a:ext uri="{FF2B5EF4-FFF2-40B4-BE49-F238E27FC236}">
                <a16:creationId xmlns:a16="http://schemas.microsoft.com/office/drawing/2014/main" id="{DCE3ACA1-5F0E-9564-0ABC-E6AC3F867E8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153710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a:bodyPr>
          <a:lstStyle/>
          <a:p>
            <a:r>
              <a:rPr lang="en-US" sz="3400">
                <a:solidFill>
                  <a:schemeClr val="accent4">
                    <a:lumMod val="75000"/>
                  </a:schemeClr>
                </a:solidFill>
                <a:latin typeface="Franklin Gothic Medium Cond" panose="020B0606030402020204" pitchFamily="34" charset="0"/>
              </a:rPr>
              <a:t>Next Steps</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763973" y="1403623"/>
            <a:ext cx="4076968" cy="4351338"/>
          </a:xfrm>
        </p:spPr>
        <p:txBody>
          <a:bodyPr>
            <a:normAutofit/>
          </a:bodyPr>
          <a:lstStyle/>
          <a:p>
            <a:pPr marR="0" lvl="0">
              <a:spcBef>
                <a:spcPts val="600"/>
              </a:spcBef>
              <a:spcAft>
                <a:spcPts val="0"/>
              </a:spcAft>
              <a:buFont typeface="Wingdings" panose="05000000000000000000" pitchFamily="2" charset="2"/>
              <a:buChar char="§"/>
            </a:pPr>
            <a:r>
              <a:rPr lang="en-US" sz="2200" b="1">
                <a:effectLst/>
                <a:latin typeface="Calibri Light" panose="020F0302020204030204" pitchFamily="34" charset="0"/>
                <a:ea typeface="Calibri Light" panose="020F0302020204030204" pitchFamily="34" charset="0"/>
                <a:cs typeface="Calibri Light" panose="020F0302020204030204" pitchFamily="34" charset="0"/>
              </a:rPr>
              <a:t>Next resident meeting</a:t>
            </a:r>
          </a:p>
          <a:p>
            <a:pPr lvl="1">
              <a:spcBef>
                <a:spcPts val="600"/>
              </a:spcBef>
              <a:buFont typeface="Wingdings" panose="05000000000000000000" pitchFamily="2" charset="2"/>
              <a:buChar char="§"/>
            </a:pPr>
            <a:r>
              <a:rPr lang="en-US" sz="2200">
                <a:effectLst/>
                <a:latin typeface="Calibri Light" panose="020F0302020204030204" pitchFamily="34" charset="0"/>
                <a:ea typeface="Calibri Light" panose="020F0302020204030204" pitchFamily="34" charset="0"/>
                <a:cs typeface="Calibri Light" panose="020F0302020204030204" pitchFamily="34" charset="0"/>
              </a:rPr>
              <a:t>HQS, Scope of work, and unit pre-con surveys</a:t>
            </a:r>
          </a:p>
          <a:p>
            <a:pPr lvl="1">
              <a:spcBef>
                <a:spcPts val="600"/>
              </a:spcBef>
              <a:buFont typeface="Wingdings" panose="05000000000000000000" pitchFamily="2" charset="2"/>
              <a:buChar char="§"/>
            </a:pPr>
            <a:r>
              <a:rPr lang="en-US" sz="2200">
                <a:effectLst/>
                <a:latin typeface="Calibri Light" panose="020F0302020204030204" pitchFamily="34" charset="0"/>
                <a:ea typeface="Calibri Light" panose="020F0302020204030204" pitchFamily="34" charset="0"/>
                <a:cs typeface="Calibri Light" panose="020F0302020204030204" pitchFamily="34" charset="0"/>
              </a:rPr>
              <a:t>Temp Move Details</a:t>
            </a:r>
          </a:p>
          <a:p>
            <a:pPr>
              <a:spcBef>
                <a:spcPts val="600"/>
              </a:spcBef>
              <a:buFont typeface="Wingdings" panose="05000000000000000000" pitchFamily="2" charset="2"/>
              <a:buChar char="§"/>
            </a:pPr>
            <a:r>
              <a:rPr lang="en-US" sz="2200" b="1">
                <a:latin typeface="Calibri Light" panose="020F0302020204030204" pitchFamily="34" charset="0"/>
                <a:ea typeface="Calibri Light" panose="020F0302020204030204" pitchFamily="34" charset="0"/>
                <a:cs typeface="Calibri Light" panose="020F0302020204030204" pitchFamily="34" charset="0"/>
              </a:rPr>
              <a:t>Commence PBV unit conversions with HQS and certifications</a:t>
            </a:r>
          </a:p>
          <a:p>
            <a:pPr>
              <a:spcBef>
                <a:spcPts val="600"/>
              </a:spcBef>
              <a:buFont typeface="Wingdings" panose="05000000000000000000" pitchFamily="2" charset="2"/>
              <a:buChar char="§"/>
            </a:pPr>
            <a:r>
              <a:rPr lang="en-US" sz="2200" b="1">
                <a:latin typeface="Calibri Light" panose="020F0302020204030204" pitchFamily="34" charset="0"/>
                <a:ea typeface="Calibri Light" panose="020F0302020204030204" pitchFamily="34" charset="0"/>
                <a:cs typeface="Calibri Light" panose="020F0302020204030204" pitchFamily="34" charset="0"/>
              </a:rPr>
              <a:t>Building-specific meetings: discuss specific issues to guide scope of work</a:t>
            </a:r>
          </a:p>
          <a:p>
            <a:pPr>
              <a:spcBef>
                <a:spcPts val="600"/>
              </a:spcBef>
              <a:buFont typeface="Wingdings" panose="05000000000000000000" pitchFamily="2" charset="2"/>
              <a:buChar char="§"/>
            </a:pPr>
            <a:r>
              <a:rPr lang="en-US" sz="2200" b="1">
                <a:latin typeface="Calibri Light" panose="020F0302020204030204" pitchFamily="34" charset="0"/>
                <a:ea typeface="Calibri Light" panose="020F0302020204030204" pitchFamily="34" charset="0"/>
                <a:cs typeface="Calibri Light" panose="020F0302020204030204" pitchFamily="34" charset="0"/>
              </a:rPr>
              <a:t>Survey households for temp relocation needs</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27</a:t>
            </a:fld>
            <a:endParaRPr lang="en-US"/>
          </a:p>
        </p:txBody>
      </p:sp>
      <p:pic>
        <p:nvPicPr>
          <p:cNvPr id="4" name="Picture 3" descr="A group of people sitting at tables watching a presentation&#10;&#10;Description automatically generated with medium confidence">
            <a:extLst>
              <a:ext uri="{FF2B5EF4-FFF2-40B4-BE49-F238E27FC236}">
                <a16:creationId xmlns:a16="http://schemas.microsoft.com/office/drawing/2014/main" id="{D408D58D-CF31-EA2F-F016-04AE8E73BD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0941" y="1401079"/>
            <a:ext cx="4284921" cy="4284921"/>
          </a:xfrm>
          <a:prstGeom prst="rect">
            <a:avLst/>
          </a:prstGeom>
        </p:spPr>
      </p:pic>
      <p:sp>
        <p:nvSpPr>
          <p:cNvPr id="6" name="Footer Placeholder 5">
            <a:extLst>
              <a:ext uri="{FF2B5EF4-FFF2-40B4-BE49-F238E27FC236}">
                <a16:creationId xmlns:a16="http://schemas.microsoft.com/office/drawing/2014/main" id="{C1FB8CEF-0629-FC00-312C-5BEBE7A1B719}"/>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003787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DCA0-3475-E449-13A1-930B74A55E31}"/>
              </a:ext>
            </a:extLst>
          </p:cNvPr>
          <p:cNvSpPr>
            <a:spLocks noGrp="1"/>
          </p:cNvSpPr>
          <p:nvPr>
            <p:ph type="title"/>
          </p:nvPr>
        </p:nvSpPr>
        <p:spPr/>
        <p:txBody>
          <a:bodyPr/>
          <a:lstStyle/>
          <a:p>
            <a:r>
              <a:rPr lang="en-US" sz="3400">
                <a:solidFill>
                  <a:schemeClr val="accent4">
                    <a:lumMod val="75000"/>
                  </a:schemeClr>
                </a:solidFill>
                <a:latin typeface="Franklin Gothic Medium Cond" panose="020B0606030402020204" pitchFamily="34" charset="0"/>
              </a:rPr>
              <a:t>Example</a:t>
            </a:r>
            <a:r>
              <a:rPr lang="en-US"/>
              <a:t> </a:t>
            </a:r>
            <a:r>
              <a:rPr lang="en-US" sz="3400">
                <a:solidFill>
                  <a:schemeClr val="accent4">
                    <a:lumMod val="75000"/>
                  </a:schemeClr>
                </a:solidFill>
                <a:latin typeface="Franklin Gothic Medium Cond" panose="020B0606030402020204" pitchFamily="34" charset="0"/>
              </a:rPr>
              <a:t>Badges</a:t>
            </a:r>
          </a:p>
        </p:txBody>
      </p:sp>
      <p:pic>
        <p:nvPicPr>
          <p:cNvPr id="8" name="Content Placeholder 7">
            <a:extLst>
              <a:ext uri="{FF2B5EF4-FFF2-40B4-BE49-F238E27FC236}">
                <a16:creationId xmlns:a16="http://schemas.microsoft.com/office/drawing/2014/main" id="{085996E0-11C3-54D9-6540-5D1E8EF70500}"/>
              </a:ext>
            </a:extLst>
          </p:cNvPr>
          <p:cNvPicPr>
            <a:picLocks noGrp="1" noChangeAspect="1"/>
          </p:cNvPicPr>
          <p:nvPr>
            <p:ph sz="half" idx="1"/>
          </p:nvPr>
        </p:nvPicPr>
        <p:blipFill>
          <a:blip r:embed="rId2"/>
          <a:stretch>
            <a:fillRect/>
          </a:stretch>
        </p:blipFill>
        <p:spPr>
          <a:xfrm>
            <a:off x="4823528" y="1690689"/>
            <a:ext cx="3268844" cy="4351338"/>
          </a:xfrm>
        </p:spPr>
      </p:pic>
      <p:sp>
        <p:nvSpPr>
          <p:cNvPr id="5" name="Footer Placeholder 4">
            <a:extLst>
              <a:ext uri="{FF2B5EF4-FFF2-40B4-BE49-F238E27FC236}">
                <a16:creationId xmlns:a16="http://schemas.microsoft.com/office/drawing/2014/main" id="{B47CD4EA-9513-A43C-CF58-21D0CBF3EECA}"/>
              </a:ext>
            </a:extLst>
          </p:cNvPr>
          <p:cNvSpPr>
            <a:spLocks noGrp="1"/>
          </p:cNvSpPr>
          <p:nvPr>
            <p:ph type="ftr" sz="quarter" idx="11"/>
          </p:nvPr>
        </p:nvSpPr>
        <p:spPr/>
        <p:txBody>
          <a:bodyPr/>
          <a:lstStyle/>
          <a:p>
            <a:r>
              <a:rPr lang="en-GB"/>
              <a:t>www.lindenplazabk.com</a:t>
            </a:r>
            <a:endParaRPr lang="en-US"/>
          </a:p>
        </p:txBody>
      </p:sp>
      <p:sp>
        <p:nvSpPr>
          <p:cNvPr id="6" name="Slide Number Placeholder 5">
            <a:extLst>
              <a:ext uri="{FF2B5EF4-FFF2-40B4-BE49-F238E27FC236}">
                <a16:creationId xmlns:a16="http://schemas.microsoft.com/office/drawing/2014/main" id="{C12E6447-C878-D91C-980B-6DBA4922F57D}"/>
              </a:ext>
            </a:extLst>
          </p:cNvPr>
          <p:cNvSpPr>
            <a:spLocks noGrp="1"/>
          </p:cNvSpPr>
          <p:nvPr>
            <p:ph type="sldNum" sz="quarter" idx="12"/>
          </p:nvPr>
        </p:nvSpPr>
        <p:spPr/>
        <p:txBody>
          <a:bodyPr/>
          <a:lstStyle/>
          <a:p>
            <a:fld id="{DC350BA9-05F5-4766-A5AF-710493189013}" type="slidenum">
              <a:rPr lang="en-US" smtClean="0"/>
              <a:t>28</a:t>
            </a:fld>
            <a:endParaRPr lang="en-US"/>
          </a:p>
        </p:txBody>
      </p:sp>
      <p:pic>
        <p:nvPicPr>
          <p:cNvPr id="10" name="Picture 9">
            <a:extLst>
              <a:ext uri="{FF2B5EF4-FFF2-40B4-BE49-F238E27FC236}">
                <a16:creationId xmlns:a16="http://schemas.microsoft.com/office/drawing/2014/main" id="{09308E6C-4AAE-92DF-A6F8-BED9299E2EC6}"/>
              </a:ext>
            </a:extLst>
          </p:cNvPr>
          <p:cNvPicPr>
            <a:picLocks noChangeAspect="1"/>
          </p:cNvPicPr>
          <p:nvPr/>
        </p:nvPicPr>
        <p:blipFill>
          <a:blip r:embed="rId3"/>
          <a:stretch>
            <a:fillRect/>
          </a:stretch>
        </p:blipFill>
        <p:spPr>
          <a:xfrm>
            <a:off x="1042655" y="1690688"/>
            <a:ext cx="3277818" cy="4351339"/>
          </a:xfrm>
          <a:prstGeom prst="rect">
            <a:avLst/>
          </a:prstGeom>
        </p:spPr>
      </p:pic>
    </p:spTree>
    <p:extLst>
      <p:ext uri="{BB962C8B-B14F-4D97-AF65-F5344CB8AC3E}">
        <p14:creationId xmlns:p14="http://schemas.microsoft.com/office/powerpoint/2010/main" val="3716897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a:bodyPr>
          <a:lstStyle/>
          <a:p>
            <a:r>
              <a:rPr lang="en-GB" sz="3400">
                <a:solidFill>
                  <a:schemeClr val="accent4">
                    <a:lumMod val="75000"/>
                  </a:schemeClr>
                </a:solidFill>
                <a:latin typeface="Franklin Gothic Medium Cond" panose="020B0606030402020204" pitchFamily="34" charset="0"/>
              </a:rPr>
              <a:t>Future Updates</a:t>
            </a:r>
            <a:endParaRPr lang="en-US" sz="3400">
              <a:solidFill>
                <a:schemeClr val="accent4">
                  <a:lumMod val="75000"/>
                </a:schemeClr>
              </a:solidFill>
              <a:latin typeface="Franklin Gothic Medium Cond" panose="020B0606030402020204" pitchFamily="34" charset="0"/>
            </a:endParaRP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628650" y="903384"/>
            <a:ext cx="7620006" cy="4351338"/>
          </a:xfrm>
        </p:spPr>
        <p:txBody>
          <a:bodyPr>
            <a:normAutofit/>
          </a:bodyPr>
          <a:lstStyle/>
          <a:p>
            <a:pPr marR="0" lvl="0">
              <a:spcBef>
                <a:spcPts val="600"/>
              </a:spcBef>
              <a:spcAft>
                <a:spcPts val="0"/>
              </a:spcAft>
              <a:buFont typeface="Wingdings" panose="05000000000000000000" pitchFamily="2" charset="2"/>
              <a:buChar char="§"/>
            </a:pPr>
            <a:r>
              <a:rPr lang="en-US" sz="2200" b="1">
                <a:latin typeface="Calibri Light" panose="020F0302020204030204" pitchFamily="34" charset="0"/>
                <a:ea typeface="Calibri Light" panose="020F0302020204030204" pitchFamily="34" charset="0"/>
                <a:cs typeface="Calibri Light" panose="020F0302020204030204" pitchFamily="34" charset="0"/>
              </a:rPr>
              <a:t>Major project updates will be posted at: </a:t>
            </a:r>
            <a:r>
              <a:rPr lang="en-US" sz="2200" b="1">
                <a:latin typeface="Calibri Light" panose="020F0302020204030204" pitchFamily="34" charset="0"/>
                <a:ea typeface="Calibri Light" panose="020F0302020204030204" pitchFamily="34" charset="0"/>
                <a:cs typeface="Calibri Light" panose="020F0302020204030204" pitchFamily="34" charset="0"/>
                <a:hlinkClick r:id="rId3"/>
              </a:rPr>
              <a:t>www.lindenplazabk.com</a:t>
            </a:r>
            <a:endParaRPr lang="en-US" sz="1800" b="1">
              <a:latin typeface="Calibri Light" panose="020F0302020204030204" pitchFamily="34" charset="0"/>
              <a:ea typeface="Calibri Light" panose="020F0302020204030204" pitchFamily="34" charset="0"/>
              <a:cs typeface="Calibri Light" panose="020F0302020204030204" pitchFamily="34" charset="0"/>
            </a:endParaRP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Future resident meetings</a:t>
            </a:r>
          </a:p>
          <a:p>
            <a:pPr lvl="1">
              <a:spcBef>
                <a:spcPts val="600"/>
              </a:spcBef>
              <a:buFont typeface="Wingdings" panose="05000000000000000000" pitchFamily="2" charset="2"/>
              <a:buChar char="§"/>
            </a:pPr>
            <a:r>
              <a:rPr lang="en-US" sz="2200">
                <a:effectLst/>
                <a:latin typeface="Calibri Light" panose="020F0302020204030204" pitchFamily="34" charset="0"/>
                <a:ea typeface="Calibri Light" panose="020F0302020204030204" pitchFamily="34" charset="0"/>
                <a:cs typeface="Calibri Light" panose="020F0302020204030204" pitchFamily="34" charset="0"/>
              </a:rPr>
              <a:t>Rehabilitation information and FAQ’s</a:t>
            </a: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Project team contact information </a:t>
            </a:r>
          </a:p>
          <a:p>
            <a:pPr>
              <a:spcBef>
                <a:spcPts val="600"/>
              </a:spcBef>
              <a:buFont typeface="Wingdings" panose="05000000000000000000" pitchFamily="2" charset="2"/>
              <a:buChar char="§"/>
            </a:pPr>
            <a:r>
              <a:rPr lang="en-GB" sz="2200" b="1">
                <a:latin typeface="Calibri Light" panose="020F0302020204030204" pitchFamily="34" charset="0"/>
                <a:ea typeface="Calibri Light" panose="020F0302020204030204" pitchFamily="34" charset="0"/>
                <a:cs typeface="Calibri Light" panose="020F0302020204030204" pitchFamily="34" charset="0"/>
              </a:rPr>
              <a:t>If you are interested in learning more about the new Project-Based Section 8 program and the rehabilitation plan, use the below QR Code and enter your information on the form and we will contact you</a:t>
            </a:r>
            <a:endParaRPr lang="en-US" sz="2200" b="1">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29</a:t>
            </a:fld>
            <a:endParaRPr lang="en-US"/>
          </a:p>
        </p:txBody>
      </p:sp>
      <p:pic>
        <p:nvPicPr>
          <p:cNvPr id="7" name="Picture 6" descr="A qr code with black squares&#10;&#10;Description automatically generated">
            <a:extLst>
              <a:ext uri="{FF2B5EF4-FFF2-40B4-BE49-F238E27FC236}">
                <a16:creationId xmlns:a16="http://schemas.microsoft.com/office/drawing/2014/main" id="{9871B3F8-1BE0-FA7F-CB0C-11D354E2A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672" y="3627995"/>
            <a:ext cx="2728356" cy="2728356"/>
          </a:xfrm>
          <a:prstGeom prst="rect">
            <a:avLst/>
          </a:prstGeom>
        </p:spPr>
      </p:pic>
      <p:sp>
        <p:nvSpPr>
          <p:cNvPr id="8" name="Footer Placeholder 7">
            <a:extLst>
              <a:ext uri="{FF2B5EF4-FFF2-40B4-BE49-F238E27FC236}">
                <a16:creationId xmlns:a16="http://schemas.microsoft.com/office/drawing/2014/main" id="{7D123BB8-115F-65E2-D7DE-9D70B73EFA00}"/>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923345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3</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1</a:t>
            </a:r>
            <a:r>
              <a:rPr b="1" spc="270">
                <a:solidFill>
                  <a:schemeClr val="bg1"/>
                </a:solidFill>
              </a:rPr>
              <a:t>:</a:t>
            </a:r>
            <a:r>
              <a:rPr b="1" spc="280">
                <a:solidFill>
                  <a:schemeClr val="bg1"/>
                </a:solidFill>
              </a:rPr>
              <a:t> </a:t>
            </a:r>
            <a:r>
              <a:rPr lang="en-US" b="1" spc="280">
                <a:solidFill>
                  <a:schemeClr val="bg1"/>
                </a:solidFill>
              </a:rPr>
              <a:t>Project </a:t>
            </a:r>
            <a:r>
              <a:rPr lang="en-US" b="1" spc="80">
                <a:solidFill>
                  <a:schemeClr val="bg1"/>
                </a:solidFill>
              </a:rPr>
              <a:t>Overview</a:t>
            </a:r>
            <a:endParaRPr b="1" spc="170">
              <a:solidFill>
                <a:schemeClr val="bg1"/>
              </a:solidFill>
            </a:endParaRPr>
          </a:p>
        </p:txBody>
      </p:sp>
      <p:sp>
        <p:nvSpPr>
          <p:cNvPr id="5" name="Footer Placeholder 4">
            <a:extLst>
              <a:ext uri="{FF2B5EF4-FFF2-40B4-BE49-F238E27FC236}">
                <a16:creationId xmlns:a16="http://schemas.microsoft.com/office/drawing/2014/main" id="{92ADF021-5A8E-545E-F520-9D2989100E4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569134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30</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	</a:t>
            </a:r>
            <a:r>
              <a:rPr lang="en-US" b="1" spc="80">
                <a:solidFill>
                  <a:schemeClr val="bg1"/>
                </a:solidFill>
              </a:rPr>
              <a:t>Thank You!</a:t>
            </a:r>
            <a:endParaRPr b="1" spc="170">
              <a:solidFill>
                <a:schemeClr val="bg1"/>
              </a:solidFill>
            </a:endParaRPr>
          </a:p>
        </p:txBody>
      </p:sp>
      <p:sp>
        <p:nvSpPr>
          <p:cNvPr id="5" name="Footer Placeholder 4">
            <a:extLst>
              <a:ext uri="{FF2B5EF4-FFF2-40B4-BE49-F238E27FC236}">
                <a16:creationId xmlns:a16="http://schemas.microsoft.com/office/drawing/2014/main" id="{B2369269-99DE-3971-4F92-EA330728067E}"/>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427009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2097" y="320080"/>
            <a:ext cx="8739805" cy="584775"/>
          </a:xfrm>
          <a:prstGeom prst="rect">
            <a:avLst/>
          </a:prstGeom>
          <a:noFill/>
        </p:spPr>
        <p:txBody>
          <a:bodyPr wrap="square">
            <a:spAutoFit/>
          </a:bodyPr>
          <a:lstStyle/>
          <a:p>
            <a:pPr marL="457200" lvl="1" indent="0">
              <a:spcBef>
                <a:spcPts val="1800"/>
              </a:spcBef>
              <a:buNone/>
              <a:defRPr/>
            </a:pPr>
            <a:r>
              <a:rPr lang="en-US" sz="3200">
                <a:solidFill>
                  <a:schemeClr val="accent4">
                    <a:lumMod val="75000"/>
                  </a:schemeClr>
                </a:solidFill>
                <a:latin typeface="Franklin Gothic Medium Cond" panose="020B0606030402020204" pitchFamily="34" charset="0"/>
              </a:rPr>
              <a:t>Correcting Problems for the Long-Term</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202097" y="1353879"/>
            <a:ext cx="8213792" cy="4875056"/>
          </a:xfrm>
        </p:spPr>
        <p:txBody>
          <a:bodyPr>
            <a:normAutofit/>
          </a:bodyPr>
          <a:lstStyle/>
          <a:p>
            <a:pPr marL="742950" lvl="1" indent="-285750">
              <a:buFont typeface="Wingdings" panose="05000000000000000000" pitchFamily="2" charset="2"/>
              <a:buChar char="§"/>
              <a:defRPr/>
            </a:pPr>
            <a:r>
              <a:rPr lang="en-US" b="1">
                <a:solidFill>
                  <a:schemeClr val="accent4">
                    <a:lumMod val="75000"/>
                  </a:schemeClr>
                </a:solidFill>
                <a:latin typeface="+mj-lt"/>
              </a:rPr>
              <a:t>Working with the City: </a:t>
            </a:r>
            <a:r>
              <a:rPr lang="en-US">
                <a:solidFill>
                  <a:prstClr val="black"/>
                </a:solidFill>
                <a:latin typeface="Calibri Light" panose="020F0302020204030204"/>
                <a:cs typeface="Times New Roman" panose="02020603050405020304" pitchFamily="18" charset="0"/>
              </a:rPr>
              <a:t>HPD is working Camber Property Group to create a comprehensive renovation plan that will correct problems for the long-term. </a:t>
            </a:r>
          </a:p>
          <a:p>
            <a:pPr marL="742950" lvl="1" indent="-285750">
              <a:buFont typeface="Wingdings" panose="05000000000000000000" pitchFamily="2" charset="2"/>
              <a:buChar char="§"/>
              <a:defRPr/>
            </a:pPr>
            <a:r>
              <a:rPr lang="en-US" b="1">
                <a:solidFill>
                  <a:schemeClr val="accent4">
                    <a:lumMod val="75000"/>
                  </a:schemeClr>
                </a:solidFill>
                <a:latin typeface="+mj-lt"/>
              </a:rPr>
              <a:t>Top Priorities: </a:t>
            </a:r>
            <a:r>
              <a:rPr lang="en-US" b="1">
                <a:solidFill>
                  <a:prstClr val="black"/>
                </a:solidFill>
                <a:latin typeface="Calibri Light" panose="020F0302020204030204"/>
                <a:cs typeface="Times New Roman" panose="02020603050405020304" pitchFamily="18" charset="0"/>
              </a:rPr>
              <a:t>fixing all water leaks, eradicating mold, the complete overhaul of heating and hot systems, addressing structural issues, upgrading kitchens and bathrooms, and accessibility improvements.</a:t>
            </a:r>
          </a:p>
          <a:p>
            <a:pPr marL="742950" lvl="1" indent="-285750">
              <a:buFont typeface="Wingdings" panose="05000000000000000000" pitchFamily="2" charset="2"/>
              <a:buChar char="§"/>
              <a:defRPr/>
            </a:pPr>
            <a:r>
              <a:rPr lang="en-US" b="1">
                <a:solidFill>
                  <a:schemeClr val="accent4">
                    <a:lumMod val="75000"/>
                  </a:schemeClr>
                </a:solidFill>
                <a:latin typeface="+mj-lt"/>
              </a:rPr>
              <a:t>Temporary Relocation: </a:t>
            </a:r>
            <a:r>
              <a:rPr lang="en-US">
                <a:solidFill>
                  <a:prstClr val="black"/>
                </a:solidFill>
                <a:latin typeface="Calibri Light" panose="020F0302020204030204"/>
                <a:cs typeface="Times New Roman" panose="02020603050405020304" pitchFamily="18" charset="0"/>
              </a:rPr>
              <a:t>to accomplish this work that will correct the issues at the core, on-site</a:t>
            </a:r>
            <a:r>
              <a:rPr lang="en-US" b="1">
                <a:solidFill>
                  <a:prstClr val="black"/>
                </a:solidFill>
                <a:latin typeface="Calibri Light" panose="020F0302020204030204"/>
                <a:cs typeface="Times New Roman" panose="02020603050405020304" pitchFamily="18" charset="0"/>
              </a:rPr>
              <a:t> </a:t>
            </a:r>
            <a:r>
              <a:rPr lang="en-US">
                <a:solidFill>
                  <a:prstClr val="black"/>
                </a:solidFill>
                <a:latin typeface="Calibri Light" panose="020F0302020204030204"/>
                <a:cs typeface="Times New Roman" panose="02020603050405020304" pitchFamily="18" charset="0"/>
              </a:rPr>
              <a:t>temporary relocation</a:t>
            </a:r>
            <a:r>
              <a:rPr lang="en-US" b="1">
                <a:solidFill>
                  <a:prstClr val="black"/>
                </a:solidFill>
                <a:latin typeface="Calibri Light" panose="020F0302020204030204"/>
                <a:cs typeface="Times New Roman" panose="02020603050405020304" pitchFamily="18" charset="0"/>
              </a:rPr>
              <a:t> </a:t>
            </a:r>
            <a:r>
              <a:rPr lang="en-US">
                <a:solidFill>
                  <a:prstClr val="black"/>
                </a:solidFill>
                <a:latin typeface="Calibri Light" panose="020F0302020204030204"/>
                <a:cs typeface="Times New Roman" panose="02020603050405020304" pitchFamily="18" charset="0"/>
              </a:rPr>
              <a:t>will be necessary. </a:t>
            </a:r>
          </a:p>
          <a:p>
            <a:pPr marL="742950" lvl="1" indent="-285750">
              <a:buFont typeface="Wingdings" panose="05000000000000000000" pitchFamily="2" charset="2"/>
              <a:buChar char="§"/>
              <a:defRPr/>
            </a:pPr>
            <a:r>
              <a:rPr lang="en-US" b="1">
                <a:solidFill>
                  <a:schemeClr val="accent4">
                    <a:lumMod val="75000"/>
                  </a:schemeClr>
                </a:solidFill>
                <a:latin typeface="+mj-lt"/>
              </a:rPr>
              <a:t>No Rent Increase: </a:t>
            </a:r>
            <a:r>
              <a:rPr lang="en-US">
                <a:solidFill>
                  <a:prstClr val="black"/>
                </a:solidFill>
                <a:latin typeface="Calibri Light" panose="020F0302020204030204"/>
                <a:cs typeface="Times New Roman" panose="02020603050405020304" pitchFamily="18" charset="0"/>
              </a:rPr>
              <a:t>Your rents will </a:t>
            </a:r>
            <a:r>
              <a:rPr lang="en-US" b="1">
                <a:solidFill>
                  <a:prstClr val="black"/>
                </a:solidFill>
                <a:latin typeface="Calibri Light" panose="020F0302020204030204"/>
                <a:cs typeface="Times New Roman" panose="02020603050405020304" pitchFamily="18" charset="0"/>
              </a:rPr>
              <a:t>not</a:t>
            </a:r>
            <a:r>
              <a:rPr lang="en-US">
                <a:solidFill>
                  <a:prstClr val="black"/>
                </a:solidFill>
                <a:latin typeface="Calibri Light" panose="020F0302020204030204"/>
                <a:cs typeface="Times New Roman" panose="02020603050405020304" pitchFamily="18" charset="0"/>
              </a:rPr>
              <a:t> increase</a:t>
            </a:r>
          </a:p>
        </p:txBody>
      </p:sp>
      <p:sp>
        <p:nvSpPr>
          <p:cNvPr id="2" name="Footer Placeholder 1">
            <a:extLst>
              <a:ext uri="{FF2B5EF4-FFF2-40B4-BE49-F238E27FC236}">
                <a16:creationId xmlns:a16="http://schemas.microsoft.com/office/drawing/2014/main" id="{9325A00F-B581-FA8A-94F1-7B56A182E82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20482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5</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579293" y="251985"/>
            <a:ext cx="8739805" cy="584775"/>
          </a:xfrm>
          <a:prstGeom prst="rect">
            <a:avLst/>
          </a:prstGeom>
          <a:noFill/>
        </p:spPr>
        <p:txBody>
          <a:bodyPr wrap="square">
            <a:spAutoFit/>
          </a:bodyPr>
          <a:lstStyle/>
          <a:p>
            <a:r>
              <a:rPr lang="en-US" sz="3200">
                <a:solidFill>
                  <a:schemeClr val="accent4">
                    <a:lumMod val="75000"/>
                  </a:schemeClr>
                </a:solidFill>
                <a:latin typeface="Franklin Gothic Medium Cond" panose="020B0606030402020204" pitchFamily="34" charset="0"/>
              </a:rPr>
              <a:t>Building Trust with Residents</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133548" y="1048762"/>
            <a:ext cx="8213792" cy="5307589"/>
          </a:xfrm>
        </p:spPr>
        <p:txBody>
          <a:bodyPr>
            <a:normAutofit lnSpcReduction="10000"/>
          </a:bodyPr>
          <a:lstStyle/>
          <a:p>
            <a:pPr marL="457200" lvl="1" indent="0">
              <a:buNone/>
              <a:defRPr/>
            </a:pPr>
            <a:r>
              <a:rPr lang="en-US" b="1">
                <a:solidFill>
                  <a:prstClr val="black"/>
                </a:solidFill>
                <a:latin typeface="Calibri Light" panose="020F0302020204030204"/>
                <a:cs typeface="Times New Roman" panose="02020603050405020304" pitchFamily="18" charset="0"/>
              </a:rPr>
              <a:t>Key elements of this transition</a:t>
            </a:r>
            <a:br>
              <a:rPr lang="en-US" b="1">
                <a:solidFill>
                  <a:prstClr val="black"/>
                </a:solidFill>
                <a:latin typeface="Calibri Light" panose="020F0302020204030204"/>
                <a:cs typeface="Times New Roman" panose="02020603050405020304" pitchFamily="18" charset="0"/>
              </a:rPr>
            </a:br>
            <a:endParaRPr lang="en-US" b="1">
              <a:solidFill>
                <a:prstClr val="black"/>
              </a:solidFill>
              <a:latin typeface="Calibri Light" panose="020F0302020204030204"/>
              <a:cs typeface="Times New Roman" panose="02020603050405020304" pitchFamily="18" charset="0"/>
            </a:endParaRPr>
          </a:p>
          <a:p>
            <a:pPr marL="742950" lvl="1" indent="-285750">
              <a:buFont typeface="Wingdings" panose="05000000000000000000" pitchFamily="2" charset="2"/>
              <a:buChar char="§"/>
              <a:defRPr/>
            </a:pPr>
            <a:r>
              <a:rPr lang="en-US" b="1">
                <a:solidFill>
                  <a:schemeClr val="accent4">
                    <a:lumMod val="75000"/>
                  </a:schemeClr>
                </a:solidFill>
                <a:latin typeface="+mj-lt"/>
              </a:rPr>
              <a:t>Funding: </a:t>
            </a:r>
            <a:r>
              <a:rPr lang="en-US">
                <a:solidFill>
                  <a:prstClr val="black"/>
                </a:solidFill>
                <a:latin typeface="Calibri Light" panose="020F0302020204030204"/>
                <a:cs typeface="Times New Roman" panose="02020603050405020304" pitchFamily="18" charset="0"/>
              </a:rPr>
              <a:t>We have ample funding to perform the comprehensive scope of work, unlike the 2009 financing.</a:t>
            </a:r>
          </a:p>
          <a:p>
            <a:pPr marL="742950" lvl="1" indent="-285750">
              <a:buFont typeface="Wingdings" panose="05000000000000000000" pitchFamily="2" charset="2"/>
              <a:buChar char="§"/>
              <a:defRPr/>
            </a:pPr>
            <a:r>
              <a:rPr lang="en-US" b="1">
                <a:solidFill>
                  <a:schemeClr val="accent4">
                    <a:lumMod val="75000"/>
                  </a:schemeClr>
                </a:solidFill>
                <a:latin typeface="+mj-lt"/>
              </a:rPr>
              <a:t>Regulatory</a:t>
            </a:r>
            <a:r>
              <a:rPr lang="en-US" b="1">
                <a:solidFill>
                  <a:prstClr val="black"/>
                </a:solidFill>
                <a:latin typeface="+mj-lt"/>
                <a:cs typeface="Times New Roman" panose="02020603050405020304" pitchFamily="18" charset="0"/>
              </a:rPr>
              <a:t>:</a:t>
            </a:r>
            <a:r>
              <a:rPr lang="en-US">
                <a:solidFill>
                  <a:prstClr val="black"/>
                </a:solidFill>
                <a:latin typeface="Calibri Light" panose="020F0302020204030204"/>
                <a:cs typeface="Times New Roman" panose="02020603050405020304" pitchFamily="18" charset="0"/>
              </a:rPr>
              <a:t> Linden will remain a Mitchell-Lama with City supervision and collaboration.</a:t>
            </a:r>
          </a:p>
          <a:p>
            <a:pPr marL="742950" lvl="1" indent="-285750">
              <a:buFont typeface="Wingdings" panose="05000000000000000000" pitchFamily="2" charset="2"/>
              <a:buChar char="§"/>
              <a:defRPr/>
            </a:pPr>
            <a:r>
              <a:rPr lang="en-US" b="1">
                <a:solidFill>
                  <a:schemeClr val="accent4">
                    <a:lumMod val="75000"/>
                  </a:schemeClr>
                </a:solidFill>
                <a:latin typeface="+mj-lt"/>
              </a:rPr>
              <a:t>Rents: </a:t>
            </a:r>
            <a:r>
              <a:rPr lang="en-US" b="1">
                <a:solidFill>
                  <a:prstClr val="black"/>
                </a:solidFill>
                <a:cs typeface="Times New Roman" panose="02020603050405020304" pitchFamily="18" charset="0"/>
              </a:rPr>
              <a:t>Your rents will not increase as a result of this financing</a:t>
            </a:r>
            <a:r>
              <a:rPr lang="en-US">
                <a:solidFill>
                  <a:prstClr val="black"/>
                </a:solidFill>
                <a:latin typeface="Calibri Light" panose="020F0302020204030204"/>
                <a:cs typeface="Times New Roman" panose="02020603050405020304" pitchFamily="18" charset="0"/>
              </a:rPr>
              <a:t>. Regulatory oversight will remain.</a:t>
            </a:r>
          </a:p>
          <a:p>
            <a:pPr marL="742950" lvl="1" indent="-285750">
              <a:buFont typeface="Wingdings" panose="05000000000000000000" pitchFamily="2" charset="2"/>
              <a:buChar char="§"/>
              <a:defRPr/>
            </a:pPr>
            <a:r>
              <a:rPr lang="en-US" b="1">
                <a:solidFill>
                  <a:schemeClr val="accent4">
                    <a:lumMod val="75000"/>
                  </a:schemeClr>
                </a:solidFill>
                <a:latin typeface="+mj-lt"/>
              </a:rPr>
              <a:t>Resident Engagement Team: </a:t>
            </a:r>
            <a:r>
              <a:rPr lang="en-US">
                <a:solidFill>
                  <a:prstClr val="black"/>
                </a:solidFill>
                <a:latin typeface="Calibri Light" panose="020F0302020204030204"/>
                <a:cs typeface="Times New Roman" panose="02020603050405020304" pitchFamily="18" charset="0"/>
              </a:rPr>
              <a:t>We will meet often with residents, discuss concerns and further explain what to expect.</a:t>
            </a:r>
          </a:p>
          <a:p>
            <a:pPr marL="742950" lvl="1" indent="-285750">
              <a:buFont typeface="Wingdings" panose="05000000000000000000" pitchFamily="2" charset="2"/>
              <a:buChar char="§"/>
              <a:defRPr/>
            </a:pPr>
            <a:r>
              <a:rPr lang="en-US" b="1">
                <a:solidFill>
                  <a:schemeClr val="accent4">
                    <a:lumMod val="75000"/>
                  </a:schemeClr>
                </a:solidFill>
                <a:latin typeface="+mj-lt"/>
              </a:rPr>
              <a:t>Resident Working Groups: </a:t>
            </a:r>
            <a:r>
              <a:rPr lang="en-US">
                <a:solidFill>
                  <a:prstClr val="black"/>
                </a:solidFill>
                <a:latin typeface="Calibri Light" panose="020F0302020204030204"/>
                <a:cs typeface="Times New Roman" panose="02020603050405020304" pitchFamily="18" charset="0"/>
              </a:rPr>
              <a:t>Collaborate with residents to gain detailed input on scope and repair phasing.</a:t>
            </a:r>
          </a:p>
          <a:p>
            <a:pPr marL="1200150" lvl="2" indent="-285750">
              <a:buFont typeface="Wingdings" panose="05000000000000000000" pitchFamily="2" charset="2"/>
              <a:buChar char="§"/>
              <a:defRPr/>
            </a:pPr>
            <a:r>
              <a:rPr lang="en-US" sz="2200">
                <a:solidFill>
                  <a:prstClr val="black"/>
                </a:solidFill>
                <a:latin typeface="Calibri Light" panose="020F0302020204030204"/>
                <a:cs typeface="Times New Roman" panose="02020603050405020304" pitchFamily="18" charset="0"/>
              </a:rPr>
              <a:t>Which apartment lines are in most critical need?</a:t>
            </a:r>
          </a:p>
          <a:p>
            <a:pPr marL="1200150" lvl="2" indent="-285750">
              <a:buFont typeface="Wingdings" panose="05000000000000000000" pitchFamily="2" charset="2"/>
              <a:buChar char="§"/>
              <a:defRPr/>
            </a:pPr>
            <a:r>
              <a:rPr lang="en-US" sz="2200">
                <a:solidFill>
                  <a:prstClr val="black"/>
                </a:solidFill>
                <a:latin typeface="Calibri Light" panose="020F0302020204030204"/>
                <a:cs typeface="Times New Roman" panose="02020603050405020304" pitchFamily="18" charset="0"/>
              </a:rPr>
              <a:t>Interior design decisions</a:t>
            </a:r>
          </a:p>
        </p:txBody>
      </p:sp>
      <p:sp>
        <p:nvSpPr>
          <p:cNvPr id="2" name="Footer Placeholder 1">
            <a:extLst>
              <a:ext uri="{FF2B5EF4-FFF2-40B4-BE49-F238E27FC236}">
                <a16:creationId xmlns:a16="http://schemas.microsoft.com/office/drawing/2014/main" id="{01117E6B-83DC-8665-33F3-4DBDB5B16101}"/>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4168664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6</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2</a:t>
            </a:r>
            <a:r>
              <a:rPr b="1" spc="270">
                <a:solidFill>
                  <a:schemeClr val="bg1"/>
                </a:solidFill>
              </a:rPr>
              <a:t>:</a:t>
            </a:r>
            <a:r>
              <a:rPr b="1" spc="280">
                <a:solidFill>
                  <a:schemeClr val="bg1"/>
                </a:solidFill>
              </a:rPr>
              <a:t> </a:t>
            </a:r>
            <a:r>
              <a:rPr lang="en-US" b="1" spc="80">
                <a:solidFill>
                  <a:schemeClr val="bg1"/>
                </a:solidFill>
              </a:rPr>
              <a:t>Team Introductions</a:t>
            </a:r>
            <a:endParaRPr b="1" spc="170">
              <a:solidFill>
                <a:schemeClr val="bg1"/>
              </a:solidFill>
            </a:endParaRPr>
          </a:p>
        </p:txBody>
      </p:sp>
      <p:sp>
        <p:nvSpPr>
          <p:cNvPr id="5" name="Footer Placeholder 4">
            <a:extLst>
              <a:ext uri="{FF2B5EF4-FFF2-40B4-BE49-F238E27FC236}">
                <a16:creationId xmlns:a16="http://schemas.microsoft.com/office/drawing/2014/main" id="{5BDBBFA6-859F-BE6D-618F-CF7B4C75572A}"/>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52060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7</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475722"/>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New Team to Lead Linden Plaza</a:t>
            </a:r>
            <a:endParaRPr lang="en-US" sz="340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0" y="1236408"/>
            <a:ext cx="8394970" cy="4617181"/>
          </a:xfrm>
        </p:spPr>
        <p:txBody>
          <a:bodyPr>
            <a:normAutofit lnSpcReduction="10000"/>
          </a:bodyPr>
          <a:lstStyle/>
          <a:p>
            <a:pPr marL="742950" lvl="1" indent="-285750">
              <a:buFont typeface="Wingdings" panose="05000000000000000000" pitchFamily="2" charset="2"/>
              <a:buChar char="§"/>
              <a:defRPr/>
            </a:pPr>
            <a:r>
              <a:rPr lang="en-US" sz="2600" b="1">
                <a:solidFill>
                  <a:schemeClr val="accent4">
                    <a:lumMod val="75000"/>
                  </a:schemeClr>
                </a:solidFill>
                <a:latin typeface="+mj-lt"/>
              </a:rPr>
              <a:t>Camber Property Group: </a:t>
            </a:r>
            <a:r>
              <a:rPr lang="en-US" sz="2600">
                <a:solidFill>
                  <a:prstClr val="black"/>
                </a:solidFill>
                <a:latin typeface="+mj-lt"/>
                <a:cs typeface="Times New Roman" panose="02020603050405020304" pitchFamily="18" charset="0"/>
              </a:rPr>
              <a:t>Lead Developer</a:t>
            </a:r>
          </a:p>
          <a:p>
            <a:pPr marL="742950" lvl="1" indent="-285750">
              <a:buFont typeface="Wingdings" panose="05000000000000000000" pitchFamily="2" charset="2"/>
              <a:buChar char="§"/>
              <a:defRPr/>
            </a:pPr>
            <a:r>
              <a:rPr lang="en-US" sz="2600" b="1">
                <a:solidFill>
                  <a:schemeClr val="accent4">
                    <a:lumMod val="75000"/>
                  </a:schemeClr>
                </a:solidFill>
                <a:latin typeface="+mj-lt"/>
              </a:rPr>
              <a:t>Park Management: </a:t>
            </a:r>
            <a:r>
              <a:rPr lang="en-US" sz="2600">
                <a:solidFill>
                  <a:prstClr val="black"/>
                </a:solidFill>
                <a:latin typeface="+mj-lt"/>
                <a:cs typeface="Times New Roman" panose="02020603050405020304" pitchFamily="18" charset="0"/>
              </a:rPr>
              <a:t>Co-Developer</a:t>
            </a:r>
            <a:endParaRPr lang="en-US" sz="2600" b="1">
              <a:solidFill>
                <a:schemeClr val="accent4">
                  <a:lumMod val="75000"/>
                </a:schemeClr>
              </a:solidFill>
              <a:latin typeface="+mj-lt"/>
            </a:endParaRPr>
          </a:p>
          <a:p>
            <a:pPr marL="742950" lvl="1" indent="-285750">
              <a:buFont typeface="Wingdings" panose="05000000000000000000" pitchFamily="2" charset="2"/>
              <a:buChar char="§"/>
              <a:defRPr/>
            </a:pPr>
            <a:r>
              <a:rPr lang="en-US" sz="2600" b="1">
                <a:solidFill>
                  <a:schemeClr val="accent4">
                    <a:lumMod val="75000"/>
                  </a:schemeClr>
                </a:solidFill>
                <a:latin typeface="+mj-lt"/>
              </a:rPr>
              <a:t>Urbane Development: </a:t>
            </a:r>
            <a:r>
              <a:rPr lang="en-US" sz="2600">
                <a:solidFill>
                  <a:prstClr val="black"/>
                </a:solidFill>
                <a:latin typeface="+mj-lt"/>
                <a:cs typeface="Times New Roman" panose="02020603050405020304" pitchFamily="18" charset="0"/>
              </a:rPr>
              <a:t>Resident </a:t>
            </a:r>
            <a:r>
              <a:rPr lang="en-US" sz="2600">
                <a:solidFill>
                  <a:prstClr val="black"/>
                </a:solidFill>
                <a:latin typeface="Calibri Light" panose="020F0302020204030204"/>
                <a:cs typeface="Times New Roman" panose="02020603050405020304" pitchFamily="18" charset="0"/>
              </a:rPr>
              <a:t>Engagement Specialist</a:t>
            </a:r>
          </a:p>
          <a:p>
            <a:pPr marL="742950" lvl="1" indent="-285750">
              <a:buFont typeface="Wingdings" panose="05000000000000000000" pitchFamily="2" charset="2"/>
              <a:buChar char="§"/>
              <a:defRPr/>
            </a:pPr>
            <a:r>
              <a:rPr lang="en-US" sz="2600" b="1">
                <a:solidFill>
                  <a:schemeClr val="accent4">
                    <a:lumMod val="75000"/>
                  </a:schemeClr>
                </a:solidFill>
                <a:latin typeface="+mj-lt"/>
              </a:rPr>
              <a:t>Housing Opportunities Unlimited: </a:t>
            </a:r>
            <a:r>
              <a:rPr lang="en-US" sz="2600">
                <a:solidFill>
                  <a:prstClr val="black"/>
                </a:solidFill>
                <a:latin typeface="Calibri Light" panose="020F0302020204030204"/>
                <a:cs typeface="Times New Roman" panose="02020603050405020304" pitchFamily="18" charset="0"/>
              </a:rPr>
              <a:t>Relocation Team</a:t>
            </a:r>
          </a:p>
          <a:p>
            <a:pPr marL="742950" lvl="1" indent="-285750">
              <a:buFont typeface="Wingdings" panose="05000000000000000000" pitchFamily="2" charset="2"/>
              <a:buChar char="§"/>
              <a:defRPr/>
            </a:pPr>
            <a:r>
              <a:rPr lang="en-US" sz="2600" b="1" err="1">
                <a:solidFill>
                  <a:schemeClr val="accent4">
                    <a:lumMod val="75000"/>
                  </a:schemeClr>
                </a:solidFill>
                <a:latin typeface="+mj-lt"/>
              </a:rPr>
              <a:t>Wavecrest</a:t>
            </a:r>
            <a:r>
              <a:rPr lang="en-US" sz="2600" b="1">
                <a:solidFill>
                  <a:schemeClr val="accent4">
                    <a:lumMod val="75000"/>
                  </a:schemeClr>
                </a:solidFill>
                <a:latin typeface="+mj-lt"/>
              </a:rPr>
              <a:t> Management: </a:t>
            </a:r>
            <a:r>
              <a:rPr lang="en-US" sz="2600">
                <a:solidFill>
                  <a:prstClr val="black"/>
                </a:solidFill>
                <a:latin typeface="Calibri Light" panose="020F0302020204030204"/>
                <a:cs typeface="Times New Roman" panose="02020603050405020304" pitchFamily="18" charset="0"/>
              </a:rPr>
              <a:t>Property Manager</a:t>
            </a:r>
          </a:p>
          <a:p>
            <a:pPr marL="742950" lvl="1" indent="-285750">
              <a:buFont typeface="Wingdings" panose="05000000000000000000" pitchFamily="2" charset="2"/>
              <a:buChar char="§"/>
              <a:defRPr/>
            </a:pPr>
            <a:r>
              <a:rPr lang="en-US" sz="2600" b="1">
                <a:solidFill>
                  <a:schemeClr val="accent4">
                    <a:lumMod val="75000"/>
                  </a:schemeClr>
                </a:solidFill>
                <a:latin typeface="+mj-lt"/>
              </a:rPr>
              <a:t>Fifth Avenue Builders: </a:t>
            </a:r>
            <a:r>
              <a:rPr lang="en-US" sz="2600">
                <a:solidFill>
                  <a:prstClr val="black"/>
                </a:solidFill>
                <a:latin typeface="Calibri Light" panose="020F0302020204030204"/>
                <a:cs typeface="Times New Roman" panose="02020603050405020304" pitchFamily="18" charset="0"/>
              </a:rPr>
              <a:t>General Contractor</a:t>
            </a:r>
          </a:p>
          <a:p>
            <a:pPr marL="742950" lvl="1" indent="-285750">
              <a:spcBef>
                <a:spcPts val="1800"/>
              </a:spcBef>
              <a:buFont typeface="Wingdings" panose="05000000000000000000" pitchFamily="2" charset="2"/>
              <a:buChar char="§"/>
              <a:defRPr/>
            </a:pPr>
            <a:r>
              <a:rPr lang="en-US" sz="2600">
                <a:solidFill>
                  <a:prstClr val="black"/>
                </a:solidFill>
                <a:latin typeface="Calibri Light" panose="020F0302020204030204"/>
                <a:cs typeface="Times New Roman" panose="02020603050405020304" pitchFamily="18" charset="0"/>
              </a:rPr>
              <a:t>Deep experience in development, construction, and ownership of affordable and mixed income multifamily housing throughout the New York metro area.</a:t>
            </a:r>
          </a:p>
          <a:p>
            <a:pPr marL="742950" lvl="1" indent="-285750">
              <a:buFont typeface="Wingdings" panose="05000000000000000000" pitchFamily="2" charset="2"/>
              <a:buChar char="§"/>
              <a:defRPr/>
            </a:pPr>
            <a:r>
              <a:rPr lang="en-US" sz="2600">
                <a:solidFill>
                  <a:prstClr val="black"/>
                </a:solidFill>
                <a:latin typeface="Calibri Light" panose="020F0302020204030204"/>
                <a:cs typeface="Times New Roman" panose="02020603050405020304" pitchFamily="18" charset="0"/>
              </a:rPr>
              <a:t>The Project Team has significant experience preserving and constructing subsidized and affordable housing.</a:t>
            </a:r>
          </a:p>
        </p:txBody>
      </p:sp>
      <p:sp>
        <p:nvSpPr>
          <p:cNvPr id="2" name="Footer Placeholder 1">
            <a:extLst>
              <a:ext uri="{FF2B5EF4-FFF2-40B4-BE49-F238E27FC236}">
                <a16:creationId xmlns:a16="http://schemas.microsoft.com/office/drawing/2014/main" id="{CA34E0E3-B367-B9C1-B1E9-B9C883E8BD2C}"/>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47506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64EB25-33C6-B9C5-D87F-B1DD0FA1330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8</a:t>
            </a:fld>
            <a:endParaRPr lang="en-US"/>
          </a:p>
        </p:txBody>
      </p:sp>
      <p:pic>
        <p:nvPicPr>
          <p:cNvPr id="10" name="Picture 9" descr="A picture containing vector graphics&#10;&#10;Description generated with high confidence">
            <a:extLst>
              <a:ext uri="{FF2B5EF4-FFF2-40B4-BE49-F238E27FC236}">
                <a16:creationId xmlns:a16="http://schemas.microsoft.com/office/drawing/2014/main" id="{6FD770DC-66FC-A52A-AE14-22022074F9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038" y="172185"/>
            <a:ext cx="2169923" cy="1016853"/>
          </a:xfrm>
          <a:prstGeom prst="rect">
            <a:avLst/>
          </a:prstGeom>
        </p:spPr>
      </p:pic>
      <p:sp>
        <p:nvSpPr>
          <p:cNvPr id="12" name="TextBox 11">
            <a:extLst>
              <a:ext uri="{FF2B5EF4-FFF2-40B4-BE49-F238E27FC236}">
                <a16:creationId xmlns:a16="http://schemas.microsoft.com/office/drawing/2014/main" id="{E182247B-2197-2A75-DA74-F9201AD1FF79}"/>
              </a:ext>
            </a:extLst>
          </p:cNvPr>
          <p:cNvSpPr txBox="1"/>
          <p:nvPr/>
        </p:nvSpPr>
        <p:spPr>
          <a:xfrm>
            <a:off x="546108" y="372836"/>
            <a:ext cx="6145306"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Lead Developer </a:t>
            </a:r>
            <a:endParaRPr lang="en-US" sz="3400"/>
          </a:p>
        </p:txBody>
      </p:sp>
      <p:sp>
        <p:nvSpPr>
          <p:cNvPr id="2" name="Content Placeholder 28">
            <a:extLst>
              <a:ext uri="{FF2B5EF4-FFF2-40B4-BE49-F238E27FC236}">
                <a16:creationId xmlns:a16="http://schemas.microsoft.com/office/drawing/2014/main" id="{4999D4A8-6DC6-6F52-33BE-7469DBC9BF4D}"/>
              </a:ext>
            </a:extLst>
          </p:cNvPr>
          <p:cNvSpPr txBox="1">
            <a:spLocks/>
          </p:cNvSpPr>
          <p:nvPr/>
        </p:nvSpPr>
        <p:spPr>
          <a:xfrm>
            <a:off x="406275" y="1283628"/>
            <a:ext cx="7699500" cy="499334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n-US" b="1">
                <a:solidFill>
                  <a:schemeClr val="accent4">
                    <a:lumMod val="75000"/>
                  </a:schemeClr>
                </a:solidFill>
                <a:latin typeface="+mj-lt"/>
                <a:ea typeface="Calibri" panose="020F0502020204030204" pitchFamily="34" charset="0"/>
                <a:cs typeface="Calibri" panose="020F0502020204030204" pitchFamily="34" charset="0"/>
              </a:rPr>
              <a:t>Camber is a leader in the New York City metro area for preserving and creating affordable housing. </a:t>
            </a:r>
          </a:p>
          <a:p>
            <a:pPr marL="914400" lvl="2" indent="-457200">
              <a:defRPr/>
            </a:pPr>
            <a:r>
              <a:rPr lang="en-US" sz="2400">
                <a:solidFill>
                  <a:prstClr val="black"/>
                </a:solidFill>
                <a:latin typeface="Calibri Light" panose="020F0302020204030204"/>
                <a:cs typeface="Times New Roman"/>
              </a:rPr>
              <a:t>Over 9,000 units of affordable units preserved</a:t>
            </a:r>
          </a:p>
          <a:p>
            <a:pPr marL="914400" lvl="2" indent="-457200">
              <a:defRPr/>
            </a:pPr>
            <a:r>
              <a:rPr lang="en-US" sz="2400">
                <a:solidFill>
                  <a:prstClr val="black"/>
                </a:solidFill>
                <a:latin typeface="Calibri Light" panose="020F0302020204030204"/>
                <a:cs typeface="Times New Roman"/>
              </a:rPr>
              <a:t>Edenwald Houses (2,035 units, 42 buildings)</a:t>
            </a:r>
          </a:p>
          <a:p>
            <a:pPr marL="914400" lvl="2" indent="-457200">
              <a:defRPr/>
            </a:pPr>
            <a:r>
              <a:rPr lang="en-US" sz="2400">
                <a:solidFill>
                  <a:prstClr val="black"/>
                </a:solidFill>
                <a:latin typeface="Calibri Light" panose="020F0302020204030204"/>
                <a:cs typeface="Times New Roman"/>
              </a:rPr>
              <a:t>Baychester/Murphy (721 units)</a:t>
            </a:r>
          </a:p>
          <a:p>
            <a:pPr marL="914400" lvl="2" indent="-457200">
              <a:defRPr/>
            </a:pPr>
            <a:r>
              <a:rPr lang="en-US" sz="2400">
                <a:solidFill>
                  <a:prstClr val="black"/>
                </a:solidFill>
                <a:latin typeface="Calibri Light" panose="020F0302020204030204"/>
                <a:cs typeface="Times New Roman"/>
              </a:rPr>
              <a:t>New kitchens, new bathrooms, modern flooring, updated community centers, façade and roof work</a:t>
            </a:r>
          </a:p>
          <a:p>
            <a:pPr marL="457200" lvl="1" indent="0">
              <a:spcBef>
                <a:spcPts val="1200"/>
              </a:spcBef>
              <a:buFont typeface="Arial" panose="020B0604020202020204" pitchFamily="34" charset="0"/>
              <a:buNone/>
              <a:defRPr/>
            </a:pPr>
            <a:r>
              <a:rPr lang="en-US" b="1">
                <a:solidFill>
                  <a:schemeClr val="accent4">
                    <a:lumMod val="75000"/>
                  </a:schemeClr>
                </a:solidFill>
                <a:latin typeface="+mj-lt"/>
                <a:ea typeface="Calibri" panose="020F0502020204030204" pitchFamily="34" charset="0"/>
                <a:cs typeface="Calibri" panose="020F0502020204030204" pitchFamily="34" charset="0"/>
              </a:rPr>
              <a:t>Specific expertise in NYC Mitchell-Lama rehabilitation</a:t>
            </a:r>
          </a:p>
          <a:p>
            <a:pPr marL="914400" lvl="2" indent="-457200">
              <a:defRPr/>
            </a:pPr>
            <a:r>
              <a:rPr lang="en-US" sz="2400">
                <a:solidFill>
                  <a:prstClr val="black"/>
                </a:solidFill>
                <a:latin typeface="Calibri Light" panose="020F0302020204030204"/>
                <a:cs typeface="Times New Roman"/>
              </a:rPr>
              <a:t>Stevenson Commons (948 units)</a:t>
            </a:r>
          </a:p>
          <a:p>
            <a:pPr marL="914400" lvl="2" indent="-457200">
              <a:defRPr/>
            </a:pPr>
            <a:r>
              <a:rPr lang="en-US" sz="2400">
                <a:solidFill>
                  <a:prstClr val="black"/>
                </a:solidFill>
                <a:latin typeface="Calibri Light" panose="020F0302020204030204"/>
                <a:cs typeface="Times New Roman"/>
              </a:rPr>
              <a:t>Twin Parks Portfolio (1,275 units)</a:t>
            </a:r>
          </a:p>
          <a:p>
            <a:pPr marL="914400" lvl="2" indent="-457200">
              <a:defRPr/>
            </a:pPr>
            <a:r>
              <a:rPr lang="en-US" sz="2400">
                <a:solidFill>
                  <a:prstClr val="black"/>
                </a:solidFill>
                <a:latin typeface="Calibri Light" panose="020F0302020204030204"/>
                <a:cs typeface="Times New Roman"/>
              </a:rPr>
              <a:t>Carol Gardens (314 units)</a:t>
            </a:r>
          </a:p>
          <a:p>
            <a:pPr marL="914400" lvl="2" indent="-457200">
              <a:defRPr/>
            </a:pPr>
            <a:r>
              <a:rPr lang="en-US" sz="2400">
                <a:solidFill>
                  <a:prstClr val="black"/>
                </a:solidFill>
                <a:latin typeface="Calibri Light" panose="020F0302020204030204"/>
                <a:cs typeface="Times New Roman"/>
              </a:rPr>
              <a:t>Stratford Tower (129 units)</a:t>
            </a:r>
          </a:p>
          <a:p>
            <a:pPr marL="457200" lvl="2" indent="0">
              <a:spcBef>
                <a:spcPts val="1200"/>
              </a:spcBef>
              <a:buNone/>
              <a:defRPr/>
            </a:pPr>
            <a:r>
              <a:rPr lang="en-US" sz="2400" b="1">
                <a:solidFill>
                  <a:schemeClr val="accent4">
                    <a:lumMod val="75000"/>
                  </a:schemeClr>
                </a:solidFill>
                <a:latin typeface="+mj-lt"/>
                <a:ea typeface="Calibri" panose="020F0502020204030204" pitchFamily="34" charset="0"/>
                <a:cs typeface="Calibri" panose="020F0502020204030204" pitchFamily="34" charset="0"/>
              </a:rPr>
              <a:t>New Construction Experience</a:t>
            </a:r>
          </a:p>
          <a:p>
            <a:pPr marL="914400" lvl="2" indent="-457200">
              <a:lnSpc>
                <a:spcPct val="100000"/>
              </a:lnSpc>
              <a:defRPr/>
            </a:pPr>
            <a:r>
              <a:rPr lang="en-US" sz="2400">
                <a:solidFill>
                  <a:prstClr val="black"/>
                </a:solidFill>
                <a:latin typeface="Calibri Light" panose="020F0302020204030204"/>
                <a:cs typeface="Times New Roman"/>
              </a:rPr>
              <a:t>7 projects completed or in construction</a:t>
            </a:r>
          </a:p>
          <a:p>
            <a:pPr marL="914400" lvl="2" indent="-457200">
              <a:defRPr/>
            </a:pPr>
            <a:r>
              <a:rPr lang="en-US" sz="2400">
                <a:solidFill>
                  <a:prstClr val="black"/>
                </a:solidFill>
                <a:latin typeface="Calibri Light" panose="020F0302020204030204"/>
                <a:cs typeface="Times New Roman"/>
              </a:rPr>
              <a:t>Scope: low-income rentals to affordable homeownership</a:t>
            </a:r>
          </a:p>
          <a:p>
            <a:pPr marL="457200" lvl="2" indent="0">
              <a:buNone/>
              <a:defRPr/>
            </a:pPr>
            <a:endParaRPr lang="en-US" sz="2400" b="1">
              <a:solidFill>
                <a:schemeClr val="accent4">
                  <a:lumMod val="75000"/>
                </a:schemeClr>
              </a:solidFill>
              <a:latin typeface="+mj-lt"/>
              <a:ea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F13902E8-D705-F185-EF91-45B6AB1E5399}"/>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791387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F825CAE-54C5-2CD9-9035-1D67DB23ED8C}"/>
              </a:ext>
            </a:extLst>
          </p:cNvPr>
          <p:cNvSpPr>
            <a:spLocks noGrp="1"/>
          </p:cNvSpPr>
          <p:nvPr>
            <p:ph type="ftr" sz="quarter" idx="11"/>
          </p:nvPr>
        </p:nvSpPr>
        <p:spPr/>
        <p:txBody>
          <a:bodyPr/>
          <a:lstStyle/>
          <a:p>
            <a:r>
              <a:rPr lang="en-GB"/>
              <a:t>www.lindenplazabk.com</a:t>
            </a:r>
            <a:endParaRPr lang="en-US"/>
          </a:p>
        </p:txBody>
      </p:sp>
      <p:pic>
        <p:nvPicPr>
          <p:cNvPr id="6" name="Content Placeholder 5" descr="A map of a city&#10;&#10;Description automatically generated">
            <a:extLst>
              <a:ext uri="{FF2B5EF4-FFF2-40B4-BE49-F238E27FC236}">
                <a16:creationId xmlns:a16="http://schemas.microsoft.com/office/drawing/2014/main" id="{11642917-C7D3-F5C4-69EC-A1653441366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1141" t="13293" r="-2920"/>
          <a:stretch/>
        </p:blipFill>
        <p:spPr>
          <a:xfrm>
            <a:off x="3134800" y="-238125"/>
            <a:ext cx="6236676" cy="7443525"/>
          </a:xfrm>
        </p:spPr>
      </p:pic>
      <p:sp>
        <p:nvSpPr>
          <p:cNvPr id="4" name="Slide Number Placeholder 3">
            <a:extLst>
              <a:ext uri="{FF2B5EF4-FFF2-40B4-BE49-F238E27FC236}">
                <a16:creationId xmlns:a16="http://schemas.microsoft.com/office/drawing/2014/main" id="{CD030387-DF05-4895-72D0-D766CA6C8CA0}"/>
              </a:ext>
            </a:extLst>
          </p:cNvPr>
          <p:cNvSpPr>
            <a:spLocks noGrp="1"/>
          </p:cNvSpPr>
          <p:nvPr>
            <p:ph type="sldNum" sz="quarter" idx="12"/>
          </p:nvPr>
        </p:nvSpPr>
        <p:spPr>
          <a:xfrm>
            <a:off x="6457950" y="6118226"/>
            <a:ext cx="2057400" cy="365125"/>
          </a:xfrm>
        </p:spPr>
        <p:txBody>
          <a:bodyPr/>
          <a:lstStyle/>
          <a:p>
            <a:fld id="{DC350BA9-05F5-4766-A5AF-710493189013}" type="slidenum">
              <a:rPr lang="en-US" smtClean="0"/>
              <a:t>9</a:t>
            </a:fld>
            <a:endParaRPr lang="en-US"/>
          </a:p>
        </p:txBody>
      </p:sp>
      <p:pic>
        <p:nvPicPr>
          <p:cNvPr id="8" name="Graphic 7" descr="Marker with solid fill">
            <a:extLst>
              <a:ext uri="{FF2B5EF4-FFF2-40B4-BE49-F238E27FC236}">
                <a16:creationId xmlns:a16="http://schemas.microsoft.com/office/drawing/2014/main" id="{8D5080DD-823C-3729-1D95-6E45A46F22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0248" y="3849023"/>
            <a:ext cx="379398" cy="379398"/>
          </a:xfrm>
          <a:prstGeom prst="rect">
            <a:avLst/>
          </a:prstGeom>
        </p:spPr>
      </p:pic>
      <p:pic>
        <p:nvPicPr>
          <p:cNvPr id="9" name="Graphic 8" descr="Marker with solid fill">
            <a:extLst>
              <a:ext uri="{FF2B5EF4-FFF2-40B4-BE49-F238E27FC236}">
                <a16:creationId xmlns:a16="http://schemas.microsoft.com/office/drawing/2014/main" id="{95C1EA9A-84A7-B105-203B-9FAE5DF2B5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36839" y="4528961"/>
            <a:ext cx="379398" cy="379398"/>
          </a:xfrm>
          <a:prstGeom prst="rect">
            <a:avLst/>
          </a:prstGeom>
        </p:spPr>
      </p:pic>
      <p:pic>
        <p:nvPicPr>
          <p:cNvPr id="10" name="Graphic 9" descr="Marker with solid fill">
            <a:extLst>
              <a:ext uri="{FF2B5EF4-FFF2-40B4-BE49-F238E27FC236}">
                <a16:creationId xmlns:a16="http://schemas.microsoft.com/office/drawing/2014/main" id="{791B19BA-E905-9CD1-7C20-78DCB00C90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87452" y="5882374"/>
            <a:ext cx="379398" cy="379398"/>
          </a:xfrm>
          <a:prstGeom prst="rect">
            <a:avLst/>
          </a:prstGeom>
        </p:spPr>
      </p:pic>
      <p:pic>
        <p:nvPicPr>
          <p:cNvPr id="11" name="Graphic 10" descr="Marker with solid fill">
            <a:extLst>
              <a:ext uri="{FF2B5EF4-FFF2-40B4-BE49-F238E27FC236}">
                <a16:creationId xmlns:a16="http://schemas.microsoft.com/office/drawing/2014/main" id="{325D7B5E-08FF-27E3-78DC-589DEB0A9A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31220" y="4718660"/>
            <a:ext cx="379398" cy="379398"/>
          </a:xfrm>
          <a:prstGeom prst="rect">
            <a:avLst/>
          </a:prstGeom>
        </p:spPr>
      </p:pic>
      <p:pic>
        <p:nvPicPr>
          <p:cNvPr id="12" name="Graphic 11" descr="Marker with solid fill">
            <a:extLst>
              <a:ext uri="{FF2B5EF4-FFF2-40B4-BE49-F238E27FC236}">
                <a16:creationId xmlns:a16="http://schemas.microsoft.com/office/drawing/2014/main" id="{09D06131-FDA7-5A74-52A5-D111830FCC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21341" y="4528961"/>
            <a:ext cx="379398" cy="379398"/>
          </a:xfrm>
          <a:prstGeom prst="rect">
            <a:avLst/>
          </a:prstGeom>
        </p:spPr>
      </p:pic>
      <p:pic>
        <p:nvPicPr>
          <p:cNvPr id="14" name="Graphic 13" descr="Marker with solid fill">
            <a:extLst>
              <a:ext uri="{FF2B5EF4-FFF2-40B4-BE49-F238E27FC236}">
                <a16:creationId xmlns:a16="http://schemas.microsoft.com/office/drawing/2014/main" id="{42E99003-454D-8329-4573-950D7CE42F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6765" y="1960549"/>
            <a:ext cx="379398" cy="379398"/>
          </a:xfrm>
          <a:prstGeom prst="rect">
            <a:avLst/>
          </a:prstGeom>
        </p:spPr>
      </p:pic>
      <p:pic>
        <p:nvPicPr>
          <p:cNvPr id="15" name="Graphic 14" descr="Marker with solid fill">
            <a:extLst>
              <a:ext uri="{FF2B5EF4-FFF2-40B4-BE49-F238E27FC236}">
                <a16:creationId xmlns:a16="http://schemas.microsoft.com/office/drawing/2014/main" id="{2F5AA9EE-D6B8-6AFB-B2F2-2269F7FA5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2656" y="983496"/>
            <a:ext cx="379398" cy="379398"/>
          </a:xfrm>
          <a:prstGeom prst="rect">
            <a:avLst/>
          </a:prstGeom>
        </p:spPr>
      </p:pic>
      <p:pic>
        <p:nvPicPr>
          <p:cNvPr id="16" name="Graphic 15" descr="Marker with solid fill">
            <a:extLst>
              <a:ext uri="{FF2B5EF4-FFF2-40B4-BE49-F238E27FC236}">
                <a16:creationId xmlns:a16="http://schemas.microsoft.com/office/drawing/2014/main" id="{BDE0588C-080F-ADC9-F6E7-20AFC898E4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0344" y="1796218"/>
            <a:ext cx="379398" cy="379398"/>
          </a:xfrm>
          <a:prstGeom prst="rect">
            <a:avLst/>
          </a:prstGeom>
        </p:spPr>
      </p:pic>
      <p:pic>
        <p:nvPicPr>
          <p:cNvPr id="17" name="Graphic 16" descr="Marker with solid fill">
            <a:extLst>
              <a:ext uri="{FF2B5EF4-FFF2-40B4-BE49-F238E27FC236}">
                <a16:creationId xmlns:a16="http://schemas.microsoft.com/office/drawing/2014/main" id="{D6318390-C5F2-45A2-118B-A8D02CD667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77405" y="1606519"/>
            <a:ext cx="379398" cy="379398"/>
          </a:xfrm>
          <a:prstGeom prst="rect">
            <a:avLst/>
          </a:prstGeom>
        </p:spPr>
      </p:pic>
      <p:pic>
        <p:nvPicPr>
          <p:cNvPr id="18" name="Graphic 17" descr="Marker with solid fill">
            <a:extLst>
              <a:ext uri="{FF2B5EF4-FFF2-40B4-BE49-F238E27FC236}">
                <a16:creationId xmlns:a16="http://schemas.microsoft.com/office/drawing/2014/main" id="{3C82D904-7C2A-EB74-99D4-598DB53FD0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9683" y="1297738"/>
            <a:ext cx="379398" cy="379398"/>
          </a:xfrm>
          <a:prstGeom prst="rect">
            <a:avLst/>
          </a:prstGeom>
        </p:spPr>
      </p:pic>
      <p:pic>
        <p:nvPicPr>
          <p:cNvPr id="19" name="Graphic 18" descr="Marker with solid fill">
            <a:extLst>
              <a:ext uri="{FF2B5EF4-FFF2-40B4-BE49-F238E27FC236}">
                <a16:creationId xmlns:a16="http://schemas.microsoft.com/office/drawing/2014/main" id="{4D77C6F6-81DB-12B5-10DC-F3C5DB53B0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15125" y="1498666"/>
            <a:ext cx="379398" cy="379398"/>
          </a:xfrm>
          <a:prstGeom prst="rect">
            <a:avLst/>
          </a:prstGeom>
        </p:spPr>
      </p:pic>
      <p:pic>
        <p:nvPicPr>
          <p:cNvPr id="20" name="Graphic 19" descr="Marker with solid fill">
            <a:extLst>
              <a:ext uri="{FF2B5EF4-FFF2-40B4-BE49-F238E27FC236}">
                <a16:creationId xmlns:a16="http://schemas.microsoft.com/office/drawing/2014/main" id="{AE07FFED-D809-DFEE-0E39-63C1C12DA35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4467" y="1520369"/>
            <a:ext cx="379398" cy="379398"/>
          </a:xfrm>
          <a:prstGeom prst="rect">
            <a:avLst/>
          </a:prstGeom>
        </p:spPr>
      </p:pic>
      <p:pic>
        <p:nvPicPr>
          <p:cNvPr id="21" name="Graphic 20" descr="Marker with solid fill">
            <a:extLst>
              <a:ext uri="{FF2B5EF4-FFF2-40B4-BE49-F238E27FC236}">
                <a16:creationId xmlns:a16="http://schemas.microsoft.com/office/drawing/2014/main" id="{40F15F79-A8FD-0EFA-F6DE-2A2F9A9109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9356" y="222375"/>
            <a:ext cx="379398" cy="379398"/>
          </a:xfrm>
          <a:prstGeom prst="rect">
            <a:avLst/>
          </a:prstGeom>
        </p:spPr>
      </p:pic>
      <p:pic>
        <p:nvPicPr>
          <p:cNvPr id="22" name="Graphic 21" descr="Marker with solid fill">
            <a:extLst>
              <a:ext uri="{FF2B5EF4-FFF2-40B4-BE49-F238E27FC236}">
                <a16:creationId xmlns:a16="http://schemas.microsoft.com/office/drawing/2014/main" id="{E9EF0445-8056-1B12-7BE3-A23B42FA0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28272" y="246749"/>
            <a:ext cx="379398" cy="379398"/>
          </a:xfrm>
          <a:prstGeom prst="rect">
            <a:avLst/>
          </a:prstGeom>
        </p:spPr>
      </p:pic>
      <p:pic>
        <p:nvPicPr>
          <p:cNvPr id="23" name="Graphic 22" descr="Marker with solid fill">
            <a:extLst>
              <a:ext uri="{FF2B5EF4-FFF2-40B4-BE49-F238E27FC236}">
                <a16:creationId xmlns:a16="http://schemas.microsoft.com/office/drawing/2014/main" id="{22598CA0-0F88-C826-E1CF-B246C5C17C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4231" y="6307811"/>
            <a:ext cx="379398" cy="379398"/>
          </a:xfrm>
          <a:prstGeom prst="rect">
            <a:avLst/>
          </a:prstGeom>
        </p:spPr>
      </p:pic>
      <p:pic>
        <p:nvPicPr>
          <p:cNvPr id="24" name="Graphic 23" descr="Marker with solid fill">
            <a:extLst>
              <a:ext uri="{FF2B5EF4-FFF2-40B4-BE49-F238E27FC236}">
                <a16:creationId xmlns:a16="http://schemas.microsoft.com/office/drawing/2014/main" id="{668539A3-9501-130E-BD35-D715D78201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58856" y="1878064"/>
            <a:ext cx="379398" cy="379398"/>
          </a:xfrm>
          <a:prstGeom prst="rect">
            <a:avLst/>
          </a:prstGeom>
        </p:spPr>
      </p:pic>
      <p:pic>
        <p:nvPicPr>
          <p:cNvPr id="25" name="Graphic 24" descr="Marker with solid fill">
            <a:extLst>
              <a:ext uri="{FF2B5EF4-FFF2-40B4-BE49-F238E27FC236}">
                <a16:creationId xmlns:a16="http://schemas.microsoft.com/office/drawing/2014/main" id="{DA296EF0-B0BA-0EA3-364F-42B3EE0208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4677" y="3934395"/>
            <a:ext cx="379398" cy="379398"/>
          </a:xfrm>
          <a:prstGeom prst="rect">
            <a:avLst/>
          </a:prstGeom>
        </p:spPr>
      </p:pic>
      <p:pic>
        <p:nvPicPr>
          <p:cNvPr id="26" name="Graphic 25" descr="Marker with solid fill">
            <a:extLst>
              <a:ext uri="{FF2B5EF4-FFF2-40B4-BE49-F238E27FC236}">
                <a16:creationId xmlns:a16="http://schemas.microsoft.com/office/drawing/2014/main" id="{24E247C5-B3D6-F8C6-DE9C-990365F512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63" y="4375111"/>
            <a:ext cx="759272" cy="759272"/>
          </a:xfrm>
          <a:prstGeom prst="rect">
            <a:avLst/>
          </a:prstGeom>
        </p:spPr>
      </p:pic>
      <p:pic>
        <p:nvPicPr>
          <p:cNvPr id="28" name="Graphic 27" descr="Marker with solid fill">
            <a:extLst>
              <a:ext uri="{FF2B5EF4-FFF2-40B4-BE49-F238E27FC236}">
                <a16:creationId xmlns:a16="http://schemas.microsoft.com/office/drawing/2014/main" id="{3A982D5C-E788-4F65-B070-A2D0368474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53" y="554902"/>
            <a:ext cx="759272" cy="759272"/>
          </a:xfrm>
          <a:prstGeom prst="rect">
            <a:avLst/>
          </a:prstGeom>
        </p:spPr>
      </p:pic>
      <p:sp>
        <p:nvSpPr>
          <p:cNvPr id="29" name="Content Placeholder 28">
            <a:extLst>
              <a:ext uri="{FF2B5EF4-FFF2-40B4-BE49-F238E27FC236}">
                <a16:creationId xmlns:a16="http://schemas.microsoft.com/office/drawing/2014/main" id="{77672762-6F40-ED3B-D443-974EB53E5757}"/>
              </a:ext>
            </a:extLst>
          </p:cNvPr>
          <p:cNvSpPr txBox="1">
            <a:spLocks/>
          </p:cNvSpPr>
          <p:nvPr/>
        </p:nvSpPr>
        <p:spPr>
          <a:xfrm>
            <a:off x="486899" y="2282862"/>
            <a:ext cx="2631041" cy="4199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indent="0">
              <a:spcBef>
                <a:spcPts val="600"/>
              </a:spcBef>
              <a:buFont typeface="Arial" panose="020B0604020202020204" pitchFamily="34" charset="0"/>
              <a:buNone/>
              <a:defRPr/>
            </a:pPr>
            <a:endParaRPr lang="en-US" sz="2000" b="1">
              <a:solidFill>
                <a:prstClr val="black"/>
              </a:solidFill>
              <a:latin typeface="Calibri Light" panose="020F0302020204030204"/>
              <a:cs typeface="Times New Roman" panose="02020603050405020304" pitchFamily="18" charset="0"/>
            </a:endParaRPr>
          </a:p>
          <a:p>
            <a:pPr marL="228600" lvl="1" indent="0">
              <a:spcBef>
                <a:spcPts val="600"/>
              </a:spcBef>
              <a:buFont typeface="Arial" panose="020B0604020202020204" pitchFamily="34" charset="0"/>
              <a:buNone/>
              <a:defRPr/>
            </a:pPr>
            <a:r>
              <a:rPr lang="en-US" sz="2000" b="1">
                <a:solidFill>
                  <a:prstClr val="black"/>
                </a:solidFill>
                <a:latin typeface="Calibri Light" panose="020F0302020204030204"/>
                <a:cs typeface="Times New Roman" panose="02020603050405020304" pitchFamily="18" charset="0"/>
              </a:rPr>
              <a:t>Mitchell Lama </a:t>
            </a:r>
          </a:p>
          <a:p>
            <a:pPr marL="228600" lvl="1" indent="0">
              <a:buFont typeface="Arial" panose="020B0604020202020204" pitchFamily="34" charset="0"/>
              <a:buNone/>
              <a:defRPr/>
            </a:pPr>
            <a:r>
              <a:rPr lang="en-US" sz="2000" b="1">
                <a:solidFill>
                  <a:prstClr val="black"/>
                </a:solidFill>
                <a:latin typeface="Calibri Light" panose="020F0302020204030204"/>
                <a:cs typeface="Times New Roman" panose="02020603050405020304" pitchFamily="18" charset="0"/>
              </a:rPr>
              <a:t>Projects (2,667 Units)</a:t>
            </a:r>
          </a:p>
          <a:p>
            <a:pPr marL="228600" lvl="1" indent="0">
              <a:spcBef>
                <a:spcPts val="2400"/>
              </a:spcBef>
              <a:buFont typeface="Arial" panose="020B0604020202020204" pitchFamily="34" charset="0"/>
              <a:buNone/>
              <a:defRPr/>
            </a:pPr>
            <a:r>
              <a:rPr lang="en-US" sz="2000" b="1">
                <a:solidFill>
                  <a:prstClr val="black"/>
                </a:solidFill>
                <a:latin typeface="Calibri Light" panose="020F0302020204030204"/>
                <a:cs typeface="Times New Roman" panose="02020603050405020304" pitchFamily="18" charset="0"/>
              </a:rPr>
              <a:t>Preservation Projects (8,668 Units)</a:t>
            </a:r>
          </a:p>
          <a:p>
            <a:pPr marL="228600" lvl="1" indent="0">
              <a:spcBef>
                <a:spcPts val="2400"/>
              </a:spcBef>
              <a:buFont typeface="Arial" panose="020B0604020202020204" pitchFamily="34" charset="0"/>
              <a:buNone/>
              <a:defRPr/>
            </a:pPr>
            <a:r>
              <a:rPr lang="en-US" sz="2000" b="1">
                <a:solidFill>
                  <a:prstClr val="black"/>
                </a:solidFill>
                <a:latin typeface="Calibri Light" panose="020F0302020204030204"/>
                <a:cs typeface="Times New Roman" panose="02020603050405020304" pitchFamily="18" charset="0"/>
              </a:rPr>
              <a:t>New Construction Projects (990 Units)</a:t>
            </a:r>
          </a:p>
          <a:p>
            <a:pPr marL="228600" lvl="1" indent="0">
              <a:buFont typeface="Arial" panose="020B0604020202020204" pitchFamily="34" charset="0"/>
              <a:buNone/>
              <a:defRPr/>
            </a:pPr>
            <a:endParaRPr lang="en-US" b="1">
              <a:solidFill>
                <a:prstClr val="black"/>
              </a:solidFill>
              <a:latin typeface="Calibri Light" panose="020F0302020204030204"/>
              <a:cs typeface="Times New Roman" panose="02020603050405020304" pitchFamily="18" charset="0"/>
            </a:endParaRPr>
          </a:p>
        </p:txBody>
      </p:sp>
      <p:pic>
        <p:nvPicPr>
          <p:cNvPr id="31" name="Graphic 30" descr="Marker with solid fill">
            <a:extLst>
              <a:ext uri="{FF2B5EF4-FFF2-40B4-BE49-F238E27FC236}">
                <a16:creationId xmlns:a16="http://schemas.microsoft.com/office/drawing/2014/main" id="{ECA3C681-226D-900F-8F09-0CB78120E0A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734" y="2476777"/>
            <a:ext cx="759272" cy="759272"/>
          </a:xfrm>
          <a:prstGeom prst="rect">
            <a:avLst/>
          </a:prstGeom>
        </p:spPr>
      </p:pic>
      <p:pic>
        <p:nvPicPr>
          <p:cNvPr id="32" name="Graphic 31" descr="Marker with solid fill">
            <a:extLst>
              <a:ext uri="{FF2B5EF4-FFF2-40B4-BE49-F238E27FC236}">
                <a16:creationId xmlns:a16="http://schemas.microsoft.com/office/drawing/2014/main" id="{8FEE19B1-9577-788D-937D-BB31337D9F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915" y="3479610"/>
            <a:ext cx="692910" cy="692910"/>
          </a:xfrm>
          <a:prstGeom prst="rect">
            <a:avLst/>
          </a:prstGeom>
        </p:spPr>
      </p:pic>
      <p:sp>
        <p:nvSpPr>
          <p:cNvPr id="2" name="TextBox 1">
            <a:extLst>
              <a:ext uri="{FF2B5EF4-FFF2-40B4-BE49-F238E27FC236}">
                <a16:creationId xmlns:a16="http://schemas.microsoft.com/office/drawing/2014/main" id="{D750562D-1FD9-9371-A51B-325D7209B722}"/>
              </a:ext>
            </a:extLst>
          </p:cNvPr>
          <p:cNvSpPr txBox="1"/>
          <p:nvPr/>
        </p:nvSpPr>
        <p:spPr>
          <a:xfrm>
            <a:off x="147166" y="1861224"/>
            <a:ext cx="295619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Camber Projects</a:t>
            </a:r>
            <a:endParaRPr lang="en-US" sz="3400" i="1"/>
          </a:p>
        </p:txBody>
      </p:sp>
      <p:sp>
        <p:nvSpPr>
          <p:cNvPr id="5" name="TextBox 4">
            <a:extLst>
              <a:ext uri="{FF2B5EF4-FFF2-40B4-BE49-F238E27FC236}">
                <a16:creationId xmlns:a16="http://schemas.microsoft.com/office/drawing/2014/main" id="{142A9432-1AC0-CC45-50A3-8EC72EA89439}"/>
              </a:ext>
            </a:extLst>
          </p:cNvPr>
          <p:cNvSpPr txBox="1"/>
          <p:nvPr/>
        </p:nvSpPr>
        <p:spPr>
          <a:xfrm>
            <a:off x="343795" y="726578"/>
            <a:ext cx="4699260" cy="369332"/>
          </a:xfrm>
          <a:prstGeom prst="rect">
            <a:avLst/>
          </a:prstGeom>
          <a:noFill/>
        </p:spPr>
        <p:txBody>
          <a:bodyPr wrap="square">
            <a:spAutoFit/>
          </a:bodyPr>
          <a:lstStyle/>
          <a:p>
            <a:pPr marL="228600" lvl="1" indent="0">
              <a:buFont typeface="Arial" panose="020B0604020202020204" pitchFamily="34" charset="0"/>
              <a:buNone/>
              <a:defRPr/>
            </a:pPr>
            <a:r>
              <a:rPr lang="en-US" sz="1800" b="1">
                <a:solidFill>
                  <a:prstClr val="black"/>
                </a:solidFill>
                <a:latin typeface="Calibri Light" panose="020F0302020204030204"/>
                <a:cs typeface="Times New Roman" panose="02020603050405020304" pitchFamily="18" charset="0"/>
              </a:rPr>
              <a:t>Linden Plaza (1,527 units)</a:t>
            </a:r>
          </a:p>
        </p:txBody>
      </p:sp>
      <p:pic>
        <p:nvPicPr>
          <p:cNvPr id="7" name="Graphic 6" descr="Marker with solid fill">
            <a:extLst>
              <a:ext uri="{FF2B5EF4-FFF2-40B4-BE49-F238E27FC236}">
                <a16:creationId xmlns:a16="http://schemas.microsoft.com/office/drawing/2014/main" id="{75B21C32-038E-8DBA-CD0D-4A51D333C1B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79646" y="879261"/>
            <a:ext cx="379398" cy="379398"/>
          </a:xfrm>
          <a:prstGeom prst="rect">
            <a:avLst/>
          </a:prstGeom>
        </p:spPr>
      </p:pic>
    </p:spTree>
    <p:extLst>
      <p:ext uri="{BB962C8B-B14F-4D97-AF65-F5344CB8AC3E}">
        <p14:creationId xmlns:p14="http://schemas.microsoft.com/office/powerpoint/2010/main" val="37869780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700e05-5338-4881-96a9-1d7736603044" xsi:nil="true"/>
    <lcf76f155ced4ddcb4097134ff3c332f xmlns="4f332bb8-7c6c-4eda-9ed1-5b5eaa0638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F47828AF498144B7529C937D6E3927" ma:contentTypeVersion="15" ma:contentTypeDescription="Create a new document." ma:contentTypeScope="" ma:versionID="15a895db4ecf1599112faefe6378c846">
  <xsd:schema xmlns:xsd="http://www.w3.org/2001/XMLSchema" xmlns:xs="http://www.w3.org/2001/XMLSchema" xmlns:p="http://schemas.microsoft.com/office/2006/metadata/properties" xmlns:ns2="4f332bb8-7c6c-4eda-9ed1-5b5eaa063820" xmlns:ns3="ed700e05-5338-4881-96a9-1d7736603044" targetNamespace="http://schemas.microsoft.com/office/2006/metadata/properties" ma:root="true" ma:fieldsID="46fa2d655147634ea8285f1f7b3fde18" ns2:_="" ns3:_="">
    <xsd:import namespace="4f332bb8-7c6c-4eda-9ed1-5b5eaa063820"/>
    <xsd:import namespace="ed700e05-5338-4881-96a9-1d773660304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32bb8-7c6c-4eda-9ed1-5b5eaa06382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b240658-cadc-42d1-8a9c-be0752e57a1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0e05-5338-4881-96a9-1d773660304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394095a-1a99-4ba4-968f-18e98d0857c9}" ma:internalName="TaxCatchAll" ma:showField="CatchAllData" ma:web="ed700e05-5338-4881-96a9-1d77366030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FC262C-245D-44B1-B536-BD114B74E472}">
  <ds:schemaRefs>
    <ds:schemaRef ds:uri="4f332bb8-7c6c-4eda-9ed1-5b5eaa063820"/>
    <ds:schemaRef ds:uri="ed700e05-5338-4881-96a9-1d77366030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C9457F0-0161-48B8-9F5B-738F6BC3330B}">
  <ds:schemaRefs>
    <ds:schemaRef ds:uri="http://schemas.microsoft.com/sharepoint/v3/contenttype/forms"/>
  </ds:schemaRefs>
</ds:datastoreItem>
</file>

<file path=customXml/itemProps3.xml><?xml version="1.0" encoding="utf-8"?>
<ds:datastoreItem xmlns:ds="http://schemas.openxmlformats.org/officeDocument/2006/customXml" ds:itemID="{FCF0266B-BDF1-465A-B0B3-EC7DBCDD7F64}">
  <ds:schemaRefs>
    <ds:schemaRef ds:uri="4f332bb8-7c6c-4eda-9ed1-5b5eaa063820"/>
    <ds:schemaRef ds:uri="ed700e05-5338-4881-96a9-1d7736603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30</Slides>
  <Notes>9</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Resident Meeting #1  May 2, 2024 </vt:lpstr>
      <vt:lpstr>PowerPoint Presentation</vt:lpstr>
      <vt:lpstr>1: Project Overview</vt:lpstr>
      <vt:lpstr>PowerPoint Presentation</vt:lpstr>
      <vt:lpstr>PowerPoint Presentation</vt:lpstr>
      <vt:lpstr>2: Team Introductions</vt:lpstr>
      <vt:lpstr>PowerPoint Presentation</vt:lpstr>
      <vt:lpstr>PowerPoint Presentation</vt:lpstr>
      <vt:lpstr>PowerPoint Presentation</vt:lpstr>
      <vt:lpstr>PowerPoint Presentation</vt:lpstr>
      <vt:lpstr>PowerPoint Presentation</vt:lpstr>
      <vt:lpstr>PowerPoint Presentation</vt:lpstr>
      <vt:lpstr>3: Rents</vt:lpstr>
      <vt:lpstr>PowerPoint Presentation</vt:lpstr>
      <vt:lpstr>PowerPoint Presentation</vt:lpstr>
      <vt:lpstr>4: Renovation Details</vt:lpstr>
      <vt:lpstr>PowerPoint Presentation</vt:lpstr>
      <vt:lpstr>PowerPoint Presentation</vt:lpstr>
      <vt:lpstr>Renovations: Proposed Scope of Work</vt:lpstr>
      <vt:lpstr>Renovations: Apartment Work</vt:lpstr>
      <vt:lpstr>PowerPoint Presentation</vt:lpstr>
      <vt:lpstr>PowerPoint Presentation</vt:lpstr>
      <vt:lpstr>Example of Laundry Room Improvements </vt:lpstr>
      <vt:lpstr>Activating Space for Residents</vt:lpstr>
      <vt:lpstr>Other Anticipated Improvements at Linden Plaza</vt:lpstr>
      <vt:lpstr>5: Next Steps and Future Updates</vt:lpstr>
      <vt:lpstr>Next Steps</vt:lpstr>
      <vt:lpstr>Example Badges</vt:lpstr>
      <vt:lpstr>Future Updates</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 Gardens Preservation</dc:title>
  <dc:creator>Melissa Bindra</dc:creator>
  <cp:revision>1</cp:revision>
  <cp:lastPrinted>2024-05-01T15:58:58Z</cp:lastPrinted>
  <dcterms:created xsi:type="dcterms:W3CDTF">2017-04-14T22:18:48Z</dcterms:created>
  <dcterms:modified xsi:type="dcterms:W3CDTF">2024-05-01T17:40:12Z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0x01010086F47828AF498144B7529C937D6E3927</vt:lpwstr>
  </property>
  <property fmtid="{D5CDD505-2E9C-101B-9397-08002B2CF9AE}" pid="3" name="MediaServiceImageTags">
    <vt:lpwstr/>
  </property>
</Properties>
</file>